
<file path=[Content_Types].xml><?xml version="1.0" encoding="utf-8"?>
<Types xmlns="http://schemas.openxmlformats.org/package/2006/content-types">
  <Default Extension="png" ContentType="image/png"/>
  <Default Extension="jpeg" ContentType="image/jpeg"/>
  <Default Extension="emf" ContentType="image/x-emf"/>
  <Default Extension="mov" ContentType="video/quicktime"/>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8.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9.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99" r:id="rId2"/>
    <p:sldMasterId id="2147483720" r:id="rId3"/>
    <p:sldMasterId id="2147483776" r:id="rId4"/>
    <p:sldMasterId id="2147483813" r:id="rId5"/>
    <p:sldMasterId id="2147483852" r:id="rId6"/>
    <p:sldMasterId id="2147483864" r:id="rId7"/>
    <p:sldMasterId id="2147483876" r:id="rId8"/>
    <p:sldMasterId id="2147483888" r:id="rId9"/>
    <p:sldMasterId id="2147483900" r:id="rId10"/>
  </p:sldMasterIdLst>
  <p:notesMasterIdLst>
    <p:notesMasterId r:id="rId63"/>
  </p:notesMasterIdLst>
  <p:handoutMasterIdLst>
    <p:handoutMasterId r:id="rId64"/>
  </p:handoutMasterIdLst>
  <p:sldIdLst>
    <p:sldId id="949" r:id="rId11"/>
    <p:sldId id="1094" r:id="rId12"/>
    <p:sldId id="1096" r:id="rId13"/>
    <p:sldId id="1097" r:id="rId14"/>
    <p:sldId id="1150" r:id="rId15"/>
    <p:sldId id="1095" r:id="rId16"/>
    <p:sldId id="1104" r:id="rId17"/>
    <p:sldId id="1105" r:id="rId18"/>
    <p:sldId id="1106" r:id="rId19"/>
    <p:sldId id="1107" r:id="rId20"/>
    <p:sldId id="1091" r:id="rId21"/>
    <p:sldId id="1099" r:id="rId22"/>
    <p:sldId id="1100" r:id="rId23"/>
    <p:sldId id="1101" r:id="rId24"/>
    <p:sldId id="1103" r:id="rId25"/>
    <p:sldId id="1151" r:id="rId26"/>
    <p:sldId id="1102" r:id="rId27"/>
    <p:sldId id="1108" r:id="rId28"/>
    <p:sldId id="1109" r:id="rId29"/>
    <p:sldId id="1019" r:id="rId30"/>
    <p:sldId id="1154" r:id="rId31"/>
    <p:sldId id="1152" r:id="rId32"/>
    <p:sldId id="1153" r:id="rId33"/>
    <p:sldId id="1115" r:id="rId34"/>
    <p:sldId id="1155" r:id="rId35"/>
    <p:sldId id="1119" r:id="rId36"/>
    <p:sldId id="1157" r:id="rId37"/>
    <p:sldId id="1158" r:id="rId38"/>
    <p:sldId id="1132" r:id="rId39"/>
    <p:sldId id="1142" r:id="rId40"/>
    <p:sldId id="1141" r:id="rId41"/>
    <p:sldId id="1159" r:id="rId42"/>
    <p:sldId id="1160" r:id="rId43"/>
    <p:sldId id="1161" r:id="rId44"/>
    <p:sldId id="1167" r:id="rId45"/>
    <p:sldId id="1168" r:id="rId46"/>
    <p:sldId id="1170" r:id="rId47"/>
    <p:sldId id="1166" r:id="rId48"/>
    <p:sldId id="1171" r:id="rId49"/>
    <p:sldId id="960" r:id="rId50"/>
    <p:sldId id="1138" r:id="rId51"/>
    <p:sldId id="1139" r:id="rId52"/>
    <p:sldId id="1140" r:id="rId53"/>
    <p:sldId id="1145" r:id="rId54"/>
    <p:sldId id="1147" r:id="rId55"/>
    <p:sldId id="1148" r:id="rId56"/>
    <p:sldId id="1149" r:id="rId57"/>
    <p:sldId id="1111" r:id="rId58"/>
    <p:sldId id="1067" r:id="rId59"/>
    <p:sldId id="1069" r:id="rId60"/>
    <p:sldId id="1053" r:id="rId61"/>
    <p:sldId id="1068" r:id="rId62"/>
  </p:sldIdLst>
  <p:sldSz cx="9144000" cy="6858000" type="screen4x3"/>
  <p:notesSz cx="6858000" cy="9144000"/>
  <p:custDataLst>
    <p:tags r:id="rId65"/>
  </p:custDataLst>
  <p:defaultTextStyle>
    <a:defPPr>
      <a:defRPr lang="en-GB"/>
    </a:defPPr>
    <a:lvl1pPr algn="ctr" rtl="0" fontAlgn="base">
      <a:spcBef>
        <a:spcPct val="0"/>
      </a:spcBef>
      <a:spcAft>
        <a:spcPct val="0"/>
      </a:spcAft>
      <a:defRPr sz="1000" kern="1200">
        <a:solidFill>
          <a:schemeClr val="tx1"/>
        </a:solidFill>
        <a:latin typeface="Arial" charset="0"/>
        <a:ea typeface="+mn-ea"/>
        <a:cs typeface="+mn-cs"/>
      </a:defRPr>
    </a:lvl1pPr>
    <a:lvl2pPr marL="457200" algn="ctr" rtl="0" fontAlgn="base">
      <a:spcBef>
        <a:spcPct val="0"/>
      </a:spcBef>
      <a:spcAft>
        <a:spcPct val="0"/>
      </a:spcAft>
      <a:defRPr sz="1000" kern="1200">
        <a:solidFill>
          <a:schemeClr val="tx1"/>
        </a:solidFill>
        <a:latin typeface="Arial" charset="0"/>
        <a:ea typeface="+mn-ea"/>
        <a:cs typeface="+mn-cs"/>
      </a:defRPr>
    </a:lvl2pPr>
    <a:lvl3pPr marL="914400" algn="ctr" rtl="0" fontAlgn="base">
      <a:spcBef>
        <a:spcPct val="0"/>
      </a:spcBef>
      <a:spcAft>
        <a:spcPct val="0"/>
      </a:spcAft>
      <a:defRPr sz="1000" kern="1200">
        <a:solidFill>
          <a:schemeClr val="tx1"/>
        </a:solidFill>
        <a:latin typeface="Arial" charset="0"/>
        <a:ea typeface="+mn-ea"/>
        <a:cs typeface="+mn-cs"/>
      </a:defRPr>
    </a:lvl3pPr>
    <a:lvl4pPr marL="1371600" algn="ctr" rtl="0" fontAlgn="base">
      <a:spcBef>
        <a:spcPct val="0"/>
      </a:spcBef>
      <a:spcAft>
        <a:spcPct val="0"/>
      </a:spcAft>
      <a:defRPr sz="1000" kern="1200">
        <a:solidFill>
          <a:schemeClr val="tx1"/>
        </a:solidFill>
        <a:latin typeface="Arial" charset="0"/>
        <a:ea typeface="+mn-ea"/>
        <a:cs typeface="+mn-cs"/>
      </a:defRPr>
    </a:lvl4pPr>
    <a:lvl5pPr marL="1828800" algn="ctr" rtl="0" fontAlgn="base">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3589">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B500"/>
    <a:srgbClr val="FFD54F"/>
    <a:srgbClr val="FFB500"/>
    <a:srgbClr val="F5EE59"/>
    <a:srgbClr val="D0D777"/>
    <a:srgbClr val="EFFB53"/>
    <a:srgbClr val="FF9600"/>
    <a:srgbClr val="007F00"/>
    <a:srgbClr val="000080"/>
    <a:srgbClr val="0021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68" autoAdjust="0"/>
    <p:restoredTop sz="94203" autoAdjust="0"/>
  </p:normalViewPr>
  <p:slideViewPr>
    <p:cSldViewPr>
      <p:cViewPr varScale="1">
        <p:scale>
          <a:sx n="84" d="100"/>
          <a:sy n="84" d="100"/>
        </p:scale>
        <p:origin x="984" y="82"/>
      </p:cViewPr>
      <p:guideLst>
        <p:guide orient="horz" pos="3589"/>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576"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slide" Target="slides/slide5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chemeClr val="tx2"/>
                </a:solidFill>
                <a:latin typeface="Times New Roman" pitchFamily="18" charset="0"/>
              </a:defRPr>
            </a:lvl1pPr>
          </a:lstStyle>
          <a:p>
            <a:endParaRPr lang="en-GB"/>
          </a:p>
        </p:txBody>
      </p:sp>
      <p:sp>
        <p:nvSpPr>
          <p:cNvPr id="51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2"/>
                </a:solidFill>
                <a:latin typeface="Times New Roman" pitchFamily="18" charset="0"/>
              </a:defRPr>
            </a:lvl1pPr>
          </a:lstStyle>
          <a:p>
            <a:endParaRPr lang="en-GB"/>
          </a:p>
        </p:txBody>
      </p:sp>
      <p:sp>
        <p:nvSpPr>
          <p:cNvPr id="51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solidFill>
                  <a:schemeClr val="tx2"/>
                </a:solidFill>
                <a:latin typeface="Times New Roman" pitchFamily="18" charset="0"/>
              </a:defRPr>
            </a:lvl1pPr>
          </a:lstStyle>
          <a:p>
            <a:endParaRPr lang="en-GB"/>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2"/>
                </a:solidFill>
                <a:latin typeface="Times New Roman" pitchFamily="18" charset="0"/>
              </a:defRPr>
            </a:lvl1pPr>
          </a:lstStyle>
          <a:p>
            <a:fld id="{17041C3A-5209-4D81-A731-2A14EEDD9E7A}" type="slidenum">
              <a:rPr lang="en-GB"/>
              <a:pPr/>
              <a:t>‹#›</a:t>
            </a:fld>
            <a:endParaRPr lang="en-GB"/>
          </a:p>
        </p:txBody>
      </p:sp>
    </p:spTree>
    <p:extLst>
      <p:ext uri="{BB962C8B-B14F-4D97-AF65-F5344CB8AC3E}">
        <p14:creationId xmlns:p14="http://schemas.microsoft.com/office/powerpoint/2010/main" val="194980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defRPr>
            </a:lvl1pPr>
          </a:lstStyle>
          <a:p>
            <a:endParaRPr lang="en-GB"/>
          </a:p>
        </p:txBody>
      </p:sp>
      <p:sp>
        <p:nvSpPr>
          <p:cNvPr id="14339" name="Rectangle 1027"/>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endParaRPr lang="en-GB"/>
          </a:p>
        </p:txBody>
      </p:sp>
      <p:sp>
        <p:nvSpPr>
          <p:cNvPr id="14340"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4341" name="Rectangle 1029"/>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4342" name="Rectangle 1030"/>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defRPr>
            </a:lvl1pPr>
          </a:lstStyle>
          <a:p>
            <a:endParaRPr lang="en-GB"/>
          </a:p>
        </p:txBody>
      </p:sp>
      <p:sp>
        <p:nvSpPr>
          <p:cNvPr id="14343"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fld id="{4E68CFAC-FB99-4D3C-88C9-7612421DDBCC}" type="slidenum">
              <a:rPr lang="en-GB"/>
              <a:pPr/>
              <a:t>‹#›</a:t>
            </a:fld>
            <a:endParaRPr lang="en-GB"/>
          </a:p>
        </p:txBody>
      </p:sp>
    </p:spTree>
    <p:extLst>
      <p:ext uri="{BB962C8B-B14F-4D97-AF65-F5344CB8AC3E}">
        <p14:creationId xmlns:p14="http://schemas.microsoft.com/office/powerpoint/2010/main" val="77335674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37AE884F-A358-441E-A281-F56076CCA524}" type="slidenum">
              <a:rPr lang="en-GB" altLang="en-US" smtClean="0">
                <a:solidFill>
                  <a:prstClr val="black"/>
                </a:solidFill>
              </a:rPr>
              <a:pPr eaLnBrk="1" hangingPunct="1"/>
              <a:t>1</a:t>
            </a:fld>
            <a:endParaRPr lang="en-GB" altLang="en-US" smtClean="0">
              <a:solidFill>
                <a:prstClr val="black"/>
              </a:solidFill>
            </a:endParaRPr>
          </a:p>
        </p:txBody>
      </p:sp>
    </p:spTree>
    <p:extLst>
      <p:ext uri="{BB962C8B-B14F-4D97-AF65-F5344CB8AC3E}">
        <p14:creationId xmlns:p14="http://schemas.microsoft.com/office/powerpoint/2010/main" val="2646086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key approach to</a:t>
            </a:r>
            <a:r>
              <a:rPr lang="en-GB" sz="1200" kern="1200" baseline="0" dirty="0" smtClean="0">
                <a:solidFill>
                  <a:schemeClr val="tx1"/>
                </a:solidFill>
                <a:effectLst/>
                <a:latin typeface="+mn-lt"/>
                <a:ea typeface="+mn-ea"/>
                <a:cs typeface="+mn-cs"/>
              </a:rPr>
              <a:t> this aim</a:t>
            </a:r>
            <a:r>
              <a:rPr lang="en-GB" sz="1200" kern="1200" dirty="0" smtClean="0">
                <a:solidFill>
                  <a:schemeClr val="tx1"/>
                </a:solidFill>
                <a:effectLst/>
                <a:latin typeface="+mn-lt"/>
                <a:ea typeface="+mn-ea"/>
                <a:cs typeface="+mn-cs"/>
              </a:rPr>
              <a:t> comes from our understanding of driven systems. In particular more than 100 years of study has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established that driven systems can often exhibit new regions of stability not seen in equilibrium.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famous example is the so-called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which is just a normal pendulum with a pivot point that undergoes rapid vertical oscillation. In this movie I show a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and a normal pendulum, both have gravity pointing downwards as usual and are subject to friction.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striking behaviour we see here is that by driving the pivot point we can make the inverted position of the pendulum a stable point, and the usual downwards equilibrium point unstable. Importantly there is no feedback control here or precise tuning, so long as you driving the base much faster than the natural frequency with small amplitude then this physics is robust.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big question does such an effect occur in strongly-correlated systems like I described earlier if they are driven by vibrations in the right way?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627685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test the</a:t>
            </a:r>
            <a:r>
              <a:rPr lang="en-GB" baseline="0" dirty="0" smtClean="0"/>
              <a:t> concept of THz driving of solids I helped analyse experiments by my collaborators on a particular organic charge transfer salt, ET-F2TCNQ, or ET for short. This material is an ideal test bed because it forms sets of decoupled 1D chains, so it has a simple geometry, and forms a prototypical Mott insulator, so the valence electrons are pinned to the molecules, even at room temperature. The measured optical response of this material is shown here. Since it is an insulator there is little response at low frequency and we see a large peak, which is essentially the Hubbard U gap I discussed earlier. Our earlier work on this material have established that both the stationary and low energy dynamics are very well described by a simple Hubbard model like I showed earlier.</a:t>
            </a:r>
          </a:p>
          <a:p>
            <a:endParaRPr lang="en-GB" baseline="0" dirty="0" smtClean="0"/>
          </a:p>
          <a:p>
            <a:r>
              <a:rPr lang="en-GB" baseline="0" dirty="0" smtClean="0"/>
              <a:t>In another set of experiments 10 micron radiation (</a:t>
            </a:r>
            <a:r>
              <a:rPr lang="en-GB" baseline="0" dirty="0" err="1" smtClean="0"/>
              <a:t>i.e</a:t>
            </a:r>
            <a:r>
              <a:rPr lang="en-GB" baseline="0" dirty="0" smtClean="0"/>
              <a:t> 35 THz frequency = Omega) was used to selectively excite a specific molecular vibration causing all molecules to execute a sloshing motion in unison. The question I then examined was how do the electronic properties change?</a:t>
            </a:r>
          </a:p>
        </p:txBody>
      </p:sp>
      <p:sp>
        <p:nvSpPr>
          <p:cNvPr id="4" name="Slide Number Placeholder 3"/>
          <p:cNvSpPr>
            <a:spLocks noGrp="1"/>
          </p:cNvSpPr>
          <p:nvPr>
            <p:ph type="sldNum" sz="quarter" idx="10"/>
          </p:nvPr>
        </p:nvSpPr>
        <p:spPr/>
        <p:txBody>
          <a:bodyPr/>
          <a:lstStyle/>
          <a:p>
            <a:fld id="{286D6FC6-A97B-3E4E-AA77-3325C71BF471}" type="slidenum">
              <a:rPr lang="en-GB" smtClean="0"/>
              <a:t>18</a:t>
            </a:fld>
            <a:endParaRPr lang="en-GB"/>
          </a:p>
        </p:txBody>
      </p:sp>
    </p:spTree>
    <p:extLst>
      <p:ext uri="{BB962C8B-B14F-4D97-AF65-F5344CB8AC3E}">
        <p14:creationId xmlns:p14="http://schemas.microsoft.com/office/powerpoint/2010/main" val="2647944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To leading order the effect of the vibration was to modulate in time the Hubbard U interaction. The rationale being that the molecule oscillates the valence orbital will expand spatially reducing on-site Hubbard U interaction. The symmetry of the vibration implies that its coordinate couples to the interaction </a:t>
            </a:r>
            <a:r>
              <a:rPr lang="en-GB" baseline="0" dirty="0" err="1" smtClean="0"/>
              <a:t>quadratically</a:t>
            </a:r>
            <a:r>
              <a:rPr lang="en-GB" baseline="0" dirty="0" smtClean="0"/>
              <a:t>, so U modulates with sin(Omega t)^2, or in other words at 2 Omega.</a:t>
            </a:r>
          </a:p>
          <a:p>
            <a:endParaRPr lang="en-GB" baseline="0" dirty="0" smtClean="0"/>
          </a:p>
          <a:p>
            <a:r>
              <a:rPr lang="en-GB" baseline="0" dirty="0" smtClean="0"/>
              <a:t>Two separate experiments confirmed this picture. The first examined the frequency resolved optical response. What was observed was that the main peak red-shifts slightly, again expected from the sin^2 dependence, and </a:t>
            </a:r>
          </a:p>
          <a:p>
            <a:r>
              <a:rPr lang="en-GB" baseline="0" dirty="0" smtClean="0"/>
              <a:t>an additional peak appeared at lower frequencies where none were previously. Crucially the additional peak is 2 Omega separated from the main peak, which is a simple consequence of frequency modulation – we are modulating the main peak so a new sideband appears, just like they do in FM radio when the carrier is modulated.</a:t>
            </a:r>
          </a:p>
          <a:p>
            <a:endParaRPr lang="en-GB" baseline="0" dirty="0" smtClean="0"/>
          </a:p>
          <a:p>
            <a:r>
              <a:rPr lang="en-GB" baseline="0" dirty="0" smtClean="0"/>
              <a:t>The second experiment used broader band probing which gave a time-resolved measurement on the </a:t>
            </a:r>
            <a:r>
              <a:rPr lang="en-GB" baseline="0" dirty="0" err="1" smtClean="0"/>
              <a:t>fs</a:t>
            </a:r>
            <a:r>
              <a:rPr lang="en-GB" baseline="0" dirty="0" smtClean="0"/>
              <a:t> timescale of the integrated reflectivity around the peak. What was seen here was a rapid oscillation of the response when the driving was on which occurs at 70THz. This is again 2 Omega frequency. Similarly theory predictions based on this modulation show excellent agreement with other measurements.</a:t>
            </a:r>
          </a:p>
          <a:p>
            <a:endParaRPr lang="en-GB" baseline="0" dirty="0" smtClean="0"/>
          </a:p>
          <a:p>
            <a:r>
              <a:rPr lang="en-GB" baseline="0" dirty="0" smtClean="0"/>
              <a:t>Consequently these experiments demonstrate vibrational control over a microscopic parameter of the electronic degrees of freedom, U,  that is otherwise extremely difficult to influence. This therefore shows how to couple THz light to the relevant electronic degrees of freedom and use vibrations as a transducer.</a:t>
            </a:r>
            <a:endParaRPr lang="en-GB" dirty="0"/>
          </a:p>
        </p:txBody>
      </p:sp>
      <p:sp>
        <p:nvSpPr>
          <p:cNvPr id="4" name="Slide Number Placeholder 3"/>
          <p:cNvSpPr>
            <a:spLocks noGrp="1"/>
          </p:cNvSpPr>
          <p:nvPr>
            <p:ph type="sldNum" sz="quarter" idx="10"/>
          </p:nvPr>
        </p:nvSpPr>
        <p:spPr/>
        <p:txBody>
          <a:bodyPr/>
          <a:lstStyle/>
          <a:p>
            <a:fld id="{286D6FC6-A97B-3E4E-AA77-3325C71BF471}" type="slidenum">
              <a:rPr lang="en-GB" smtClean="0"/>
              <a:t>19</a:t>
            </a:fld>
            <a:endParaRPr lang="en-GB"/>
          </a:p>
        </p:txBody>
      </p:sp>
    </p:spTree>
    <p:extLst>
      <p:ext uri="{BB962C8B-B14F-4D97-AF65-F5344CB8AC3E}">
        <p14:creationId xmlns:p14="http://schemas.microsoft.com/office/powerpoint/2010/main" val="2234220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Despite major differences in terms of the</a:t>
            </a:r>
            <a:r>
              <a:rPr lang="en-GB" baseline="0" dirty="0" smtClean="0"/>
              <a:t> material driving vibrations in </a:t>
            </a:r>
            <a:r>
              <a:rPr lang="en-GB" baseline="0" dirty="0" err="1" smtClean="0"/>
              <a:t>cuprate</a:t>
            </a:r>
            <a:r>
              <a:rPr lang="en-GB" baseline="0" dirty="0" smtClean="0"/>
              <a:t> systems has been shown to result in similar effect in </a:t>
            </a:r>
            <a:r>
              <a:rPr lang="en-GB" dirty="0" smtClean="0"/>
              <a:t>another series of ground-breaking experiments</a:t>
            </a:r>
            <a:r>
              <a:rPr lang="en-GB" baseline="0" dirty="0" smtClean="0"/>
              <a:t> at Hamburg.</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For example in the </a:t>
            </a:r>
            <a:r>
              <a:rPr lang="en-GB" baseline="0" dirty="0" err="1" smtClean="0"/>
              <a:t>cuprate</a:t>
            </a:r>
            <a:r>
              <a:rPr lang="en-GB" baseline="0" dirty="0" smtClean="0"/>
              <a:t> LESCO they drove a structural distortion that unbuckles the copper-oxide planes, which in equilibrium would favour a striped insulating state, and thus the driving tips the system into a transient 3D superconductor for a short time. </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More recently</a:t>
            </a:r>
            <a:r>
              <a:rPr lang="en-GB" baseline="0" dirty="0" smtClean="0"/>
              <a:t> in YBCO they drove a vibration mode which caused the so-called apical </a:t>
            </a:r>
            <a:r>
              <a:rPr lang="en-GB" baseline="0" dirty="0" err="1" smtClean="0"/>
              <a:t>oxygens</a:t>
            </a:r>
            <a:r>
              <a:rPr lang="en-GB" baseline="0" dirty="0" smtClean="0"/>
              <a:t> in the insulating layers to oscillate strongly. THz optical measurements, similar to those for the </a:t>
            </a:r>
            <a:r>
              <a:rPr lang="en-GB" baseline="0" dirty="0" err="1" smtClean="0"/>
              <a:t>buckyballs</a:t>
            </a:r>
            <a:r>
              <a:rPr lang="en-GB" baseline="0" dirty="0" smtClean="0"/>
              <a:t>, indicate that this driving enhances the coherent c-axis transport, again indicative of a transient superconductor. This type of bilayer system and vibrational mode will be the focus of my talk today.</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77822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By way of motivation let me give</a:t>
            </a:r>
            <a:r>
              <a:rPr lang="en-GB" baseline="0" dirty="0" smtClean="0"/>
              <a:t> you some more details about the rich physics which emerges from driving vibrational modes of the </a:t>
            </a:r>
            <a:r>
              <a:rPr lang="en-GB" baseline="0" dirty="0" err="1" smtClean="0"/>
              <a:t>buckyball</a:t>
            </a:r>
            <a:r>
              <a:rPr lang="en-GB" baseline="0" dirty="0" smtClean="0"/>
              <a:t> in the alkali-doped fullerene K3C60.</a:t>
            </a:r>
          </a:p>
          <a:p>
            <a:endParaRPr lang="en-GB" baseline="0" dirty="0" smtClean="0"/>
          </a:p>
          <a:p>
            <a:r>
              <a:rPr lang="en-GB" baseline="0" dirty="0" smtClean="0"/>
              <a:t>This 3D </a:t>
            </a:r>
            <a:r>
              <a:rPr lang="en-GB" baseline="0" dirty="0" err="1" smtClean="0"/>
              <a:t>fcc</a:t>
            </a:r>
            <a:r>
              <a:rPr lang="en-GB" baseline="0" dirty="0" smtClean="0"/>
              <a:t> system behaves in most respect like a conventional BCS superconductor, but with quite an unusually high transition temperature, around 20K for this material. Here I show the equilibrium optical response data measured by the Hamburg group for this material when it is a superconductor at 9K (blue) and when it is a metal at 25K (red). </a:t>
            </a:r>
          </a:p>
          <a:p>
            <a:endParaRPr lang="en-GB" baseline="0" dirty="0" smtClean="0"/>
          </a:p>
          <a:p>
            <a:r>
              <a:rPr lang="en-GB" baseline="0" dirty="0" smtClean="0"/>
              <a:t>There are three classic textbook features I want to highlight. First, the superconductor has a sharp reflectivity edge, a pronounced gap in the real part of its optical conductivity (telling us about absorption) indicative of Cooper pairing, and a 1/omega divergence in its imaginary part at low frequency, which can be seen from looking at a simple </a:t>
            </a:r>
            <a:r>
              <a:rPr lang="en-GB" baseline="0" dirty="0" err="1" smtClean="0"/>
              <a:t>Drude</a:t>
            </a:r>
            <a:r>
              <a:rPr lang="en-GB" baseline="0" dirty="0" smtClean="0"/>
              <a:t> response and taking the scattering time to infinity (i.e. a perfect conductor). A metal (at 25 K) by contrast displays less efficient reflection, owing to an absorption </a:t>
            </a:r>
            <a:r>
              <a:rPr lang="en-GB" baseline="0" dirty="0" err="1" smtClean="0"/>
              <a:t>Drude</a:t>
            </a:r>
            <a:r>
              <a:rPr lang="en-GB" baseline="0" dirty="0" smtClean="0"/>
              <a:t> peak, no gap, and shows saturation in the imaginary part. </a:t>
            </a:r>
          </a:p>
          <a:p>
            <a:endParaRPr lang="en-GB" baseline="0" dirty="0" smtClean="0"/>
          </a:p>
          <a:p>
            <a:r>
              <a:rPr lang="en-GB" baseline="0" dirty="0" smtClean="0"/>
              <a:t>Now in the experiment they drove a 40THz on-ball vibrational mode of the </a:t>
            </a:r>
            <a:r>
              <a:rPr lang="en-GB" baseline="0" dirty="0" err="1" smtClean="0"/>
              <a:t>buckyballs</a:t>
            </a:r>
            <a:r>
              <a:rPr lang="en-GB" baseline="0" dirty="0" smtClean="0"/>
              <a:t>, as shown. What they found at 100K is shown here. The system, which at equilibrium (in red) is metallic, with a similar profile to 25K. But when the </a:t>
            </a:r>
            <a:r>
              <a:rPr lang="en-GB" baseline="0" dirty="0" err="1" smtClean="0"/>
              <a:t>buckyballs</a:t>
            </a:r>
            <a:r>
              <a:rPr lang="en-GB" baseline="0" dirty="0" smtClean="0"/>
              <a:t> are driven strongly the system rapidly starts to display all three features of a superconductor. Indeed the driven response does not look much different to the 9K equilibrium result despite being at 100K. Moreover these optical features were found to remain discernible up to 200K, some 10 times larger than its equilibrium transition temperature. Of course caveats must be mentioned – like that the system was driven by an ultra fast pulse so this exotic state only remained for 2ps, and so neither its transport properties nor whether it exhibits a </a:t>
            </a:r>
            <a:r>
              <a:rPr lang="en-GB" baseline="0" dirty="0" err="1" smtClean="0"/>
              <a:t>Meissner</a:t>
            </a:r>
            <a:r>
              <a:rPr lang="en-GB" baseline="0" dirty="0" smtClean="0"/>
              <a:t> effect have been confirmed so the quotation marks around superconductor are needed.</a:t>
            </a:r>
            <a:endParaRPr lang="en-GB" dirty="0" smtClean="0"/>
          </a:p>
          <a:p>
            <a:endParaRPr lang="en-GB" dirty="0" smtClean="0"/>
          </a:p>
          <a:p>
            <a:r>
              <a:rPr lang="en-GB" dirty="0" smtClean="0"/>
              <a:t>This</a:t>
            </a:r>
            <a:r>
              <a:rPr lang="en-GB" baseline="0" dirty="0" smtClean="0"/>
              <a:t> is a very recent experimental discovery (detailed in the paper referenced), and it is fair to say our theoretical understanding of why this happens is incomplete and still very much developing, so unfortunately I won’t discuss this more today. What it does show is how driving vibrations can have a profound influence on the electronic functionality of materials. </a:t>
            </a:r>
          </a:p>
          <a:p>
            <a:r>
              <a:rPr lang="en-GB" baseline="0" dirty="0" smtClean="0"/>
              <a:t> </a:t>
            </a:r>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44544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experimental results and</a:t>
            </a:r>
            <a:r>
              <a:rPr lang="en-GB" baseline="0" dirty="0" smtClean="0"/>
              <a:t> capabilities raise an interesting question, namely can they be exploited to enable “quantum optics” inspired cooling schemes to be applied directly to superconductors?</a:t>
            </a:r>
          </a:p>
          <a:p>
            <a:endParaRPr lang="en-GB" baseline="0" dirty="0" smtClean="0"/>
          </a:p>
          <a:p>
            <a:r>
              <a:rPr lang="en-GB" baseline="0" dirty="0" smtClean="0"/>
              <a:t>This is a big question, and one I will surely not answer in this talk. Instead it is our long term goal is to see if any of the numerous laser cooling techniques, probably familiar to many in the audience, could be put to use:</a:t>
            </a:r>
          </a:p>
          <a:p>
            <a:endParaRPr lang="en-GB" baseline="0" dirty="0" smtClean="0"/>
          </a:p>
          <a:p>
            <a:pPr marL="171450" indent="-171450">
              <a:buFont typeface="Arial"/>
              <a:buChar char="•"/>
            </a:pPr>
            <a:r>
              <a:rPr lang="en-GB" baseline="0" dirty="0" smtClean="0"/>
              <a:t>For example we are exploring whether strongly coupling a cavity to a superconductor, analogous to </a:t>
            </a:r>
            <a:r>
              <a:rPr lang="en-GB" baseline="0" dirty="0" err="1" smtClean="0"/>
              <a:t>optomechanical</a:t>
            </a:r>
            <a:r>
              <a:rPr lang="en-GB" baseline="0" dirty="0" smtClean="0"/>
              <a:t> oscillators, can enable cooling.</a:t>
            </a:r>
          </a:p>
          <a:p>
            <a:pPr marL="171450" indent="-171450">
              <a:buFont typeface="Arial"/>
              <a:buChar char="•"/>
            </a:pPr>
            <a:r>
              <a:rPr lang="en-GB" baseline="0" dirty="0" smtClean="0"/>
              <a:t>We might also try to exploit anti-stokes fluorescence used to optically refrigerate rare-earth doped glasses like that shown here.</a:t>
            </a:r>
          </a:p>
          <a:p>
            <a:pPr marL="171450" indent="-171450">
              <a:buFont typeface="Arial"/>
              <a:buChar char="•"/>
            </a:pPr>
            <a:r>
              <a:rPr lang="en-GB" baseline="0" dirty="0" smtClean="0"/>
              <a:t>Or use adaptations of well known Doppler, dark-state or sideband cooling schemes used so successfully for atoms and ions.</a:t>
            </a:r>
          </a:p>
          <a:p>
            <a:pPr marL="171450" indent="-171450">
              <a:buFont typeface="Arial"/>
              <a:buChar char="•"/>
            </a:pPr>
            <a:endParaRPr lang="en-GB" baseline="0" dirty="0" smtClean="0"/>
          </a:p>
          <a:p>
            <a:pPr marL="0" indent="0">
              <a:buFont typeface="Arial"/>
              <a:buNone/>
            </a:pPr>
            <a:r>
              <a:rPr lang="en-GB" baseline="0" dirty="0" smtClean="0"/>
              <a:t>What all these systems have in common is that there is internal structure, be it provided by the cavity, or the internal levels of the atom or ion, which is exploited by the interplay of laser excitation and the dissipation to cool.</a:t>
            </a:r>
          </a:p>
          <a:p>
            <a:pPr marL="171450" indent="-171450">
              <a:buFont typeface="Arial"/>
              <a:buChar char="•"/>
            </a:pPr>
            <a:endParaRPr lang="en-GB" baseline="0" dirty="0" smtClean="0"/>
          </a:p>
          <a:p>
            <a:pPr marL="0" indent="0">
              <a:buFont typeface="Arial"/>
              <a:buNone/>
            </a:pPr>
            <a:r>
              <a:rPr lang="en-GB" baseline="0" dirty="0" smtClean="0"/>
              <a:t>However, our aims differ slightly from these examples. For well isolated systems of atoms, ion traps and </a:t>
            </a:r>
            <a:r>
              <a:rPr lang="en-GB" baseline="0" dirty="0" err="1" smtClean="0"/>
              <a:t>nanomechanical</a:t>
            </a:r>
            <a:r>
              <a:rPr lang="en-GB" baseline="0" dirty="0" smtClean="0"/>
              <a:t> oscillators cooling over many orders of magnitude to near absolute zero is the stated aim. While for optical refrigeration the aim is to cool to cryogenic temperatures, but the cooling should bring the entire solid to this temperature. In contrast our aim is a bit more modest, we would like to cool by a factor of a few and moreover we are interested in cooling only the degrees of freedom relevant to the superconductivity, namely phase fluctuations as I will discuss shortly, and so not necessarily the entire material.</a:t>
            </a:r>
          </a:p>
          <a:p>
            <a:pPr marL="0" indent="0">
              <a:buFont typeface="Arial"/>
              <a:buNone/>
            </a:pP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23718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There are many ways</a:t>
            </a:r>
            <a:r>
              <a:rPr lang="en-GB" baseline="0" dirty="0" smtClean="0"/>
              <a:t> one could model this system for example using a highly anisotropic 3D XY model. </a:t>
            </a:r>
            <a:r>
              <a:rPr lang="en-GB" dirty="0" smtClean="0"/>
              <a:t>In our work we instead</a:t>
            </a:r>
            <a:r>
              <a:rPr lang="en-GB" baseline="0" dirty="0" smtClean="0"/>
              <a:t> followed a Sine-Gordon type approach advocated in a series of papers by </a:t>
            </a:r>
            <a:r>
              <a:rPr lang="en-GB" baseline="0" dirty="0" err="1" smtClean="0"/>
              <a:t>Kleiner</a:t>
            </a:r>
            <a:r>
              <a:rPr lang="en-GB" baseline="0" dirty="0" smtClean="0"/>
              <a:t> and co-workers back in the 90’s. </a:t>
            </a:r>
            <a:r>
              <a:rPr lang="en-GB" dirty="0" smtClean="0"/>
              <a:t>Given the</a:t>
            </a:r>
            <a:r>
              <a:rPr lang="en-GB" baseline="0" dirty="0" smtClean="0"/>
              <a:t> structure of superconducting and insulating layers we describe the low-energy non-linear dynamics of Josephson plasma oscillations by combining Maxwell’s equations with the Josephson relations and quasi-particle tunnelling in the c-axis. </a:t>
            </a:r>
          </a:p>
          <a:p>
            <a:endParaRPr lang="en-GB" baseline="0" dirty="0" smtClean="0"/>
          </a:p>
          <a:p>
            <a:r>
              <a:rPr lang="en-GB" baseline="0" dirty="0" smtClean="0"/>
              <a:t>As might be anticipated this approach yields equations of motion for the gauge invariant junction phases which contains an inductive coupling matrix L connecting spatial derivatives of the junction phases (shown for the x-direction for simplicity), a capacitive coupling matrix C connecting time derivatives of the junction phases, a Josephson current, and a quasi-particle contribution.</a:t>
            </a:r>
          </a:p>
          <a:p>
            <a:endParaRPr lang="en-GB" baseline="0" dirty="0" smtClean="0"/>
          </a:p>
          <a:p>
            <a:r>
              <a:rPr lang="en-GB" baseline="0" dirty="0" smtClean="0"/>
              <a:t>The equation embodies the coupled Sine-Gordon physics expected for a stack of extended Josephson junctions.</a:t>
            </a:r>
            <a:endParaRPr lang="en-GB"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09297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Now in</a:t>
            </a:r>
            <a:r>
              <a:rPr lang="en-GB" baseline="0" dirty="0" smtClean="0"/>
              <a:t> the recent experiments a particular THz vibration mode was excited which causes the so-called apical </a:t>
            </a:r>
            <a:r>
              <a:rPr lang="en-GB" baseline="0" dirty="0" err="1" smtClean="0"/>
              <a:t>oxygens</a:t>
            </a:r>
            <a:r>
              <a:rPr lang="en-GB" baseline="0" dirty="0" smtClean="0"/>
              <a:t> in the insulating layers to oscillate, as shown in this movie.</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The position of apical oxygen’s is known from chemical doping experiments to be important in determining the critical temperature Tc. What they observed in these experiments is that below Tc the c-axis superconducting properties of the material were enhanced by driving this vibration, meaning that measured optical signatures of superconductivity like a Josephson plasma edge got sharper. They also see similar signatures of coherent transport emerge far above Tc when driving – although it is not yet clear whether this is superconductivity. </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Can we develop a more detailed scheme which exploits these types of vibrations to reduce phase fluctuations and dynamically stabilise c-axis superconductivity? This is exactly what I have been working on in very recent theory work. Motivated by these experiments where the Josephson plasma frequencies were seen to shift due to driving, we modelled the vibrations as a time-dependent modulation of the junction capacitance C, equivalent to the motion of the </a:t>
            </a:r>
            <a:r>
              <a:rPr lang="en-GB" baseline="0" dirty="0" err="1" smtClean="0"/>
              <a:t>oxygens</a:t>
            </a:r>
            <a:r>
              <a:rPr lang="en-GB" baseline="0" dirty="0" smtClean="0"/>
              <a:t> modulating the dielectric of the insulating region. This is similar in spirit to how we obtained a modulation of the Hubbard U in our earlier work. </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After transforming to the normal modes this yields a picture involving a low-frequency oscillator (seen here in a washboard potential) and a high frequency oscillator, and a time-varying coupling between them at THz frequencies. Again vibrations are acting as a transducer between the electric field of the pump laser and the relevant phase degree of freedom.</a:t>
            </a:r>
          </a:p>
          <a:p>
            <a:endParaRPr lang="en-GB" dirty="0"/>
          </a:p>
        </p:txBody>
      </p:sp>
      <p:sp>
        <p:nvSpPr>
          <p:cNvPr id="4" name="Slide Number Placeholder 3"/>
          <p:cNvSpPr>
            <a:spLocks noGrp="1"/>
          </p:cNvSpPr>
          <p:nvPr>
            <p:ph type="sldNum" sz="quarter" idx="10"/>
          </p:nvPr>
        </p:nvSpPr>
        <p:spPr/>
        <p:txBody>
          <a:bodyPr/>
          <a:lstStyle/>
          <a:p>
            <a:fld id="{286D6FC6-A97B-3E4E-AA77-3325C71BF471}" type="slidenum">
              <a:rPr lang="en-GB" smtClean="0"/>
              <a:t>27</a:t>
            </a:fld>
            <a:endParaRPr lang="en-GB"/>
          </a:p>
        </p:txBody>
      </p:sp>
    </p:spTree>
    <p:extLst>
      <p:ext uri="{BB962C8B-B14F-4D97-AF65-F5344CB8AC3E}">
        <p14:creationId xmlns:p14="http://schemas.microsoft.com/office/powerpoint/2010/main" val="3982552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However, the coupling of the bath to the two oscillators is unchanged</a:t>
            </a:r>
            <a:r>
              <a:rPr lang="en-GB" baseline="0" dirty="0" smtClean="0"/>
              <a:t> by moving to the rotating frame, so in particular the thermal occupancy factors on this coupling retain the large differences due to their different bare frequencies.</a:t>
            </a:r>
          </a:p>
          <a:p>
            <a:endParaRPr lang="en-GB" baseline="0" dirty="0" smtClean="0"/>
          </a:p>
          <a:p>
            <a:r>
              <a:rPr lang="en-GB" baseline="0" dirty="0" smtClean="0"/>
              <a:t>This means that energy will be predominantly up-converted from the low to high frequency oscillator in the presence of this driving.</a:t>
            </a:r>
          </a:p>
          <a:p>
            <a:endParaRPr lang="en-GB" baseline="0" dirty="0" smtClean="0"/>
          </a:p>
          <a:p>
            <a:r>
              <a:rPr lang="en-GB" baseline="0" dirty="0" smtClean="0"/>
              <a:t>For example if </a:t>
            </a:r>
            <a:r>
              <a:rPr lang="en-GB" baseline="0" dirty="0" err="1" smtClean="0"/>
              <a:t>kBT</a:t>
            </a:r>
            <a:r>
              <a:rPr lang="en-GB" baseline="0" dirty="0" smtClean="0"/>
              <a:t> &lt; </a:t>
            </a:r>
            <a:r>
              <a:rPr lang="en-GB" baseline="0" dirty="0" err="1" smtClean="0"/>
              <a:t>hbar</a:t>
            </a:r>
            <a:r>
              <a:rPr lang="en-GB" baseline="0" dirty="0" smtClean="0"/>
              <a:t> </a:t>
            </a:r>
            <a:r>
              <a:rPr lang="en-GB" baseline="0" dirty="0" err="1" smtClean="0"/>
              <a:t>omega_h</a:t>
            </a:r>
            <a:r>
              <a:rPr lang="en-GB" baseline="0" dirty="0" smtClean="0"/>
              <a:t> then </a:t>
            </a:r>
            <a:r>
              <a:rPr lang="en-GB" baseline="0" dirty="0" err="1" smtClean="0"/>
              <a:t>nu_h</a:t>
            </a:r>
            <a:r>
              <a:rPr lang="en-GB" baseline="0" dirty="0" smtClean="0"/>
              <a:t> &lt;&lt; 1, so the high frequency oscillator is mostly unoccupied, as a result the down-conversion process is unlikely to ever occur. In contrast the low frequency is much more likely to be excited so the up-conversion process can occur exciting the high frequency oscillator. This leaves the high frequency oscillator far from being thermal and it will have the opportunity to relax by decaying this quanta into the bath. We therefore expect that the low frequency oscillator will be cooled.</a:t>
            </a:r>
          </a:p>
          <a:p>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Well this system is so simple we would expect it has an analytical solution.</a:t>
            </a:r>
            <a:r>
              <a:rPr lang="en-GB" baseline="0" dirty="0" smtClean="0"/>
              <a:t> Indeed it does and l</a:t>
            </a:r>
            <a:r>
              <a:rPr lang="en-GB" dirty="0" smtClean="0"/>
              <a:t>ike many things in physics</a:t>
            </a:r>
            <a:r>
              <a:rPr lang="en-GB" baseline="0" dirty="0" smtClean="0"/>
              <a:t> this system was solved by Russians back in the 1970’s. The end result is that the steady-state population of the low frequency oscillator is given by the expression shown. Driving causes the population to be reduced so long as </a:t>
            </a:r>
            <a:r>
              <a:rPr lang="en-GB" baseline="0" dirty="0" err="1" smtClean="0"/>
              <a:t>nu_h</a:t>
            </a:r>
            <a:r>
              <a:rPr lang="en-GB" baseline="0" dirty="0" smtClean="0"/>
              <a:t> &lt;&lt; </a:t>
            </a:r>
            <a:r>
              <a:rPr lang="en-GB" baseline="0" dirty="0" err="1" smtClean="0"/>
              <a:t>nu_l</a:t>
            </a:r>
            <a:r>
              <a:rPr lang="en-GB" baseline="0" dirty="0" smtClean="0"/>
              <a:t>, and as might be anticipated the effect vanishes if the oscillators have the same frequency. The complicated and not terribly intuitive scale factor N here encodes the expected resonance behaviour as a function of driving frequency, and we see that cooling is best if the low frequency oscillator has a large Q factor.</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Notice that </a:t>
            </a:r>
            <a:r>
              <a:rPr lang="en-GB" dirty="0" smtClean="0"/>
              <a:t>we solve this steady state always in the continued presence of coupling</a:t>
            </a:r>
            <a:r>
              <a:rPr lang="en-GB" baseline="0" dirty="0" smtClean="0"/>
              <a:t> to the thermal bath. This accounts for the continual reheating effects expected in solid state systems due to all the other degrees of freedom we are ignoring.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pPr>
              <a:defRPr/>
            </a:pPr>
            <a:fld id="{286D6FC6-A97B-3E4E-AA77-3325C71BF471}" type="slidenum">
              <a:rPr lang="en-GB" sz="1800" kern="0" smtClean="0">
                <a:solidFill>
                  <a:sysClr val="windowText" lastClr="000000"/>
                </a:solidFill>
              </a:rPr>
              <a:pPr>
                <a:defRPr/>
              </a:pPr>
              <a:t>28</a:t>
            </a:fld>
            <a:endParaRPr lang="en-GB" sz="1800" kern="0">
              <a:solidFill>
                <a:sysClr val="windowText" lastClr="000000"/>
              </a:solidFill>
            </a:endParaRPr>
          </a:p>
        </p:txBody>
      </p:sp>
    </p:spTree>
    <p:extLst>
      <p:ext uri="{BB962C8B-B14F-4D97-AF65-F5344CB8AC3E}">
        <p14:creationId xmlns:p14="http://schemas.microsoft.com/office/powerpoint/2010/main" val="25604823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have shown that phase and charge fluctuations</a:t>
            </a:r>
            <a:r>
              <a:rPr lang="en-GB" baseline="0" dirty="0" smtClean="0"/>
              <a:t> are reduced by the driving which is indicative of the stack being at a lower temperature. However, we have so far operated in a regime where the junctions really only explore the linear regime, and one might question if this cooling derived from a toy model of harmonic oscillators holds for a real measureable figure of merit for the Josephson stack such as its c-axis transport properties where the non-linearity of the phase dynamics is relevant. </a:t>
            </a:r>
            <a:endParaRPr lang="en-GB" dirty="0" smtClean="0"/>
          </a:p>
          <a:p>
            <a:endParaRPr lang="en-GB" dirty="0" smtClean="0"/>
          </a:p>
          <a:p>
            <a:r>
              <a:rPr lang="en-GB" dirty="0" smtClean="0"/>
              <a:t>We have investigated</a:t>
            </a:r>
            <a:r>
              <a:rPr lang="en-GB" baseline="0" dirty="0" smtClean="0"/>
              <a:t> this by computing the so-called switching current distribution – mentioned earlier. Specifically during the stochastic dynamics we ramp up a bias current through the stack over a given short time tilting each junctions washboard potential and then measure the time (and thus the bias current) at which the first phase slip event occurs. </a:t>
            </a:r>
          </a:p>
          <a:p>
            <a:endParaRPr lang="en-GB" baseline="0" dirty="0" smtClean="0"/>
          </a:p>
          <a:p>
            <a:r>
              <a:rPr lang="en-GB" baseline="0" dirty="0" smtClean="0"/>
              <a:t>By doing this when the stack is being driven indicates that the switching current distribution is consistent with enhanced transport, specifically like the fluctuations it too behaves as if the system is at a lower temperature. On the plots we show the driven cumulative distribution function of the switching current. For lower temperatures it shifts to the right, indicating that we can drive a larger </a:t>
            </a:r>
            <a:r>
              <a:rPr lang="en-GB" baseline="0" dirty="0" err="1" smtClean="0"/>
              <a:t>supercurrent</a:t>
            </a:r>
            <a:r>
              <a:rPr lang="en-GB" baseline="0" dirty="0" smtClean="0"/>
              <a:t> through the stack before it slips into the resistive state. We see that for increasing driving the distribution also shifts to the right. </a:t>
            </a:r>
          </a:p>
          <a:p>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plot on the right confirms</a:t>
            </a:r>
            <a:r>
              <a:rPr lang="en-GB" sz="1200" kern="1200" baseline="0" dirty="0" smtClean="0">
                <a:solidFill>
                  <a:schemeClr val="tx1"/>
                </a:solidFill>
                <a:effectLst/>
                <a:latin typeface="+mn-lt"/>
                <a:ea typeface="+mn-ea"/>
                <a:cs typeface="+mn-cs"/>
              </a:rPr>
              <a:t> this by </a:t>
            </a:r>
            <a:r>
              <a:rPr lang="en-GB" sz="1200" kern="1200" dirty="0" smtClean="0">
                <a:solidFill>
                  <a:schemeClr val="tx1"/>
                </a:solidFill>
                <a:effectLst/>
                <a:latin typeface="+mn-lt"/>
                <a:ea typeface="+mn-ea"/>
                <a:cs typeface="+mn-cs"/>
              </a:rPr>
              <a:t>comparing the </a:t>
            </a:r>
            <a:r>
              <a:rPr lang="en-GB" sz="1200" kern="1200" dirty="0" err="1" smtClean="0">
                <a:solidFill>
                  <a:schemeClr val="tx1"/>
                </a:solidFill>
                <a:effectLst/>
                <a:latin typeface="+mn-lt"/>
                <a:ea typeface="+mn-ea"/>
                <a:cs typeface="+mn-cs"/>
              </a:rPr>
              <a:t>quantiles</a:t>
            </a:r>
            <a:r>
              <a:rPr lang="en-GB" sz="1200" kern="1200" dirty="0" smtClean="0">
                <a:solidFill>
                  <a:schemeClr val="tx1"/>
                </a:solidFill>
                <a:effectLst/>
                <a:latin typeface="+mn-lt"/>
                <a:ea typeface="+mn-ea"/>
                <a:cs typeface="+mn-cs"/>
              </a:rPr>
              <a:t> of the original thermal distribution to those of the stack subjected to different driving strengths. The curves indicate a shift in the mean of the switching distribution and a reduction in its spread, both of which are expected for a switching distribution at a lower temperature.</a:t>
            </a:r>
            <a:endParaRPr lang="en-GB" dirty="0" smtClean="0"/>
          </a:p>
          <a:p>
            <a:endParaRPr lang="en-GB" dirty="0" smtClean="0"/>
          </a:p>
          <a:p>
            <a:r>
              <a:rPr lang="en-GB" dirty="0" smtClean="0"/>
              <a:t>Numbers on</a:t>
            </a:r>
            <a:r>
              <a:rPr lang="en-GB" baseline="0" dirty="0" smtClean="0"/>
              <a:t> plots: </a:t>
            </a:r>
          </a:p>
          <a:p>
            <a:r>
              <a:rPr lang="en-GB" baseline="0" dirty="0" smtClean="0"/>
              <a:t>Thermal: relative to initial temperature, e.g. 0.9 -&gt; 0.9 (T/T_0). </a:t>
            </a:r>
          </a:p>
          <a:p>
            <a:r>
              <a:rPr lang="en-GB" baseline="0" dirty="0" smtClean="0"/>
              <a:t>Driven: fraction by which the permittivity is modulated.</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3273CF5-34CD-4316-B5BC-1DED2800552F}"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40195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While the Hubbard model is only ever a rough approximation to real materials seminal experiments over the last decade have shown how ultra-cold gases of alkali atoms can provide an accurate microscopic realisation of such models.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In these experiments optical lattices are formed by interfering laser beams in three orthogonal directions. Ultra-cold atoms, obtained from a prepared BEC, are then trapped via the AC-Stark effect in a egg-carton like potential formed by the standing wave light-field, which resembles a perfect crystal lattice. In addition to being at extremely low temperatures the lasers forming the lattice are far-detuned so this many-body system remains well isolated and quantum coherent as long one second.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motion of the atoms in this lattice is governed by the </a:t>
            </a:r>
            <a:r>
              <a:rPr lang="en-GB" sz="1200" kern="1200" dirty="0" err="1" smtClean="0">
                <a:solidFill>
                  <a:schemeClr val="tx1"/>
                </a:solidFill>
                <a:effectLst/>
                <a:latin typeface="+mn-lt"/>
                <a:ea typeface="+mn-ea"/>
                <a:cs typeface="+mn-cs"/>
              </a:rPr>
              <a:t>bosonic</a:t>
            </a:r>
            <a:r>
              <a:rPr lang="en-GB" sz="1200" kern="1200" dirty="0" smtClean="0">
                <a:solidFill>
                  <a:schemeClr val="tx1"/>
                </a:solidFill>
                <a:effectLst/>
                <a:latin typeface="+mn-lt"/>
                <a:ea typeface="+mn-ea"/>
                <a:cs typeface="+mn-cs"/>
              </a:rPr>
              <a:t> version of the Hubbard Hamiltonian. As before it possesses a nearest-neighbour hopping t and an on-site interaction U.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What contrasts cold atoms with real materials is that the lattice depth, which determines both t and U, is controlled by the laser intensity and so the ratio U/t can be changed over a wide range.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When the lattice is shallow atoms delocalised into a superfluid, when it is deep we have a </a:t>
            </a:r>
            <a:r>
              <a:rPr lang="en-GB" sz="1200" kern="1200" dirty="0" err="1" smtClean="0">
                <a:solidFill>
                  <a:schemeClr val="tx1"/>
                </a:solidFill>
                <a:effectLst/>
                <a:latin typeface="+mn-lt"/>
                <a:ea typeface="+mn-ea"/>
                <a:cs typeface="+mn-cs"/>
              </a:rPr>
              <a:t>bosonic</a:t>
            </a:r>
            <a:r>
              <a:rPr lang="en-GB" sz="1200" kern="1200" dirty="0" smtClean="0">
                <a:solidFill>
                  <a:schemeClr val="tx1"/>
                </a:solidFill>
                <a:effectLst/>
                <a:latin typeface="+mn-lt"/>
                <a:ea typeface="+mn-ea"/>
                <a:cs typeface="+mn-cs"/>
              </a:rPr>
              <a:t> Mott insulator with the atoms pinned because hopping is reduced and interactions increased as two atoms on one site are squeezed more tightly together.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Thus experimentalists thus have a knob in which to tune the system from one regime to another, and moreover can do so dynamically.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9A9F1BD-87FE-E64E-968B-6C337F16181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05192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model I have described has quite a few crude approximations. One being the complete neglect of the in-plane dynamics. In preliminary work we have shown that the scheme discussed still works if low lying spatial modes of the phase are included. However, to describe more intricate in plane effects like </a:t>
            </a:r>
            <a:r>
              <a:rPr lang="en-GB" baseline="0" dirty="0" err="1" smtClean="0"/>
              <a:t>Kosterlitz-Thouless</a:t>
            </a:r>
            <a:r>
              <a:rPr lang="en-GB" baseline="0" dirty="0" smtClean="0"/>
              <a:t> physics of vortex-anti-vortex pair unbinding an approach employing the anisotropic 3D XY model is promising and we will hear more about this approach in the next talk.</a:t>
            </a: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66884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Let me conclude by saying that there</a:t>
            </a:r>
            <a:r>
              <a:rPr lang="en-GB" sz="1200" kern="1200" baseline="0" dirty="0" smtClean="0">
                <a:solidFill>
                  <a:schemeClr val="tx1"/>
                </a:solidFill>
                <a:latin typeface="+mn-lt"/>
                <a:ea typeface="+mn-ea"/>
                <a:cs typeface="+mn-cs"/>
              </a:rPr>
              <a:t> are many other fruitful avenues for this general idea of dynamical stabilisation which I have not had time to cover. In particular when this idea is used in combination with state-of-the-art material fabrication and design there is a huge and largely unexplored region of strongly correlated physics which could be controlled.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latin typeface="+mn-lt"/>
                <a:ea typeface="+mn-ea"/>
                <a:cs typeface="+mn-cs"/>
              </a:rPr>
              <a:t>Let me finish by advertising one approach I am involved in with a close collaboration with experimentalist, which illustrates the scope of my work. In the parametric cooling I just described we coupled light to the electronic degrees of freedom via vibrations and relied on shuffling energy from sloppy to stiff modes within the solid. A more ideal scenario for cooling though, would be to couple light directly to the electronic system and extract energy from the solid into the light field. However, this would require strong coupling between the light and system. We are currently exploring the possibility of fabricating small cavities using thin films built on top of a substrate to try to engineer such strong couplings.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latin typeface="+mn-lt"/>
                <a:ea typeface="+mn-ea"/>
                <a:cs typeface="+mn-cs"/>
              </a:rPr>
              <a:t>This long-term project nicely illustrates the exciting and rapidly emerging interface I work at, which spans several different field, including experimentalists in ultra-fast THz optics, material design, and theory in quantum optics and many-body physics. What I hope I have convinced you of is that the exploration of this interface may help control the “future state of matter”.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aseline="0" dirty="0" smtClean="0">
              <a:solidFill>
                <a:srgbClr val="7F7F7F"/>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aseline="0" dirty="0" smtClean="0">
                <a:solidFill>
                  <a:srgbClr val="7F7F7F"/>
                </a:solidFill>
              </a:rPr>
              <a:t>With that I would like to thank you for your attention.</a:t>
            </a:r>
            <a:endParaRPr lang="en-GB" sz="1200" dirty="0" smtClean="0">
              <a:solidFill>
                <a:srgbClr val="7F7F7F"/>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dirty="0" smtClean="0">
              <a:solidFill>
                <a:srgbClr val="7F7F7F"/>
              </a:solidFill>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2993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A9F1BD-87FE-E64E-968B-6C337F161815}"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53043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C9A9F1BD-87FE-E64E-968B-6C337F161815}" type="slidenum">
              <a:rPr lang="en-US" smtClean="0"/>
              <a:t>38</a:t>
            </a:fld>
            <a:endParaRPr lang="en-US"/>
          </a:p>
        </p:txBody>
      </p:sp>
    </p:spTree>
    <p:extLst>
      <p:ext uri="{BB962C8B-B14F-4D97-AF65-F5344CB8AC3E}">
        <p14:creationId xmlns:p14="http://schemas.microsoft.com/office/powerpoint/2010/main" val="165425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Let me thank my team</a:t>
            </a:r>
            <a:r>
              <a:rPr lang="en-GB" baseline="0" dirty="0" smtClean="0"/>
              <a:t> without whom this work would not have been possible. In particular I would like to point out Stephen Clark who has been working with me for over ten years before moving to an independent faculty position in Bath this summer.</a:t>
            </a:r>
          </a:p>
          <a:p>
            <a:endParaRPr lang="en-GB" baseline="0" dirty="0" smtClean="0"/>
          </a:p>
          <a:p>
            <a:r>
              <a:rPr lang="en-GB" baseline="0" dirty="0" smtClean="0"/>
              <a:t>Finally, I feel very privileged to work with fantastic researchers on a number of joint projects. I would like to thank them for stimulating discussions and fruitful collaboration over the previous years. </a:t>
            </a:r>
          </a:p>
          <a:p>
            <a:endParaRPr lang="en-GB" baseline="0" dirty="0" smtClean="0"/>
          </a:p>
          <a:p>
            <a:r>
              <a:rPr lang="en-GB" baseline="0" dirty="0" smtClean="0"/>
              <a:t>Thank you very much for your attention.</a:t>
            </a:r>
            <a:endParaRPr lang="en-GB" dirty="0" smtClean="0"/>
          </a:p>
          <a:p>
            <a:endParaRPr lang="en-GB" dirty="0" smtClean="0"/>
          </a:p>
          <a:p>
            <a:endParaRPr lang="en-GB" dirty="0" smtClean="0"/>
          </a:p>
          <a:p>
            <a:r>
              <a:rPr lang="en-GB" dirty="0" smtClean="0"/>
              <a:t>30 sec</a:t>
            </a:r>
            <a:endParaRPr lang="en-GB" dirty="0"/>
          </a:p>
        </p:txBody>
      </p:sp>
      <p:sp>
        <p:nvSpPr>
          <p:cNvPr id="4" name="Slide Number Placeholder 3"/>
          <p:cNvSpPr>
            <a:spLocks noGrp="1"/>
          </p:cNvSpPr>
          <p:nvPr>
            <p:ph type="sldNum" sz="quarter" idx="10"/>
          </p:nvPr>
        </p:nvSpPr>
        <p:spPr/>
        <p:txBody>
          <a:bodyPr/>
          <a:lstStyle/>
          <a:p>
            <a:fld id="{E1959618-7BBD-48F4-A38A-55E8F335314F}" type="slidenum">
              <a:rPr lang="en-GB" smtClean="0">
                <a:solidFill>
                  <a:prstClr val="black"/>
                </a:solidFill>
              </a:rPr>
              <a:pPr/>
              <a:t>39</a:t>
            </a:fld>
            <a:endParaRPr lang="en-GB">
              <a:solidFill>
                <a:prstClr val="black"/>
              </a:solidFill>
            </a:endParaRPr>
          </a:p>
        </p:txBody>
      </p:sp>
    </p:spTree>
    <p:extLst>
      <p:ext uri="{BB962C8B-B14F-4D97-AF65-F5344CB8AC3E}">
        <p14:creationId xmlns:p14="http://schemas.microsoft.com/office/powerpoint/2010/main" val="3684503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last component of our model is the</a:t>
            </a:r>
            <a:r>
              <a:rPr lang="en-GB" baseline="0" dirty="0" smtClean="0"/>
              <a:t> THz driving of vibrational modes. From a material perspective, for example with YBCO, t</a:t>
            </a:r>
            <a:r>
              <a:rPr lang="en-GB" dirty="0" smtClean="0"/>
              <a:t>here</a:t>
            </a:r>
            <a:r>
              <a:rPr lang="en-GB" baseline="0" dirty="0" smtClean="0"/>
              <a:t> are many optical phonon modes which span the THz region – as indicated by the numbers. These involve the motion of atoms in different parts of the unit cell as shown here (for half the unit cell) from this 80’s theory paper. The one driven in the Hamburg experiments for example is this IR active B1u mode in which the apical </a:t>
            </a:r>
            <a:r>
              <a:rPr lang="en-GB" baseline="0" dirty="0" err="1" smtClean="0"/>
              <a:t>oxygens</a:t>
            </a:r>
            <a:r>
              <a:rPr lang="en-GB" baseline="0" dirty="0" smtClean="0"/>
              <a:t> are driven.  </a:t>
            </a:r>
            <a:endParaRPr lang="en-GB" dirty="0" smtClean="0"/>
          </a:p>
          <a:p>
            <a:endParaRPr lang="en-GB" dirty="0" smtClean="0"/>
          </a:p>
          <a:p>
            <a:r>
              <a:rPr lang="en-GB" dirty="0" smtClean="0"/>
              <a:t>Notation in figure:</a:t>
            </a:r>
            <a:r>
              <a:rPr lang="en-GB" baseline="0" dirty="0" smtClean="0"/>
              <a:t>  </a:t>
            </a:r>
            <a:r>
              <a:rPr lang="en-GB" dirty="0" smtClean="0"/>
              <a:t>Transverse optical (longitudinal optical)</a:t>
            </a:r>
            <a:r>
              <a:rPr lang="en-GB" dirty="0"/>
              <a:t>.</a:t>
            </a:r>
            <a:endParaRPr lang="en-GB"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3273CF5-34CD-4316-B5BC-1DED2800552F}"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5584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At sufficiently low temperatures the thermal fluctuations of the Josephson stack explore on the harmonic region of the washboard potential, while above a</a:t>
            </a:r>
            <a:r>
              <a:rPr lang="en-GB" baseline="0" dirty="0" smtClean="0"/>
              <a:t> threshold temperature there will be enough energy for spontaneous thermal phase slips to occur. In this state a current biased stack would acquire a finite potential difference as thus be resistive.</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For a</a:t>
            </a:r>
            <a:r>
              <a:rPr lang="en-GB" baseline="0" dirty="0" smtClean="0"/>
              <a:t> single </a:t>
            </a:r>
            <a:r>
              <a:rPr lang="en-GB" dirty="0" smtClean="0"/>
              <a:t>oscillator (or a </a:t>
            </a:r>
            <a:r>
              <a:rPr lang="en-GB" dirty="0" err="1" smtClean="0"/>
              <a:t>linearised</a:t>
            </a:r>
            <a:r>
              <a:rPr lang="en-GB" dirty="0" smtClean="0"/>
              <a:t> junction) the fluctuations in the phase will be proportional</a:t>
            </a:r>
            <a:r>
              <a:rPr lang="en-GB" baseline="0" dirty="0" smtClean="0"/>
              <a:t> to the temperature. The temperature scale T_0 here, dependent on the oscillators mass, or capacitive energy scale of a junction, tells us when thermal phase fluctuations will become of order unity. </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To relate this temperature scale to phase slips in a stack we applied a very small bias current and computed the fraction of phase slips which occur over a long period. While we don’t expect a sharp transition for a finite stack it does indicate two regions, one where slips occur with near unity probability (resistive) and those where they are very unlikely. We will examine T/T_0 = 0.1 where the stack is certainly superconducting, but not too far from the transition.</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80381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Weak cavity-</a:t>
            </a:r>
            <a:r>
              <a:rPr lang="en-GB" dirty="0" err="1" smtClean="0"/>
              <a:t>plasmon</a:t>
            </a:r>
            <a:r>
              <a:rPr lang="en-GB" dirty="0" smtClean="0"/>
              <a:t> coupling renders cooling</a:t>
            </a:r>
            <a:r>
              <a:rPr lang="en-GB" baseline="0" dirty="0" smtClean="0"/>
              <a:t> impossible since any effects is dwarfed by reheating.</a:t>
            </a: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14008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 we drive</a:t>
            </a:r>
            <a:r>
              <a:rPr lang="en-GB" baseline="0" dirty="0" smtClean="0"/>
              <a:t> at several frequencies we find essentially an additive response, expected because we are in the linear regime. Here we show the steady state phase fluctuations vary across the </a:t>
            </a:r>
            <a:r>
              <a:rPr lang="en-GB" baseline="0" dirty="0" err="1" smtClean="0"/>
              <a:t>interbilayer</a:t>
            </a:r>
            <a:r>
              <a:rPr lang="en-GB" baseline="0" dirty="0" smtClean="0"/>
              <a:t> band with different single driving frequencies and a sum of them all. </a:t>
            </a:r>
            <a:r>
              <a:rPr lang="en-GB" dirty="0" smtClean="0"/>
              <a:t>This</a:t>
            </a:r>
            <a:r>
              <a:rPr lang="en-GB" baseline="0" dirty="0" smtClean="0"/>
              <a:t> suggest that broadband laser pulses should also be effective. </a:t>
            </a:r>
          </a:p>
          <a:p>
            <a:endParaRPr lang="en-GB" baseline="0" dirty="0" smtClean="0"/>
          </a:p>
          <a:p>
            <a:r>
              <a:rPr lang="en-GB" baseline="0" dirty="0" smtClean="0"/>
              <a:t>As expected the average cooling over the </a:t>
            </a:r>
            <a:r>
              <a:rPr lang="en-GB" baseline="0" dirty="0" err="1" smtClean="0"/>
              <a:t>interbilayer</a:t>
            </a:r>
            <a:r>
              <a:rPr lang="en-GB" baseline="0" dirty="0" smtClean="0"/>
              <a:t> band is broadened compared to a single pair of junctions by the bandwidth.</a:t>
            </a:r>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3273CF5-34CD-4316-B5BC-1DED2800552F}"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26681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Parametric</a:t>
            </a:r>
            <a:r>
              <a:rPr lang="en-GB" baseline="0" dirty="0" smtClean="0"/>
              <a:t> cooling is easily understood by considering two harmonic oscillators, one with a low frequency and one with a high frequency (say 10 times as large), which are otherwise uncoupled. Both oscillators are assumed to be in contact with the same thermal bath at temperature T. </a:t>
            </a:r>
          </a:p>
          <a:p>
            <a:endParaRPr lang="en-GB" baseline="0" dirty="0" smtClean="0"/>
          </a:p>
          <a:p>
            <a:r>
              <a:rPr lang="en-GB" baseline="0" dirty="0" smtClean="0"/>
              <a:t>A simple quantum optics way of describing this is to introduce a Markovian master equation like that shown here, where the dissipative contribution D incoherent excites and relaxes an oscillator at a rate gamma so as to induce a stationary state with thermal occupancy nu. </a:t>
            </a:r>
          </a:p>
          <a:p>
            <a:endParaRPr lang="en-GB" baseline="0" dirty="0" smtClean="0"/>
          </a:p>
          <a:p>
            <a:r>
              <a:rPr lang="en-GB" baseline="0" dirty="0" smtClean="0"/>
              <a:t>Naturally we expect the occupancy of the high frequency oscillator to be considerably smaller than the low frequency one.</a:t>
            </a:r>
          </a:p>
          <a:p>
            <a:endParaRPr lang="en-GB" dirty="0" smtClean="0"/>
          </a:p>
          <a:p>
            <a:r>
              <a:rPr lang="en-GB" dirty="0" smtClean="0"/>
              <a:t>As expected, the</a:t>
            </a:r>
            <a:r>
              <a:rPr lang="en-GB" baseline="0" dirty="0" smtClean="0"/>
              <a:t> dynamics of this equation will simply drive the system into a product of two thermal states for the oscillators.</a:t>
            </a:r>
          </a:p>
          <a:p>
            <a:endParaRPr lang="en-GB" baseline="0"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45</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25246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Cold atoms have thus opened up a new branch of non-equilibrium many-body physics, where coherent dynamics can be explored experimentally. This was demonstrated aptly by one of the earliest seminal experiments in this area. They took the system prepared in the SF and then rapidly increased the laser intensity to give a deep lattice where the ground state is expected to be a MI, and then they dropped it back again. The system was therefore quenched in real-time across the quantum phase transition.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By performing time-of-flight measurements on the system they showed that in the SF initially interference peaks were observed as the coherent matter waves interfered. When the MI regime was reached this disappeared, but crucially when they dropped back to the SF interference reappeared, demonstrating coherent but non-adiabatic many-body dynamics.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Using a powerful numerical method I simulated this process for the BHM in 1D. Here I show the one-particle density matrix over a small 50 site chain. The diagonal of this plot is the density of the system, which is unity, while the off-diagonal shows the coherences between different lattice sites which give interference fringes like those shown. This simulation of this real-time quench of the system shows that it is quickly driven into the MI state where there is nothing but some small nearest-neighbour coherence. When we drive back to the SF we see that coherence is restored promptly, as in the experiment, despite the quench not being adiabatic, made clear by some long-wavelength phonons excitations in the final SF.</a:t>
            </a:r>
            <a:r>
              <a:rPr lang="en-GB" dirty="0" smtClean="0">
                <a:effectLst/>
              </a:rPr>
              <a:t>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9A9F1BD-87FE-E64E-968B-6C337F16181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499684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suppose we add a time-dependent linear coupling term</a:t>
            </a:r>
            <a:r>
              <a:rPr lang="en-GB" baseline="0" dirty="0" smtClean="0"/>
              <a:t> between the oscillators with the following form, which represents external driving at a frequency </a:t>
            </a:r>
            <a:r>
              <a:rPr lang="en-GB" baseline="0" dirty="0" err="1" smtClean="0"/>
              <a:t>omega_d</a:t>
            </a:r>
            <a:r>
              <a:rPr lang="en-GB" baseline="0" dirty="0" smtClean="0"/>
              <a:t>. </a:t>
            </a:r>
          </a:p>
          <a:p>
            <a:endParaRPr lang="en-GB" baseline="0" dirty="0" smtClean="0"/>
          </a:p>
          <a:p>
            <a:r>
              <a:rPr lang="en-GB" baseline="0" dirty="0" smtClean="0"/>
              <a:t>The effect of this driving is easily understood in the rotating frame where we remove the time-dependence of this driving and see that it acts to effectively elevate the frequency of the low frequency oscillator. </a:t>
            </a:r>
          </a:p>
          <a:p>
            <a:endParaRPr lang="en-GB" baseline="0" dirty="0" smtClean="0"/>
          </a:p>
          <a:p>
            <a:r>
              <a:rPr lang="en-GB" baseline="0" dirty="0" smtClean="0"/>
              <a:t>Thus if we drive at precisely the frequency difference then the detuning between the oscillators is reduced and they will be resonantly coupled by this driving. The driving therefore bridges the energy gap between the low and high frequency oscillators and enables the efficient up and down conversion of quanta between them.</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46</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593179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However, the coupling of the bath to the two oscillators is unchanged</a:t>
            </a:r>
            <a:r>
              <a:rPr lang="en-GB" baseline="0" dirty="0" smtClean="0"/>
              <a:t> by moving to the rotating frame, so in particular the thermal occupancy factors on this coupling retain the large differences due to their different bare frequencies.</a:t>
            </a:r>
          </a:p>
          <a:p>
            <a:endParaRPr lang="en-GB" baseline="0" dirty="0" smtClean="0"/>
          </a:p>
          <a:p>
            <a:r>
              <a:rPr lang="en-GB" baseline="0" dirty="0" smtClean="0"/>
              <a:t>This means that energy will be predominantly up-converted from the low to high frequency oscillator in the presence of this driving.</a:t>
            </a:r>
          </a:p>
          <a:p>
            <a:endParaRPr lang="en-GB" baseline="0" dirty="0" smtClean="0"/>
          </a:p>
          <a:p>
            <a:r>
              <a:rPr lang="en-GB" baseline="0" dirty="0" smtClean="0"/>
              <a:t>For example if </a:t>
            </a:r>
            <a:r>
              <a:rPr lang="en-GB" baseline="0" dirty="0" err="1" smtClean="0"/>
              <a:t>kBT</a:t>
            </a:r>
            <a:r>
              <a:rPr lang="en-GB" baseline="0" dirty="0" smtClean="0"/>
              <a:t> &lt; </a:t>
            </a:r>
            <a:r>
              <a:rPr lang="en-GB" baseline="0" dirty="0" err="1" smtClean="0"/>
              <a:t>hbar</a:t>
            </a:r>
            <a:r>
              <a:rPr lang="en-GB" baseline="0" dirty="0" smtClean="0"/>
              <a:t> </a:t>
            </a:r>
            <a:r>
              <a:rPr lang="en-GB" baseline="0" dirty="0" err="1" smtClean="0"/>
              <a:t>omega_h</a:t>
            </a:r>
            <a:r>
              <a:rPr lang="en-GB" baseline="0" dirty="0" smtClean="0"/>
              <a:t> then </a:t>
            </a:r>
            <a:r>
              <a:rPr lang="en-GB" baseline="0" dirty="0" err="1" smtClean="0"/>
              <a:t>nu_h</a:t>
            </a:r>
            <a:r>
              <a:rPr lang="en-GB" baseline="0" dirty="0" smtClean="0"/>
              <a:t> &lt;&lt; 1, so the high frequency oscillator is mostly unoccupied, as a result the down-conversion process is unlikely to ever occur. In contrast the low frequency is much more likely to be excited so the up-conversion process can occur exciting the high frequency oscillator. This leaves the high frequency oscillator far from being thermal and it will have the opportunity to relax by decaying this quanta into the bath. We therefore expect that the low frequency oscillator will be cooled.</a:t>
            </a:r>
          </a:p>
          <a:p>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Well this system is so simple we would expect it has an analytical solution.</a:t>
            </a:r>
            <a:r>
              <a:rPr lang="en-GB" baseline="0" dirty="0" smtClean="0"/>
              <a:t> Indeed it does and l</a:t>
            </a:r>
            <a:r>
              <a:rPr lang="en-GB" dirty="0" smtClean="0"/>
              <a:t>ike many things in physics</a:t>
            </a:r>
            <a:r>
              <a:rPr lang="en-GB" baseline="0" dirty="0" smtClean="0"/>
              <a:t> this system was solved by Russians back in the 1970’s. The end result is that the steady-state population of the low frequency oscillator is given by the expression shown. Driving causes the population to be reduced so long as </a:t>
            </a:r>
            <a:r>
              <a:rPr lang="en-GB" baseline="0" dirty="0" err="1" smtClean="0"/>
              <a:t>nu_h</a:t>
            </a:r>
            <a:r>
              <a:rPr lang="en-GB" baseline="0" dirty="0" smtClean="0"/>
              <a:t> &lt;&lt; </a:t>
            </a:r>
            <a:r>
              <a:rPr lang="en-GB" baseline="0" dirty="0" err="1" smtClean="0"/>
              <a:t>nu_l</a:t>
            </a:r>
            <a:r>
              <a:rPr lang="en-GB" baseline="0" dirty="0" smtClean="0"/>
              <a:t>, and as might be anticipated the effect vanishes if the oscillators have the same frequency. The complicated and not terribly intuitive scale factor N here encodes the expected resonance behaviour as a function of driving frequency, and we see that cooling is best if the low frequency oscillator has a large Q factor.</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Notice that </a:t>
            </a:r>
            <a:r>
              <a:rPr lang="en-GB" dirty="0" smtClean="0"/>
              <a:t>we solve this steady state always in the continued presence of coupling</a:t>
            </a:r>
            <a:r>
              <a:rPr lang="en-GB" baseline="0" dirty="0" smtClean="0"/>
              <a:t> to the thermal bath. This accounts for the continual reheating effects expected in solid state systems due to all the other degrees of freedom we are ignoring.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383315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very recent experiments</a:t>
            </a:r>
            <a:r>
              <a:rPr lang="en-GB" baseline="0" dirty="0" smtClean="0"/>
              <a:t> my collaborators have applied the same THz techniques to the high temperature superconductor YBCO. </a:t>
            </a:r>
          </a:p>
          <a:p>
            <a:endParaRPr lang="en-GB" baseline="0" dirty="0" smtClean="0"/>
          </a:p>
          <a:p>
            <a:r>
              <a:rPr lang="en-GB" baseline="0" dirty="0" smtClean="0"/>
              <a:t>Now YBCO is a bilayer </a:t>
            </a:r>
            <a:r>
              <a:rPr lang="en-GB" baseline="0" dirty="0" err="1" smtClean="0"/>
              <a:t>cuprate</a:t>
            </a:r>
            <a:r>
              <a:rPr lang="en-GB" baseline="0" dirty="0" smtClean="0"/>
              <a:t> material meaning that it is composed of copper-oxide layers separated by an alternating thin and thick insulating region. The low energy c-axis (out-of-plane) </a:t>
            </a:r>
            <a:r>
              <a:rPr lang="en-GB" dirty="0" smtClean="0"/>
              <a:t>electrodynamics</a:t>
            </a:r>
            <a:r>
              <a:rPr lang="en-GB" baseline="0" dirty="0" smtClean="0"/>
              <a:t> is very well described by a stack of Josephson junctions. </a:t>
            </a:r>
          </a:p>
          <a:p>
            <a:endParaRPr lang="en-GB" baseline="0" dirty="0" smtClean="0"/>
          </a:p>
          <a:p>
            <a:r>
              <a:rPr lang="en-GB" baseline="0" dirty="0" smtClean="0"/>
              <a:t>Recall that a JJ is composed of two superconductors, in this case the copper oxides planes, separated by an insulating barrier. The DC Josephson effect describes the </a:t>
            </a:r>
            <a:r>
              <a:rPr lang="en-GB" baseline="0" dirty="0" err="1" smtClean="0"/>
              <a:t>supercurrent</a:t>
            </a:r>
            <a:r>
              <a:rPr lang="en-GB" baseline="0" dirty="0" smtClean="0"/>
              <a:t> which tunnels across the insulator dependent on the phase difference between the two superconductors. </a:t>
            </a:r>
            <a:r>
              <a:rPr lang="en-GB" dirty="0" smtClean="0"/>
              <a:t>Being </a:t>
            </a:r>
            <a:r>
              <a:rPr lang="en-GB" dirty="0" err="1" smtClean="0"/>
              <a:t>bilayered</a:t>
            </a:r>
            <a:r>
              <a:rPr lang="en-GB" dirty="0" smtClean="0"/>
              <a:t> YBCO</a:t>
            </a:r>
            <a:r>
              <a:rPr lang="en-GB" baseline="0" dirty="0" smtClean="0"/>
              <a:t> has</a:t>
            </a:r>
            <a:r>
              <a:rPr lang="en-GB" dirty="0" smtClean="0"/>
              <a:t> two JJ</a:t>
            </a:r>
            <a:r>
              <a:rPr lang="en-GB" baseline="0" dirty="0" smtClean="0"/>
              <a:t> per unit cell, one with a thick insulator, and another with a thin insulator. In the </a:t>
            </a:r>
            <a:r>
              <a:rPr lang="en-GB" baseline="0" dirty="0" err="1" smtClean="0"/>
              <a:t>linearised</a:t>
            </a:r>
            <a:r>
              <a:rPr lang="en-GB" baseline="0" dirty="0" smtClean="0"/>
              <a:t> regime a JJ can be taken as a simple LC oscillators (in parallel or series?), so the two JJ can be viewed as coupled low frequency and high frequency oscillator respectively. Typically their frequencies differ by a factor of 10. </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The c-axis superconductivity is controlled by the lowest frequency oscillator. At finite temperature its phase fluctuates in its harmonic minima. If we apply a bias current through the stack, then the potential it sits in tilts into a so-called washboard potential, however so long as the phase remains well defined near the minima the system </a:t>
            </a:r>
            <a:r>
              <a:rPr lang="en-GB" baseline="0" dirty="0" err="1" smtClean="0"/>
              <a:t>superconducts</a:t>
            </a:r>
            <a:r>
              <a:rPr lang="en-GB" baseline="0" dirty="0" smtClean="0"/>
              <a:t>. However, if the bias current is too large the washboard tilts so much that the phase escapes the minima and runs down the potential. A voltage develops across the junction and we enter a normal resistive state. The current where this occurs is called the critical current.</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So can we exploit this modulation to stabilise superconductivity, specifically can we reduce the </a:t>
            </a:r>
            <a:endParaRPr lang="en-GB" dirty="0"/>
          </a:p>
        </p:txBody>
      </p:sp>
      <p:sp>
        <p:nvSpPr>
          <p:cNvPr id="4" name="Slide Number Placeholder 3"/>
          <p:cNvSpPr>
            <a:spLocks noGrp="1"/>
          </p:cNvSpPr>
          <p:nvPr>
            <p:ph type="sldNum" sz="quarter" idx="10"/>
          </p:nvPr>
        </p:nvSpPr>
        <p:spPr/>
        <p:txBody>
          <a:bodyPr/>
          <a:lstStyle/>
          <a:p>
            <a:fld id="{286D6FC6-A97B-3E4E-AA77-3325C71BF471}" type="slidenum">
              <a:rPr lang="en-GB" smtClean="0"/>
              <a:t>48</a:t>
            </a:fld>
            <a:endParaRPr lang="en-GB"/>
          </a:p>
        </p:txBody>
      </p:sp>
    </p:spTree>
    <p:extLst>
      <p:ext uri="{BB962C8B-B14F-4D97-AF65-F5344CB8AC3E}">
        <p14:creationId xmlns:p14="http://schemas.microsoft.com/office/powerpoint/2010/main" val="3250736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A3273CF5-34CD-4316-B5BC-1DED2800552F}" type="slidenum">
              <a:rPr lang="en-GB" smtClean="0">
                <a:solidFill>
                  <a:prstClr val="black"/>
                </a:solidFill>
              </a:rPr>
              <a:pPr/>
              <a:t>49</a:t>
            </a:fld>
            <a:endParaRPr lang="en-GB">
              <a:solidFill>
                <a:prstClr val="black"/>
              </a:solidFill>
            </a:endParaRPr>
          </a:p>
        </p:txBody>
      </p:sp>
    </p:spTree>
    <p:extLst>
      <p:ext uri="{BB962C8B-B14F-4D97-AF65-F5344CB8AC3E}">
        <p14:creationId xmlns:p14="http://schemas.microsoft.com/office/powerpoint/2010/main" val="21874893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A3273CF5-34CD-4316-B5BC-1DED2800552F}" type="slidenum">
              <a:rPr lang="en-GB" smtClean="0">
                <a:solidFill>
                  <a:prstClr val="black"/>
                </a:solidFill>
              </a:rPr>
              <a:pPr/>
              <a:t>50</a:t>
            </a:fld>
            <a:endParaRPr lang="en-GB">
              <a:solidFill>
                <a:prstClr val="black"/>
              </a:solidFill>
            </a:endParaRPr>
          </a:p>
        </p:txBody>
      </p:sp>
    </p:spTree>
    <p:extLst>
      <p:ext uri="{BB962C8B-B14F-4D97-AF65-F5344CB8AC3E}">
        <p14:creationId xmlns:p14="http://schemas.microsoft.com/office/powerpoint/2010/main" val="12935795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Melting</a:t>
            </a:r>
            <a:r>
              <a:rPr lang="en-GB" baseline="0" dirty="0" smtClean="0"/>
              <a:t> an ordered state that competes with SC (</a:t>
            </a:r>
            <a:r>
              <a:rPr lang="en-GB" baseline="0" dirty="0" err="1" smtClean="0"/>
              <a:t>anticorrelation</a:t>
            </a:r>
            <a:r>
              <a:rPr lang="en-GB" baseline="0" dirty="0" smtClean="0"/>
              <a:t> of f with CDW amplitude)?</a:t>
            </a:r>
          </a:p>
          <a:p>
            <a:r>
              <a:rPr lang="en-GB" baseline="0" dirty="0" err="1" smtClean="0"/>
              <a:t>Photoinduced</a:t>
            </a:r>
            <a:r>
              <a:rPr lang="en-GB" baseline="0" dirty="0" smtClean="0"/>
              <a:t> redistribution of </a:t>
            </a:r>
            <a:r>
              <a:rPr lang="en-GB" baseline="0" dirty="0" err="1" smtClean="0"/>
              <a:t>quasipaticles</a:t>
            </a:r>
            <a:r>
              <a:rPr lang="en-GB" baseline="0" dirty="0" smtClean="0"/>
              <a:t> (unlikely only on phonon resonance)?</a:t>
            </a:r>
          </a:p>
          <a:p>
            <a:r>
              <a:rPr lang="en-GB" baseline="0" dirty="0" smtClean="0"/>
              <a:t>Displaced or modulated crystal structure? Take this up and for this talk stick to below </a:t>
            </a:r>
            <a:r>
              <a:rPr lang="en-GB" baseline="0" dirty="0" err="1" smtClean="0"/>
              <a:t>T_c</a:t>
            </a:r>
            <a:endParaRPr lang="en-GB" baseline="0" dirty="0" smtClean="0"/>
          </a:p>
          <a:p>
            <a:endParaRPr lang="en-GB" baseline="0" dirty="0" smtClean="0"/>
          </a:p>
          <a:p>
            <a:r>
              <a:rPr lang="en-GB" baseline="0" dirty="0" smtClean="0"/>
              <a:t>Find simple model that makes quantitative testable predictions.</a:t>
            </a:r>
          </a:p>
          <a:p>
            <a:endParaRPr lang="en-GB" dirty="0" smtClean="0"/>
          </a:p>
        </p:txBody>
      </p:sp>
      <p:sp>
        <p:nvSpPr>
          <p:cNvPr id="4" name="Slide Number Placeholder 3"/>
          <p:cNvSpPr>
            <a:spLocks noGrp="1"/>
          </p:cNvSpPr>
          <p:nvPr>
            <p:ph type="sldNum" sz="quarter" idx="10"/>
          </p:nvPr>
        </p:nvSpPr>
        <p:spPr/>
        <p:txBody>
          <a:bodyPr/>
          <a:lstStyle/>
          <a:p>
            <a:fld id="{A3273CF5-34CD-4316-B5BC-1DED2800552F}" type="slidenum">
              <a:rPr lang="en-GB" smtClean="0">
                <a:solidFill>
                  <a:prstClr val="black"/>
                </a:solidFill>
              </a:rPr>
              <a:pPr/>
              <a:t>52</a:t>
            </a:fld>
            <a:endParaRPr lang="en-GB">
              <a:solidFill>
                <a:prstClr val="black"/>
              </a:solidFill>
            </a:endParaRPr>
          </a:p>
        </p:txBody>
      </p:sp>
    </p:spTree>
    <p:extLst>
      <p:ext uri="{BB962C8B-B14F-4D97-AF65-F5344CB8AC3E}">
        <p14:creationId xmlns:p14="http://schemas.microsoft.com/office/powerpoint/2010/main" val="228852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very useful tool for probing cold atom systems is to shake the lattice, either by modulating in time its depth or position. By shaking the lattice, thereby simulating vibrations, elementary excitations in the system, such as double occupancies can be induced and their relaxation measured.</a:t>
            </a:r>
          </a:p>
          <a:p>
            <a:endParaRPr lang="en-US" baseline="0" dirty="0" smtClean="0"/>
          </a:p>
          <a:p>
            <a:r>
              <a:rPr lang="en-US" baseline="0" dirty="0" smtClean="0"/>
              <a:t>However, more recently periodically driven optical lattices have found much wider use.</a:t>
            </a:r>
          </a:p>
          <a:p>
            <a:endParaRPr lang="en-US" baseline="0" dirty="0" smtClean="0"/>
          </a:p>
          <a:p>
            <a:r>
              <a:rPr lang="en-US" baseline="0" dirty="0" smtClean="0"/>
              <a:t>In the high frequency limit the lattice Hamiltonian can be dramatically modified. In fact by tuning the  driving strength its possible to freeze out all hopping processes and cause the atoms to dynamically </a:t>
            </a:r>
            <a:r>
              <a:rPr lang="en-US" baseline="0" dirty="0" err="1" smtClean="0"/>
              <a:t>localise</a:t>
            </a:r>
            <a:r>
              <a:rPr lang="en-US" baseline="0" dirty="0" smtClean="0"/>
              <a:t>. Such effects are normally understood in terms of so-called </a:t>
            </a:r>
            <a:r>
              <a:rPr lang="en-US" baseline="0" dirty="0" err="1" smtClean="0"/>
              <a:t>Floquet</a:t>
            </a:r>
            <a:r>
              <a:rPr lang="en-US" baseline="0" dirty="0" smtClean="0"/>
              <a:t> theory (which is like Bloch’s theorem for periodic potentials applied to periodic driving in time).</a:t>
            </a:r>
          </a:p>
          <a:p>
            <a:endParaRPr lang="en-US" baseline="0" dirty="0" smtClean="0"/>
          </a:p>
          <a:p>
            <a:r>
              <a:rPr lang="en-US" baseline="0" dirty="0" smtClean="0"/>
              <a:t>This effect is now routinely used to engineer novel systems in cold atoms, such as </a:t>
            </a:r>
            <a:r>
              <a:rPr lang="en-US" baseline="0" dirty="0" err="1" smtClean="0"/>
              <a:t>Chern</a:t>
            </a:r>
            <a:r>
              <a:rPr lang="en-US" baseline="0" dirty="0" smtClean="0"/>
              <a:t> insulators or the </a:t>
            </a:r>
            <a:r>
              <a:rPr lang="en-US" baseline="0" dirty="0" err="1" smtClean="0"/>
              <a:t>Hofstader</a:t>
            </a:r>
            <a:r>
              <a:rPr lang="en-US" baseline="0" dirty="0" smtClean="0"/>
              <a:t> model. So in providing a near perfect </a:t>
            </a:r>
            <a:r>
              <a:rPr lang="en-US" baseline="0" dirty="0" err="1" smtClean="0"/>
              <a:t>realisation</a:t>
            </a:r>
            <a:r>
              <a:rPr lang="en-US" baseline="0" dirty="0" smtClean="0"/>
              <a:t> of fundamental many-body Hamiltonians, like the Hubbard model cold atoms have demonstrated experimentally that strongly correlated systems can be dynamically </a:t>
            </a:r>
            <a:r>
              <a:rPr lang="en-US" baseline="0" dirty="0" err="1" smtClean="0"/>
              <a:t>stabilised</a:t>
            </a:r>
            <a:r>
              <a:rPr lang="en-US" baseline="0" dirty="0" smtClean="0"/>
              <a:t> to exhibit new physics not accessible in an </a:t>
            </a:r>
            <a:r>
              <a:rPr lang="en-US" baseline="0" dirty="0" err="1" smtClean="0"/>
              <a:t>undriven</a:t>
            </a:r>
            <a:r>
              <a:rPr lang="en-US" baseline="0" dirty="0" smtClean="0"/>
              <a:t> system.</a:t>
            </a:r>
          </a:p>
          <a:p>
            <a:endParaRPr lang="en-US" baseline="0" dirty="0" smtClean="0"/>
          </a:p>
          <a:p>
            <a:r>
              <a:rPr lang="en-US" baseline="0" dirty="0" smtClean="0"/>
              <a:t>With this strong motivation we now ask how similar effects can be produced and ultimately exploited in the solid state.</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9A9F1BD-87FE-E64E-968B-6C337F16181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6357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describe what a strongly correlated system is I should first start by telling you what a weakly correlated system is. As is well known many solid state systems, like metals, can be described by reasonably accurately by assuming nearly free electrons. The reasons for this are both deep and fascinating, however for our purposes today lets explore what it means.</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Lets take a 1D chain of ions and assume electrons can occupy a set of moderately localized “</a:t>
            </a:r>
            <a:r>
              <a:rPr lang="en-US" sz="1200" kern="1200" dirty="0" err="1" smtClean="0">
                <a:solidFill>
                  <a:schemeClr val="tx1"/>
                </a:solidFill>
                <a:effectLst/>
                <a:latin typeface="+mn-lt"/>
                <a:ea typeface="+mn-ea"/>
                <a:cs typeface="+mn-cs"/>
              </a:rPr>
              <a:t>Wannier</a:t>
            </a:r>
            <a:r>
              <a:rPr lang="en-US" sz="1200" kern="1200" dirty="0" smtClean="0">
                <a:solidFill>
                  <a:schemeClr val="tx1"/>
                </a:solidFill>
                <a:effectLst/>
                <a:latin typeface="+mn-lt"/>
                <a:ea typeface="+mn-ea"/>
                <a:cs typeface="+mn-cs"/>
              </a:rPr>
              <a:t>” orbital around each ion. Since these orbital do extend in space they have some overlap with the corresponding </a:t>
            </a:r>
            <a:r>
              <a:rPr lang="en-US" sz="1200" kern="1200" dirty="0" err="1" smtClean="0">
                <a:solidFill>
                  <a:schemeClr val="tx1"/>
                </a:solidFill>
                <a:effectLst/>
                <a:latin typeface="+mn-lt"/>
                <a:ea typeface="+mn-ea"/>
                <a:cs typeface="+mn-cs"/>
              </a:rPr>
              <a:t>Wannier</a:t>
            </a:r>
            <a:r>
              <a:rPr lang="en-US" sz="1200" kern="1200" dirty="0" smtClean="0">
                <a:solidFill>
                  <a:schemeClr val="tx1"/>
                </a:solidFill>
                <a:effectLst/>
                <a:latin typeface="+mn-lt"/>
                <a:ea typeface="+mn-ea"/>
                <a:cs typeface="+mn-cs"/>
              </a:rPr>
              <a:t> orbitals on a </a:t>
            </a:r>
            <a:r>
              <a:rPr lang="en-US" sz="1200" kern="1200" dirty="0" err="1" smtClean="0">
                <a:solidFill>
                  <a:schemeClr val="tx1"/>
                </a:solidFill>
                <a:effectLst/>
                <a:latin typeface="+mn-lt"/>
                <a:ea typeface="+mn-ea"/>
                <a:cs typeface="+mn-cs"/>
              </a:rPr>
              <a:t>neighbouring</a:t>
            </a:r>
            <a:r>
              <a:rPr lang="en-US" sz="1200" kern="1200" dirty="0" smtClean="0">
                <a:solidFill>
                  <a:schemeClr val="tx1"/>
                </a:solidFill>
                <a:effectLst/>
                <a:latin typeface="+mn-lt"/>
                <a:ea typeface="+mn-ea"/>
                <a:cs typeface="+mn-cs"/>
              </a:rPr>
              <a:t> ion and electrons can hop around as described by a simple tight-binding Hamiltonian given here in 1D.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By moving to momentum space we </a:t>
            </a:r>
            <a:r>
              <a:rPr lang="en-US" sz="1200" kern="1200" dirty="0" err="1" smtClean="0">
                <a:solidFill>
                  <a:schemeClr val="tx1"/>
                </a:solidFill>
                <a:effectLst/>
                <a:latin typeface="+mn-lt"/>
                <a:ea typeface="+mn-ea"/>
                <a:cs typeface="+mn-cs"/>
              </a:rPr>
              <a:t>diagonalize</a:t>
            </a:r>
            <a:r>
              <a:rPr lang="en-US" sz="1200" kern="1200" dirty="0" smtClean="0">
                <a:solidFill>
                  <a:schemeClr val="tx1"/>
                </a:solidFill>
                <a:effectLst/>
                <a:latin typeface="+mn-lt"/>
                <a:ea typeface="+mn-ea"/>
                <a:cs typeface="+mn-cs"/>
              </a:rPr>
              <a:t> this Hamiltonian into Bloch waves, resulting in a band of energy levels, and we find the ground state by filling up states to the Fermi energy as shown.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major early triumph of quantum mechanics was that this simple band picture can explain metals, as either partially filled or overlapping bands, semiconductors as filled bands but with a small gap often bridged by thermal excitation, and insulators as filled bands with a large gap.</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The key point of this approach is that our system has an effective description in terms of weakly interacting particles. As a result we can, modulo statistics, extrapolate the en-masse behavior of the system from a one-particle problem.</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9A9F1BD-87FE-E64E-968B-6C337F161815}"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161446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weakly correlated picture, however failed when it was applied into transition metal oxides. These materials possess an odd number of valence electrons per unit cell, and according to band-theory having a partially filled band leads to metallic behaviour. Yet at low to moderate temperatures some transition metal oxides are insulating.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reason for this behaviour is that transition metals have d or f valence orbitals which are “core-like” because they are tightly bound to the ion. This has two effects:</a:t>
            </a:r>
          </a:p>
          <a:p>
            <a:r>
              <a:rPr lang="en-GB" sz="1200" kern="1200" dirty="0" smtClean="0">
                <a:solidFill>
                  <a:schemeClr val="tx1"/>
                </a:solidFill>
                <a:effectLst/>
                <a:latin typeface="+mn-lt"/>
                <a:ea typeface="+mn-ea"/>
                <a:cs typeface="+mn-cs"/>
              </a:rPr>
              <a:t>First the much smaller overlap between neighbouring </a:t>
            </a:r>
            <a:r>
              <a:rPr lang="en-GB" sz="1200" kern="1200" dirty="0" err="1" smtClean="0">
                <a:solidFill>
                  <a:schemeClr val="tx1"/>
                </a:solidFill>
                <a:effectLst/>
                <a:latin typeface="+mn-lt"/>
                <a:ea typeface="+mn-ea"/>
                <a:cs typeface="+mn-cs"/>
              </a:rPr>
              <a:t>Wannier</a:t>
            </a:r>
            <a:r>
              <a:rPr lang="en-GB" sz="1200" kern="1200" dirty="0" smtClean="0">
                <a:solidFill>
                  <a:schemeClr val="tx1"/>
                </a:solidFill>
                <a:effectLst/>
                <a:latin typeface="+mn-lt"/>
                <a:ea typeface="+mn-ea"/>
                <a:cs typeface="+mn-cs"/>
              </a:rPr>
              <a:t> states reduces the hopping considerably. Second, when two electrons of opposite spin end up on the same site the tighter spatial confinement of the </a:t>
            </a:r>
            <a:r>
              <a:rPr lang="en-GB" sz="1200" kern="1200" dirty="0" err="1" smtClean="0">
                <a:solidFill>
                  <a:schemeClr val="tx1"/>
                </a:solidFill>
                <a:effectLst/>
                <a:latin typeface="+mn-lt"/>
                <a:ea typeface="+mn-ea"/>
                <a:cs typeface="+mn-cs"/>
              </a:rPr>
              <a:t>Wannier</a:t>
            </a:r>
            <a:r>
              <a:rPr lang="en-GB" sz="1200" kern="1200" dirty="0" smtClean="0">
                <a:solidFill>
                  <a:schemeClr val="tx1"/>
                </a:solidFill>
                <a:effectLst/>
                <a:latin typeface="+mn-lt"/>
                <a:ea typeface="+mn-ea"/>
                <a:cs typeface="+mn-cs"/>
              </a:rPr>
              <a:t> orbital enhances their Coulomb mutual repulsion.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This physics is captured by a simple modification to the tight-binding Hamiltonian, called the Hubbard model. We add a term which gives an energy penalty U if two electrons occupy the same site. The Coulomb repulsion previously ignored has therefore re-emerged as a truncated on-site zero-range interaction.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presence of this interaction means that there is a competition between this local interaction, which likes electrons to be localised, and the hopping which prefers them to be delocalised across the system.</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U is sufficiently large then when the system is half-filled, that is one electron of either spin per site, it will become insulating as the electrons are pinned to one site each by the repulsion. This is called a Mott insulator to distinguish it from a simple band insulator. </a:t>
            </a:r>
          </a:p>
          <a:p>
            <a:r>
              <a:rPr lang="en-GB" sz="1200"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The key point here is that we cannot ignore strong effective interactions so the particles do not move independently, their motion becomes intertwined and we are left with a genuine many-body problem. </a:t>
            </a:r>
            <a:endParaRPr lang="en-GB" baseline="0" dirty="0" smtClean="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223760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Materials with strong correlations often posses a wide variety of competing phases with different and unconventional properties.</a:t>
            </a:r>
            <a:r>
              <a:rPr lang="en-GB" sz="1200" kern="1200" baseline="0" dirty="0" smtClean="0">
                <a:solidFill>
                  <a:schemeClr val="tx1"/>
                </a:solidFill>
                <a:effectLst/>
                <a:latin typeface="+mn-lt"/>
                <a:ea typeface="+mn-ea"/>
                <a:cs typeface="+mn-cs"/>
              </a:rPr>
              <a:t> This results in very intricate phase diagrams, like the collection shown here for some representative complex oxides taken from this review paper by </a:t>
            </a:r>
            <a:r>
              <a:rPr lang="en-GB" sz="1200" kern="1200" baseline="0" dirty="0" err="1" smtClean="0">
                <a:solidFill>
                  <a:schemeClr val="tx1"/>
                </a:solidFill>
                <a:effectLst/>
                <a:latin typeface="+mn-lt"/>
                <a:ea typeface="+mn-ea"/>
                <a:cs typeface="+mn-cs"/>
              </a:rPr>
              <a:t>Dagotto</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I’m not going to describe these systems in any detail but instead want to highlight a number of</a:t>
            </a:r>
            <a:r>
              <a:rPr lang="en-GB" sz="1200" kern="1200" baseline="0" dirty="0" smtClean="0">
                <a:solidFill>
                  <a:schemeClr val="tx1"/>
                </a:solidFill>
                <a:effectLst/>
                <a:latin typeface="+mn-lt"/>
                <a:ea typeface="+mn-ea"/>
                <a:cs typeface="+mn-cs"/>
              </a:rPr>
              <a:t> important examples, such as </a:t>
            </a:r>
            <a:r>
              <a:rPr lang="en-GB" sz="1200" kern="1200" dirty="0" smtClean="0">
                <a:solidFill>
                  <a:schemeClr val="tx1"/>
                </a:solidFill>
                <a:effectLst/>
                <a:latin typeface="+mn-lt"/>
                <a:ea typeface="+mn-ea"/>
                <a:cs typeface="+mn-cs"/>
              </a:rPr>
              <a:t>metal-insulator transitions, colossal </a:t>
            </a:r>
            <a:r>
              <a:rPr lang="en-GB" sz="1200" kern="1200" dirty="0" err="1" smtClean="0">
                <a:solidFill>
                  <a:schemeClr val="tx1"/>
                </a:solidFill>
                <a:effectLst/>
                <a:latin typeface="+mn-lt"/>
                <a:ea typeface="+mn-ea"/>
                <a:cs typeface="+mn-cs"/>
              </a:rPr>
              <a:t>magnetoresistance</a:t>
            </a:r>
            <a:r>
              <a:rPr lang="en-GB" sz="1200" kern="1200" dirty="0" smtClean="0">
                <a:solidFill>
                  <a:schemeClr val="tx1"/>
                </a:solidFill>
                <a:effectLst/>
                <a:latin typeface="+mn-lt"/>
                <a:ea typeface="+mn-ea"/>
                <a:cs typeface="+mn-cs"/>
              </a:rPr>
              <a:t> and the famous example of high-temperature superconductivity.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What</a:t>
            </a:r>
            <a:r>
              <a:rPr lang="en-GB" sz="1200" kern="1200" baseline="0" dirty="0" smtClean="0">
                <a:solidFill>
                  <a:schemeClr val="tx1"/>
                </a:solidFill>
                <a:effectLst/>
                <a:latin typeface="+mn-lt"/>
                <a:ea typeface="+mn-ea"/>
                <a:cs typeface="+mn-cs"/>
              </a:rPr>
              <a:t> these materials have in common is that strong correlations mean they exhibit collective giant response to small external perturbations, be that pressure, temperature, electric or magnetic fields.</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These responses are often of functional relevance to technological applications, superconductivity being an obvious case.</a:t>
            </a:r>
          </a:p>
          <a:p>
            <a:r>
              <a:rPr lang="en-GB" sz="1200" i="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My major research question is whether</a:t>
            </a:r>
            <a:r>
              <a:rPr lang="en-GB" sz="1200" i="1" kern="1200" baseline="0" dirty="0" smtClean="0">
                <a:solidFill>
                  <a:schemeClr val="tx1"/>
                </a:solidFill>
                <a:effectLst/>
                <a:latin typeface="+mn-lt"/>
                <a:ea typeface="+mn-ea"/>
                <a:cs typeface="+mn-cs"/>
              </a:rPr>
              <a:t> we can “force” materials to exhibit these responses at higher temperatures, ideally room temperature?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892385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key approach to</a:t>
            </a:r>
            <a:r>
              <a:rPr lang="en-GB" sz="1200" kern="1200" baseline="0" dirty="0" smtClean="0">
                <a:solidFill>
                  <a:schemeClr val="tx1"/>
                </a:solidFill>
                <a:effectLst/>
                <a:latin typeface="+mn-lt"/>
                <a:ea typeface="+mn-ea"/>
                <a:cs typeface="+mn-cs"/>
              </a:rPr>
              <a:t> this aim</a:t>
            </a:r>
            <a:r>
              <a:rPr lang="en-GB" sz="1200" kern="1200" dirty="0" smtClean="0">
                <a:solidFill>
                  <a:schemeClr val="tx1"/>
                </a:solidFill>
                <a:effectLst/>
                <a:latin typeface="+mn-lt"/>
                <a:ea typeface="+mn-ea"/>
                <a:cs typeface="+mn-cs"/>
              </a:rPr>
              <a:t> comes from our understanding of driven systems. In particular more than 100 years of study has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established that driven systems can often exhibit new regions of stability not seen in equilibrium.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famous example is the so-called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which is just a normal pendulum with a pivot point that undergoes rapid vertical oscillation. In this movie I show a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and a normal pendulum, both have gravity pointing downwards as usual and are subject to friction.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striking behaviour we see here is that by driving the pivot point we can make the inverted position of the pendulum a stable point, and the usual downwards equilibrium point unstable. Importantly there is no feedback control here or precise tuning, so long as you driving the base much faster than the natural frequency with small amplitude then this physics is robust.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big question does such an effect occur in strongly-correlated systems like I described earlier if they are driven by vibrations in the right way?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58463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key approach to</a:t>
            </a:r>
            <a:r>
              <a:rPr lang="en-GB" sz="1200" kern="1200" baseline="0" dirty="0" smtClean="0">
                <a:solidFill>
                  <a:schemeClr val="tx1"/>
                </a:solidFill>
                <a:effectLst/>
                <a:latin typeface="+mn-lt"/>
                <a:ea typeface="+mn-ea"/>
                <a:cs typeface="+mn-cs"/>
              </a:rPr>
              <a:t> this aim</a:t>
            </a:r>
            <a:r>
              <a:rPr lang="en-GB" sz="1200" kern="1200" dirty="0" smtClean="0">
                <a:solidFill>
                  <a:schemeClr val="tx1"/>
                </a:solidFill>
                <a:effectLst/>
                <a:latin typeface="+mn-lt"/>
                <a:ea typeface="+mn-ea"/>
                <a:cs typeface="+mn-cs"/>
              </a:rPr>
              <a:t> comes from our understanding of driven systems. In particular more than 100 years of study has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established that driven systems can often exhibit new regions of stability not seen in equilibrium.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famous example is the so-called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which is just a normal pendulum with a pivot point that undergoes rapid vertical oscillation. In this movie I show a </a:t>
            </a:r>
            <a:r>
              <a:rPr lang="en-GB" sz="1200" kern="1200" dirty="0" err="1" smtClean="0">
                <a:solidFill>
                  <a:schemeClr val="tx1"/>
                </a:solidFill>
                <a:effectLst/>
                <a:latin typeface="+mn-lt"/>
                <a:ea typeface="+mn-ea"/>
                <a:cs typeface="+mn-cs"/>
              </a:rPr>
              <a:t>Kapitza</a:t>
            </a:r>
            <a:r>
              <a:rPr lang="en-GB" sz="1200" kern="1200" dirty="0" smtClean="0">
                <a:solidFill>
                  <a:schemeClr val="tx1"/>
                </a:solidFill>
                <a:effectLst/>
                <a:latin typeface="+mn-lt"/>
                <a:ea typeface="+mn-ea"/>
                <a:cs typeface="+mn-cs"/>
              </a:rPr>
              <a:t> pendulum and a normal pendulum, both have gravity pointing downwards as usual and are subject to friction.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striking behaviour we see here is that by driving the pivot point we can make the inverted position of the pendulum a stable point, and the usual downwards equilibrium point unstable. Importantly there is no feedback control here or precise tuning, so long as you driving the base much faster than the natural frequency with small amplitude then this physics is robust.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big question does such an effect occur in strongly-correlated systems like I described earlier if they are driven by vibrations in the right way?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86D6FC6-A97B-3E4E-AA77-3325C71BF471}"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4107129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43213597"/>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45707420"/>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GB"/>
          </a:p>
        </p:txBody>
      </p:sp>
    </p:spTree>
    <p:extLst>
      <p:ext uri="{BB962C8B-B14F-4D97-AF65-F5344CB8AC3E}">
        <p14:creationId xmlns:p14="http://schemas.microsoft.com/office/powerpoint/2010/main" val="2716546252"/>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12713"/>
            <a:ext cx="7772400" cy="6096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81000" y="1143000"/>
            <a:ext cx="4191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24400" y="1143000"/>
            <a:ext cx="4191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86784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40199289"/>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FB7851E-FF35-47E7-BB34-FE9A883CB496}" type="datetime1">
              <a:rPr lang="en-US"/>
              <a:pPr>
                <a:defRPr/>
              </a:pPr>
              <a:t>1/12/2016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4842130-97B3-4941-8D2E-5C1A86EA8604}" type="slidenum">
              <a:rPr lang="en-US"/>
              <a:pPr>
                <a:defRPr/>
              </a:pPr>
              <a:t>‹#›</a:t>
            </a:fld>
            <a:endParaRPr lang="en-US"/>
          </a:p>
        </p:txBody>
      </p:sp>
    </p:spTree>
    <p:extLst>
      <p:ext uri="{BB962C8B-B14F-4D97-AF65-F5344CB8AC3E}">
        <p14:creationId xmlns:p14="http://schemas.microsoft.com/office/powerpoint/2010/main" val="2406704433"/>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0527604-93ED-4FC5-9F13-F6A6D253B171}" type="datetime1">
              <a:rPr lang="en-US"/>
              <a:pPr>
                <a:defRPr/>
              </a:pPr>
              <a:t>1/12/2016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713192D-69E0-4234-AE8B-507AAC43BA5A}" type="slidenum">
              <a:rPr lang="en-US"/>
              <a:pPr>
                <a:defRPr/>
              </a:pPr>
              <a:t>‹#›</a:t>
            </a:fld>
            <a:endParaRPr lang="en-US"/>
          </a:p>
        </p:txBody>
      </p:sp>
    </p:spTree>
    <p:extLst>
      <p:ext uri="{BB962C8B-B14F-4D97-AF65-F5344CB8AC3E}">
        <p14:creationId xmlns:p14="http://schemas.microsoft.com/office/powerpoint/2010/main" val="1762154060"/>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BD77BE5-CCCA-4CCC-9166-B2D7880146DB}" type="datetime1">
              <a:rPr lang="en-US"/>
              <a:pPr>
                <a:defRPr/>
              </a:pPr>
              <a:t>1/12/2016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309C3E2-2B23-4D86-8CFD-CA5099E7B65A}" type="slidenum">
              <a:rPr lang="en-US"/>
              <a:pPr>
                <a:defRPr/>
              </a:pPr>
              <a:t>‹#›</a:t>
            </a:fld>
            <a:endParaRPr lang="en-US"/>
          </a:p>
        </p:txBody>
      </p:sp>
    </p:spTree>
    <p:extLst>
      <p:ext uri="{BB962C8B-B14F-4D97-AF65-F5344CB8AC3E}">
        <p14:creationId xmlns:p14="http://schemas.microsoft.com/office/powerpoint/2010/main" val="3733971841"/>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A7E9B6B-5FC2-44DB-95A0-1CFD1A7C3B13}" type="datetime1">
              <a:rPr lang="en-US"/>
              <a:pPr>
                <a:defRPr/>
              </a:pPr>
              <a:t>1/12/2016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4A38016-2A5C-4690-8E1F-2793A6DFFFE9}" type="slidenum">
              <a:rPr lang="en-US"/>
              <a:pPr>
                <a:defRPr/>
              </a:pPr>
              <a:t>‹#›</a:t>
            </a:fld>
            <a:endParaRPr lang="en-US"/>
          </a:p>
        </p:txBody>
      </p:sp>
    </p:spTree>
    <p:extLst>
      <p:ext uri="{BB962C8B-B14F-4D97-AF65-F5344CB8AC3E}">
        <p14:creationId xmlns:p14="http://schemas.microsoft.com/office/powerpoint/2010/main" val="1926891616"/>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A3778B5-8B16-4E5F-A75E-DC22A63D6DCF}" type="datetime1">
              <a:rPr lang="en-US"/>
              <a:pPr>
                <a:defRPr/>
              </a:pPr>
              <a:t>1/12/2016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350C6A7-EA7D-4DA5-8792-4FF95259CC76}" type="slidenum">
              <a:rPr lang="en-US"/>
              <a:pPr>
                <a:defRPr/>
              </a:pPr>
              <a:t>‹#›</a:t>
            </a:fld>
            <a:endParaRPr lang="en-US"/>
          </a:p>
        </p:txBody>
      </p:sp>
    </p:spTree>
    <p:extLst>
      <p:ext uri="{BB962C8B-B14F-4D97-AF65-F5344CB8AC3E}">
        <p14:creationId xmlns:p14="http://schemas.microsoft.com/office/powerpoint/2010/main" val="1065057902"/>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37287EA-B1C0-4147-939F-B96B6FD77645}" type="datetime1">
              <a:rPr lang="en-US"/>
              <a:pPr>
                <a:defRPr/>
              </a:pPr>
              <a:t>1/12/2016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14B14B4-8A55-47E5-8D76-76BBCAAF5F44}" type="slidenum">
              <a:rPr lang="en-US"/>
              <a:pPr>
                <a:defRPr/>
              </a:pPr>
              <a:t>‹#›</a:t>
            </a:fld>
            <a:endParaRPr lang="en-US"/>
          </a:p>
        </p:txBody>
      </p:sp>
    </p:spTree>
    <p:extLst>
      <p:ext uri="{BB962C8B-B14F-4D97-AF65-F5344CB8AC3E}">
        <p14:creationId xmlns:p14="http://schemas.microsoft.com/office/powerpoint/2010/main" val="2517480973"/>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2C4F2E9-594B-42BF-994B-AC9BB995F900}" type="datetime1">
              <a:rPr lang="en-US"/>
              <a:pPr>
                <a:defRPr/>
              </a:pPr>
              <a:t>1/12/2016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EB4A6045-8CAA-4023-AEC7-2839470EE741}" type="slidenum">
              <a:rPr lang="en-US"/>
              <a:pPr>
                <a:defRPr/>
              </a:pPr>
              <a:t>‹#›</a:t>
            </a:fld>
            <a:endParaRPr lang="en-US"/>
          </a:p>
        </p:txBody>
      </p:sp>
    </p:spTree>
    <p:extLst>
      <p:ext uri="{BB962C8B-B14F-4D97-AF65-F5344CB8AC3E}">
        <p14:creationId xmlns:p14="http://schemas.microsoft.com/office/powerpoint/2010/main" val="4205728448"/>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616A89A-646C-4D09-9CDB-8EFE065568EC}" type="datetime1">
              <a:rPr lang="en-US"/>
              <a:pPr>
                <a:defRPr/>
              </a:pPr>
              <a:t>1/12/2016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3122547-36CD-4C49-9D7D-D4753F011FDB}" type="slidenum">
              <a:rPr lang="en-US"/>
              <a:pPr>
                <a:defRPr/>
              </a:pPr>
              <a:t>‹#›</a:t>
            </a:fld>
            <a:endParaRPr lang="en-US"/>
          </a:p>
        </p:txBody>
      </p:sp>
    </p:spTree>
    <p:extLst>
      <p:ext uri="{BB962C8B-B14F-4D97-AF65-F5344CB8AC3E}">
        <p14:creationId xmlns:p14="http://schemas.microsoft.com/office/powerpoint/2010/main" val="3678923348"/>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25157093"/>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2105C8-187E-4604-BB7A-DA4729C39000}" type="datetime1">
              <a:rPr lang="en-US"/>
              <a:pPr>
                <a:defRPr/>
              </a:pPr>
              <a:t>1/12/2016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56BF2E1-FE60-48FC-BA1F-D6CDA5659AE4}" type="slidenum">
              <a:rPr lang="en-US"/>
              <a:pPr>
                <a:defRPr/>
              </a:pPr>
              <a:t>‹#›</a:t>
            </a:fld>
            <a:endParaRPr lang="en-US"/>
          </a:p>
        </p:txBody>
      </p:sp>
    </p:spTree>
    <p:extLst>
      <p:ext uri="{BB962C8B-B14F-4D97-AF65-F5344CB8AC3E}">
        <p14:creationId xmlns:p14="http://schemas.microsoft.com/office/powerpoint/2010/main" val="1154310700"/>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997A416-6D73-453C-BCB6-AC3783FC9D9C}" type="datetime1">
              <a:rPr lang="en-US"/>
              <a:pPr>
                <a:defRPr/>
              </a:pPr>
              <a:t>1/12/2016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414A505-7AB9-4C68-8E01-2FF7BBE86D01}" type="slidenum">
              <a:rPr lang="en-US"/>
              <a:pPr>
                <a:defRPr/>
              </a:pPr>
              <a:t>‹#›</a:t>
            </a:fld>
            <a:endParaRPr lang="en-US"/>
          </a:p>
        </p:txBody>
      </p:sp>
    </p:spTree>
    <p:extLst>
      <p:ext uri="{BB962C8B-B14F-4D97-AF65-F5344CB8AC3E}">
        <p14:creationId xmlns:p14="http://schemas.microsoft.com/office/powerpoint/2010/main" val="4159786029"/>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81190E4-2D30-4586-8D4A-D0AF7DBC7073}" type="datetime1">
              <a:rPr lang="en-US"/>
              <a:pPr>
                <a:defRPr/>
              </a:pPr>
              <a:t>1/12/2016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77920B8-4B6C-4B10-B2A4-DB577CDE2462}" type="slidenum">
              <a:rPr lang="en-US"/>
              <a:pPr>
                <a:defRPr/>
              </a:pPr>
              <a:t>‹#›</a:t>
            </a:fld>
            <a:endParaRPr lang="en-US"/>
          </a:p>
        </p:txBody>
      </p:sp>
    </p:spTree>
    <p:extLst>
      <p:ext uri="{BB962C8B-B14F-4D97-AF65-F5344CB8AC3E}">
        <p14:creationId xmlns:p14="http://schemas.microsoft.com/office/powerpoint/2010/main" val="2051080181"/>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946246411"/>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19100" y="1168400"/>
            <a:ext cx="4133850" cy="4943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05350" y="1168400"/>
            <a:ext cx="4133850" cy="4943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619581159"/>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713662905"/>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50800" y="6407150"/>
            <a:ext cx="5245100" cy="349250"/>
          </a:xfrm>
          <a:prstGeom prst="rect">
            <a:avLst/>
          </a:prstGeom>
        </p:spPr>
        <p:txBody>
          <a:bodyPr/>
          <a:lstStyle>
            <a:lvl1pPr>
              <a:defRPr/>
            </a:lvl1pPr>
          </a:lstStyle>
          <a:p>
            <a:pPr eaLnBrk="0" hangingPunct="0"/>
            <a:endParaRPr lang="en-GB" sz="2000">
              <a:solidFill>
                <a:srgbClr val="000000"/>
              </a:solidFill>
            </a:endParaRPr>
          </a:p>
        </p:txBody>
      </p:sp>
    </p:spTree>
    <p:extLst>
      <p:ext uri="{BB962C8B-B14F-4D97-AF65-F5344CB8AC3E}">
        <p14:creationId xmlns:p14="http://schemas.microsoft.com/office/powerpoint/2010/main" val="3612592687"/>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672940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944845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44432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32247045"/>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629407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001540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402673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6480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525349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809783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983234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0FA5239-9E07-4733-863C-7B4B9A21491F}" type="datetimeFigureOut">
              <a:rPr lang="en-GB" smtClean="0">
                <a:solidFill>
                  <a:prstClr val="black">
                    <a:tint val="75000"/>
                  </a:prstClr>
                </a:solidFill>
              </a:rPr>
              <a:pPr/>
              <a:t>12/01/2016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C42F3DA2-E061-463D-BCCB-D94B775D7D5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432600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440" y="2129984"/>
            <a:ext cx="7773120" cy="1470394"/>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2321" y="3885528"/>
            <a:ext cx="6400800" cy="1752664"/>
          </a:xfrm>
        </p:spPr>
        <p:txBody>
          <a:bodyPr/>
          <a:lstStyle>
            <a:lvl1pPr marL="0" indent="0" algn="ctr">
              <a:buNone/>
              <a:defRPr/>
            </a:lvl1pPr>
            <a:lvl2pPr marL="414726" indent="0" algn="ctr">
              <a:buNone/>
              <a:defRPr/>
            </a:lvl2pPr>
            <a:lvl3pPr marL="829452" indent="0" algn="ctr">
              <a:buNone/>
              <a:defRPr/>
            </a:lvl3pPr>
            <a:lvl4pPr marL="1244178" indent="0" algn="ctr">
              <a:buNone/>
              <a:defRPr/>
            </a:lvl4pPr>
            <a:lvl5pPr marL="1658904" indent="0" algn="ctr">
              <a:buNone/>
              <a:defRPr/>
            </a:lvl5pPr>
            <a:lvl6pPr marL="2073631" indent="0" algn="ctr">
              <a:buNone/>
              <a:defRPr/>
            </a:lvl6pPr>
            <a:lvl7pPr marL="2488357" indent="0" algn="ctr">
              <a:buNone/>
              <a:defRPr/>
            </a:lvl7pPr>
            <a:lvl8pPr marL="2903083" indent="0" algn="ctr">
              <a:buNone/>
              <a:defRPr/>
            </a:lvl8pPr>
            <a:lvl9pPr marL="3317809" indent="0" algn="ctr">
              <a:buNone/>
              <a:defRPr/>
            </a:lvl9pPr>
          </a:lstStyle>
          <a:p>
            <a:r>
              <a:rPr lang="de-DE" smtClean="0"/>
              <a:t>Formatvorlage des Untertitelmasters durch Klicken bearbeiten</a:t>
            </a:r>
            <a:endParaRPr lang="de-DE"/>
          </a:p>
        </p:txBody>
      </p:sp>
    </p:spTree>
    <p:extLst>
      <p:ext uri="{BB962C8B-B14F-4D97-AF65-F5344CB8AC3E}">
        <p14:creationId xmlns:p14="http://schemas.microsoft.com/office/powerpoint/2010/main" val="30277566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32233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27185647"/>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63"/>
            <a:ext cx="7771680" cy="1362383"/>
          </a:xfrm>
        </p:spPr>
        <p:txBody>
          <a:bodyPr anchor="t"/>
          <a:lstStyle>
            <a:lvl1pPr algn="l">
              <a:defRPr sz="36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880" y="2906225"/>
            <a:ext cx="7771680" cy="1500638"/>
          </a:xfrm>
        </p:spPr>
        <p:txBody>
          <a:bodyPr anchor="b"/>
          <a:lstStyle>
            <a:lvl1pPr marL="0" indent="0">
              <a:buNone/>
              <a:defRPr sz="1800"/>
            </a:lvl1pPr>
            <a:lvl2pPr marL="414726" indent="0">
              <a:buNone/>
              <a:defRPr sz="1600"/>
            </a:lvl2pPr>
            <a:lvl3pPr marL="829452" indent="0">
              <a:buNone/>
              <a:defRPr sz="1500"/>
            </a:lvl3pPr>
            <a:lvl4pPr marL="1244178" indent="0">
              <a:buNone/>
              <a:defRPr sz="1300"/>
            </a:lvl4pPr>
            <a:lvl5pPr marL="1658904" indent="0">
              <a:buNone/>
              <a:defRPr sz="1300"/>
            </a:lvl5pPr>
            <a:lvl6pPr marL="2073631" indent="0">
              <a:buNone/>
              <a:defRPr sz="1300"/>
            </a:lvl6pPr>
            <a:lvl7pPr marL="2488357" indent="0">
              <a:buNone/>
              <a:defRPr sz="1300"/>
            </a:lvl7pPr>
            <a:lvl8pPr marL="2903083" indent="0">
              <a:buNone/>
              <a:defRPr sz="1300"/>
            </a:lvl8pPr>
            <a:lvl9pPr marL="3317809" indent="0">
              <a:buNone/>
              <a:defRPr sz="1300"/>
            </a:lvl9pPr>
          </a:lstStyle>
          <a:p>
            <a:pPr lvl="0"/>
            <a:r>
              <a:rPr lang="de-DE" smtClean="0"/>
              <a:t>Textmasterformat bearbeiten</a:t>
            </a:r>
          </a:p>
        </p:txBody>
      </p:sp>
    </p:spTree>
    <p:extLst>
      <p:ext uri="{BB962C8B-B14F-4D97-AF65-F5344CB8AC3E}">
        <p14:creationId xmlns:p14="http://schemas.microsoft.com/office/powerpoint/2010/main" val="24267807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6481" y="1604328"/>
            <a:ext cx="4044960" cy="397625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39680" y="1604328"/>
            <a:ext cx="4044960" cy="397625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8106698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921" y="275070"/>
            <a:ext cx="8229600" cy="1142039"/>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920" y="1535201"/>
            <a:ext cx="403920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de-DE" smtClean="0"/>
              <a:t>Textmasterformat bearbeiten</a:t>
            </a:r>
          </a:p>
        </p:txBody>
      </p:sp>
      <p:sp>
        <p:nvSpPr>
          <p:cNvPr id="4" name="Inhaltsplatzhalter 3"/>
          <p:cNvSpPr>
            <a:spLocks noGrp="1"/>
          </p:cNvSpPr>
          <p:nvPr>
            <p:ph sz="half" idx="2"/>
          </p:nvPr>
        </p:nvSpPr>
        <p:spPr>
          <a:xfrm>
            <a:off x="457920" y="2174628"/>
            <a:ext cx="403920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441" y="1535201"/>
            <a:ext cx="404208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de-DE" smtClean="0"/>
              <a:t>Textmasterformat bearbeiten</a:t>
            </a:r>
          </a:p>
        </p:txBody>
      </p:sp>
      <p:sp>
        <p:nvSpPr>
          <p:cNvPr id="6" name="Inhaltsplatzhalter 5"/>
          <p:cNvSpPr>
            <a:spLocks noGrp="1"/>
          </p:cNvSpPr>
          <p:nvPr>
            <p:ph sz="quarter" idx="4"/>
          </p:nvPr>
        </p:nvSpPr>
        <p:spPr>
          <a:xfrm>
            <a:off x="4645441" y="2174628"/>
            <a:ext cx="404208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379336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22908893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6529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920" y="273629"/>
            <a:ext cx="3008160" cy="1160762"/>
          </a:xfrm>
        </p:spPr>
        <p:txBody>
          <a:bodyPr anchor="b"/>
          <a:lstStyle>
            <a:lvl1pPr algn="l">
              <a:defRPr sz="1800" b="1"/>
            </a:lvl1pPr>
          </a:lstStyle>
          <a:p>
            <a:r>
              <a:rPr lang="de-DE" smtClean="0"/>
              <a:t>Titelmasterformat durch Klicken bearbeiten</a:t>
            </a:r>
            <a:endParaRPr lang="de-DE"/>
          </a:p>
        </p:txBody>
      </p:sp>
      <p:sp>
        <p:nvSpPr>
          <p:cNvPr id="3" name="Inhaltsplatzhalter 2"/>
          <p:cNvSpPr>
            <a:spLocks noGrp="1"/>
          </p:cNvSpPr>
          <p:nvPr>
            <p:ph idx="1"/>
          </p:nvPr>
        </p:nvSpPr>
        <p:spPr>
          <a:xfrm>
            <a:off x="3575521" y="273629"/>
            <a:ext cx="5112000" cy="5852774"/>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920" y="1434391"/>
            <a:ext cx="3008160" cy="4692013"/>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de-DE" smtClean="0"/>
              <a:t>Textmasterformat bearbeiten</a:t>
            </a:r>
          </a:p>
        </p:txBody>
      </p:sp>
    </p:spTree>
    <p:extLst>
      <p:ext uri="{BB962C8B-B14F-4D97-AF65-F5344CB8AC3E}">
        <p14:creationId xmlns:p14="http://schemas.microsoft.com/office/powerpoint/2010/main" val="14863310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800025"/>
            <a:ext cx="5486400" cy="567420"/>
          </a:xfrm>
        </p:spPr>
        <p:txBody>
          <a:bodyPr anchor="b"/>
          <a:lstStyle>
            <a:lvl1pPr algn="l">
              <a:defRPr sz="1800" b="1"/>
            </a:lvl1pPr>
          </a:lstStyle>
          <a:p>
            <a:r>
              <a:rPr lang="de-DE" smtClean="0"/>
              <a:t>Titelmasterformat durch Klicken bearbeiten</a:t>
            </a:r>
            <a:endParaRPr lang="de-DE"/>
          </a:p>
        </p:txBody>
      </p:sp>
      <p:sp>
        <p:nvSpPr>
          <p:cNvPr id="3" name="Bildplatzhalter 2"/>
          <p:cNvSpPr>
            <a:spLocks noGrp="1"/>
          </p:cNvSpPr>
          <p:nvPr>
            <p:ph type="pic" idx="1"/>
          </p:nvPr>
        </p:nvSpPr>
        <p:spPr>
          <a:xfrm>
            <a:off x="1792801" y="612065"/>
            <a:ext cx="5486400" cy="4115952"/>
          </a:xfrm>
        </p:spPr>
        <p:txBody>
          <a:bodyPr/>
          <a:lstStyle>
            <a:lvl1pPr marL="0" indent="0">
              <a:buNone/>
              <a:defRPr sz="2900"/>
            </a:lvl1pPr>
            <a:lvl2pPr marL="414726" indent="0">
              <a:buNone/>
              <a:defRPr sz="2500"/>
            </a:lvl2pPr>
            <a:lvl3pPr marL="829452" indent="0">
              <a:buNone/>
              <a:defRPr sz="2200"/>
            </a:lvl3pPr>
            <a:lvl4pPr marL="1244178" indent="0">
              <a:buNone/>
              <a:defRPr sz="1800"/>
            </a:lvl4pPr>
            <a:lvl5pPr marL="1658904" indent="0">
              <a:buNone/>
              <a:defRPr sz="1800"/>
            </a:lvl5pPr>
            <a:lvl6pPr marL="2073631" indent="0">
              <a:buNone/>
              <a:defRPr sz="1800"/>
            </a:lvl6pPr>
            <a:lvl7pPr marL="2488357" indent="0">
              <a:buNone/>
              <a:defRPr sz="1800"/>
            </a:lvl7pPr>
            <a:lvl8pPr marL="2903083" indent="0">
              <a:buNone/>
              <a:defRPr sz="1800"/>
            </a:lvl8pPr>
            <a:lvl9pPr marL="3317809" indent="0">
              <a:buNone/>
              <a:defRPr sz="1800"/>
            </a:lvl9pPr>
          </a:lstStyle>
          <a:p>
            <a:endParaRPr lang="de-DE"/>
          </a:p>
        </p:txBody>
      </p:sp>
      <p:sp>
        <p:nvSpPr>
          <p:cNvPr id="4" name="Textplatzhalter 3"/>
          <p:cNvSpPr>
            <a:spLocks noGrp="1"/>
          </p:cNvSpPr>
          <p:nvPr>
            <p:ph type="body" sz="half" idx="2"/>
          </p:nvPr>
        </p:nvSpPr>
        <p:spPr>
          <a:xfrm>
            <a:off x="1792801" y="5367444"/>
            <a:ext cx="5486400" cy="805044"/>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de-DE" smtClean="0"/>
              <a:t>Textmasterformat bearbeiten</a:t>
            </a:r>
          </a:p>
        </p:txBody>
      </p:sp>
    </p:spTree>
    <p:extLst>
      <p:ext uri="{BB962C8B-B14F-4D97-AF65-F5344CB8AC3E}">
        <p14:creationId xmlns:p14="http://schemas.microsoft.com/office/powerpoint/2010/main" val="26913897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021603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8320" y="273629"/>
            <a:ext cx="2056320" cy="530695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6481" y="273629"/>
            <a:ext cx="6033600" cy="530695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24946410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6481" y="273629"/>
            <a:ext cx="8228160" cy="1143480"/>
          </a:xfrm>
        </p:spPr>
        <p:txBody>
          <a:bodyPr/>
          <a:lstStyle/>
          <a:p>
            <a:r>
              <a:rPr lang="de-DE" smtClean="0"/>
              <a:t>Titelmasterformat durch Klicken bearbeiten</a:t>
            </a:r>
            <a:endParaRPr lang="de-DE"/>
          </a:p>
        </p:txBody>
      </p:sp>
    </p:spTree>
    <p:extLst>
      <p:ext uri="{BB962C8B-B14F-4D97-AF65-F5344CB8AC3E}">
        <p14:creationId xmlns:p14="http://schemas.microsoft.com/office/powerpoint/2010/main" val="1964002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38478492"/>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12713"/>
            <a:ext cx="7772400" cy="6096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81000" y="1143000"/>
            <a:ext cx="4191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24400" y="1143000"/>
            <a:ext cx="4191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5830213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900673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865229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941127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5" name="Date Placeholder 4"/>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010539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7" name="Date Placeholder 6"/>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388606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Date Placeholder 2"/>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723529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837675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758794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75213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11267783"/>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686271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155DDE65-8346-8F4D-B23E-ECC932FF85E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825941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t>1/12/2016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31464403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t>1/12/2016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39211064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D7F8016-92D2-9244-9574-E9C58EE32628}" type="datetimeFigureOut">
              <a:rPr lang="en-US" smtClean="0"/>
              <a:t>1/12/2016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5051898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5" name="Date Placeholder 4"/>
          <p:cNvSpPr>
            <a:spLocks noGrp="1"/>
          </p:cNvSpPr>
          <p:nvPr>
            <p:ph type="dt" sz="half" idx="10"/>
          </p:nvPr>
        </p:nvSpPr>
        <p:spPr/>
        <p:txBody>
          <a:bodyPr/>
          <a:lstStyle/>
          <a:p>
            <a:fld id="{0D7F8016-92D2-9244-9574-E9C58EE32628}" type="datetimeFigureOut">
              <a:rPr lang="en-US" smtClean="0"/>
              <a:t>1/12/2016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16636242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7" name="Date Placeholder 6"/>
          <p:cNvSpPr>
            <a:spLocks noGrp="1"/>
          </p:cNvSpPr>
          <p:nvPr>
            <p:ph type="dt" sz="half" idx="10"/>
          </p:nvPr>
        </p:nvSpPr>
        <p:spPr/>
        <p:txBody>
          <a:bodyPr/>
          <a:lstStyle/>
          <a:p>
            <a:fld id="{0D7F8016-92D2-9244-9574-E9C58EE32628}" type="datetimeFigureOut">
              <a:rPr lang="en-US" smtClean="0"/>
              <a:t>1/12/2016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7116984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Date Placeholder 2"/>
          <p:cNvSpPr>
            <a:spLocks noGrp="1"/>
          </p:cNvSpPr>
          <p:nvPr>
            <p:ph type="dt" sz="half" idx="10"/>
          </p:nvPr>
        </p:nvSpPr>
        <p:spPr/>
        <p:txBody>
          <a:bodyPr/>
          <a:lstStyle/>
          <a:p>
            <a:fld id="{0D7F8016-92D2-9244-9574-E9C58EE32628}" type="datetimeFigureOut">
              <a:rPr lang="en-US" smtClean="0"/>
              <a:t>1/12/2016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19042634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F8016-92D2-9244-9574-E9C58EE32628}" type="datetimeFigureOut">
              <a:rPr lang="en-US" smtClean="0"/>
              <a:t>1/12/2016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17191005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D7F8016-92D2-9244-9574-E9C58EE32628}" type="datetimeFigureOut">
              <a:rPr lang="en-US" smtClean="0"/>
              <a:t>1/12/2016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3789309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14492874"/>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D7F8016-92D2-9244-9574-E9C58EE32628}" type="datetimeFigureOut">
              <a:rPr lang="en-US" smtClean="0"/>
              <a:t>1/12/2016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14387874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t>1/12/2016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39521435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p:txBody>
          <a:bodyPr/>
          <a:lstStyle/>
          <a:p>
            <a:fld id="{0D7F8016-92D2-9244-9574-E9C58EE32628}" type="datetimeFigureOut">
              <a:rPr lang="en-US" smtClean="0"/>
              <a:t>1/12/2016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5DDE65-8346-8F4D-B23E-ECC932FF85EF}" type="slidenum">
              <a:rPr lang="en-GB" smtClean="0"/>
              <a:t>‹#›</a:t>
            </a:fld>
            <a:endParaRPr lang="en-GB"/>
          </a:p>
        </p:txBody>
      </p:sp>
    </p:spTree>
    <p:extLst>
      <p:ext uri="{BB962C8B-B14F-4D97-AF65-F5344CB8AC3E}">
        <p14:creationId xmlns:p14="http://schemas.microsoft.com/office/powerpoint/2010/main" val="15855958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98648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21258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73453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55140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62595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194640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6270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49979652"/>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54328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822676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627156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9655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12501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79811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12634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23716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29861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397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08189196"/>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167905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55640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50305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267252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809560F-1E9D-5C4A-8314-3A7C14EA0E69}" type="datetimeFigureOut">
              <a:rPr lang="en-US" smtClean="0">
                <a:solidFill>
                  <a:prstClr val="black">
                    <a:tint val="75000"/>
                  </a:prstClr>
                </a:solidFill>
              </a:rPr>
              <a:pPr/>
              <a:t>1/12/2016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A4BF9B-6B93-DB40-A602-BF1E4A2DD23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412725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81634" name="Rectangle 2"/>
          <p:cNvSpPr>
            <a:spLocks noGrp="1" noChangeArrowheads="1"/>
          </p:cNvSpPr>
          <p:nvPr>
            <p:ph type="ctrTitle"/>
          </p:nvPr>
        </p:nvSpPr>
        <p:spPr>
          <a:xfrm>
            <a:off x="914400" y="2530215"/>
            <a:ext cx="5399088" cy="1366837"/>
          </a:xfrm>
        </p:spPr>
        <p:txBody>
          <a:bodyPr/>
          <a:lstStyle>
            <a:lvl1pPr>
              <a:lnSpc>
                <a:spcPts val="3500"/>
              </a:lnSpc>
              <a:defRPr sz="2800">
                <a:solidFill>
                  <a:schemeClr val="bg1"/>
                </a:solidFill>
              </a:defRPr>
            </a:lvl1pPr>
          </a:lstStyle>
          <a:p>
            <a:pPr lvl="0"/>
            <a:r>
              <a:rPr lang="en-GB" noProof="0" smtClean="0"/>
              <a:t>Click to edit Master title style</a:t>
            </a:r>
          </a:p>
        </p:txBody>
      </p:sp>
      <p:sp>
        <p:nvSpPr>
          <p:cNvPr id="581635" name="Rectangle 3"/>
          <p:cNvSpPr>
            <a:spLocks noGrp="1" noChangeArrowheads="1"/>
          </p:cNvSpPr>
          <p:nvPr>
            <p:ph type="subTitle" idx="1"/>
          </p:nvPr>
        </p:nvSpPr>
        <p:spPr>
          <a:xfrm>
            <a:off x="912813" y="4232684"/>
            <a:ext cx="5399087" cy="1752600"/>
          </a:xfrm>
        </p:spPr>
        <p:txBody>
          <a:bodyPr/>
          <a:lstStyle>
            <a:lvl1pPr marL="0" indent="0">
              <a:lnSpc>
                <a:spcPts val="1800"/>
              </a:lnSpc>
              <a:buFont typeface="Wingdings" pitchFamily="2" charset="2"/>
              <a:buNone/>
              <a:defRPr sz="1600">
                <a:solidFill>
                  <a:schemeClr val="bg1"/>
                </a:solidFill>
              </a:defRPr>
            </a:lvl1pPr>
          </a:lstStyle>
          <a:p>
            <a:pPr lvl="0"/>
            <a:r>
              <a:rPr lang="en-GB" noProof="0" smtClean="0"/>
              <a:t>Click to edit Master subtitle style</a:t>
            </a:r>
          </a:p>
        </p:txBody>
      </p:sp>
      <p:sp>
        <p:nvSpPr>
          <p:cNvPr id="581637" name="Text Box 5"/>
          <p:cNvSpPr txBox="1">
            <a:spLocks noChangeArrowheads="1"/>
          </p:cNvSpPr>
          <p:nvPr/>
        </p:nvSpPr>
        <p:spPr bwMode="auto">
          <a:xfrm>
            <a:off x="922338" y="517525"/>
            <a:ext cx="5399087"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p>
            <a:pPr algn="l" eaLnBrk="0" hangingPunct="0">
              <a:lnSpc>
                <a:spcPts val="1400"/>
              </a:lnSpc>
            </a:pPr>
            <a:r>
              <a:rPr lang="en-GB" sz="1200" dirty="0">
                <a:solidFill>
                  <a:srgbClr val="FFFFFF"/>
                </a:solidFill>
                <a:latin typeface="Arial"/>
              </a:rPr>
              <a:t>CLARENDON LABORATORY</a:t>
            </a:r>
          </a:p>
          <a:p>
            <a:pPr algn="l" eaLnBrk="0" hangingPunct="0">
              <a:lnSpc>
                <a:spcPts val="1400"/>
              </a:lnSpc>
            </a:pPr>
            <a:r>
              <a:rPr lang="en-GB" sz="1200" dirty="0">
                <a:solidFill>
                  <a:srgbClr val="FFFFFF"/>
                </a:solidFill>
                <a:latin typeface="Arial"/>
              </a:rPr>
              <a:t>PHYSICS DEPARTMENT</a:t>
            </a:r>
          </a:p>
          <a:p>
            <a:pPr algn="l" eaLnBrk="0" hangingPunct="0">
              <a:lnSpc>
                <a:spcPts val="1400"/>
              </a:lnSpc>
            </a:pPr>
            <a:r>
              <a:rPr lang="en-GB" sz="1200" dirty="0">
                <a:solidFill>
                  <a:srgbClr val="FFFFFF"/>
                </a:solidFill>
                <a:latin typeface="Arial"/>
              </a:rPr>
              <a:t>UNIVERSITY OF OXFORD</a:t>
            </a:r>
          </a:p>
          <a:p>
            <a:pPr algn="l" eaLnBrk="0" hangingPunct="0">
              <a:lnSpc>
                <a:spcPts val="1400"/>
              </a:lnSpc>
            </a:pPr>
            <a:r>
              <a:rPr lang="en-GB" sz="1200" dirty="0">
                <a:solidFill>
                  <a:srgbClr val="FFFFFF"/>
                </a:solidFill>
                <a:latin typeface="Arial"/>
              </a:rPr>
              <a:t>and</a:t>
            </a:r>
          </a:p>
          <a:p>
            <a:pPr algn="l" eaLnBrk="0" hangingPunct="0">
              <a:lnSpc>
                <a:spcPts val="1400"/>
              </a:lnSpc>
            </a:pPr>
            <a:r>
              <a:rPr lang="en-GB" sz="1200" dirty="0">
                <a:solidFill>
                  <a:srgbClr val="FFFFFF"/>
                </a:solidFill>
                <a:latin typeface="Arial"/>
              </a:rPr>
              <a:t>CENTRE FOR QUANTUM TECHNOLOGIES</a:t>
            </a:r>
          </a:p>
          <a:p>
            <a:pPr algn="l" eaLnBrk="0" hangingPunct="0">
              <a:lnSpc>
                <a:spcPts val="1400"/>
              </a:lnSpc>
            </a:pPr>
            <a:r>
              <a:rPr lang="en-GB" sz="1200" dirty="0">
                <a:solidFill>
                  <a:srgbClr val="FFFFFF"/>
                </a:solidFill>
                <a:latin typeface="Arial"/>
              </a:rPr>
              <a:t>NATIONAL UNIVERSITY OF SINGAPORE</a:t>
            </a:r>
          </a:p>
        </p:txBody>
      </p:sp>
      <p:pic>
        <p:nvPicPr>
          <p:cNvPr id="581638" name="Picture 6" descr="ox_bra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7725" y="541338"/>
            <a:ext cx="1295400" cy="1292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089904"/>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lvl1pPr>
              <a:defRPr/>
            </a:lvl1pPr>
          </a:lstStyle>
          <a:p>
            <a:endParaRPr lang="en-GB"/>
          </a:p>
        </p:txBody>
      </p:sp>
    </p:spTree>
    <p:extLst>
      <p:ext uri="{BB962C8B-B14F-4D97-AF65-F5344CB8AC3E}">
        <p14:creationId xmlns:p14="http://schemas.microsoft.com/office/powerpoint/2010/main" val="1891922122"/>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GB"/>
          </a:p>
        </p:txBody>
      </p:sp>
    </p:spTree>
    <p:extLst>
      <p:ext uri="{BB962C8B-B14F-4D97-AF65-F5344CB8AC3E}">
        <p14:creationId xmlns:p14="http://schemas.microsoft.com/office/powerpoint/2010/main" val="2668016055"/>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19100" y="1168400"/>
            <a:ext cx="4133850" cy="4943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05350" y="1168400"/>
            <a:ext cx="4133850" cy="4943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lvl1pPr>
          </a:lstStyle>
          <a:p>
            <a:endParaRPr lang="en-GB"/>
          </a:p>
        </p:txBody>
      </p:sp>
    </p:spTree>
    <p:extLst>
      <p:ext uri="{BB962C8B-B14F-4D97-AF65-F5344CB8AC3E}">
        <p14:creationId xmlns:p14="http://schemas.microsoft.com/office/powerpoint/2010/main" val="3128674855"/>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lvl1pPr>
              <a:defRPr/>
            </a:lvl1pPr>
          </a:lstStyle>
          <a:p>
            <a:endParaRPr lang="en-GB"/>
          </a:p>
        </p:txBody>
      </p:sp>
    </p:spTree>
    <p:extLst>
      <p:ext uri="{BB962C8B-B14F-4D97-AF65-F5344CB8AC3E}">
        <p14:creationId xmlns:p14="http://schemas.microsoft.com/office/powerpoint/2010/main" val="25942618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10" Type="http://schemas.openxmlformats.org/officeDocument/2006/relationships/image" Target="../media/image2.png"/><Relationship Id="rId4" Type="http://schemas.openxmlformats.org/officeDocument/2006/relationships/slideLayout" Target="../slideLayouts/slideLayout98.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7.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8.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9.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A8291-1745-4FA9-85E3-A1F085E71D8E}" type="datetimeFigureOut">
              <a:rPr lang="en-US">
                <a:solidFill>
                  <a:prstClr val="black">
                    <a:tint val="75000"/>
                  </a:prstClr>
                </a:solidFill>
              </a:rPr>
              <a:pPr/>
              <a:t>1/12/2016</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B66E7-5C45-4D63-8EC8-78DA28B13515}"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4392634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0610" name="Rectangle 2"/>
          <p:cNvSpPr>
            <a:spLocks noChangeArrowheads="1"/>
          </p:cNvSpPr>
          <p:nvPr/>
        </p:nvSpPr>
        <p:spPr bwMode="auto">
          <a:xfrm>
            <a:off x="0" y="0"/>
            <a:ext cx="9144000" cy="981075"/>
          </a:xfrm>
          <a:prstGeom prst="rect">
            <a:avLst/>
          </a:prstGeom>
          <a:solidFill>
            <a:srgbClr val="00214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endParaRPr lang="en-GB" sz="2000">
              <a:solidFill>
                <a:srgbClr val="000000"/>
              </a:solidFill>
              <a:latin typeface="Arial"/>
            </a:endParaRPr>
          </a:p>
        </p:txBody>
      </p:sp>
      <p:sp>
        <p:nvSpPr>
          <p:cNvPr id="580611" name="Rectangle 3"/>
          <p:cNvSpPr>
            <a:spLocks noGrp="1" noChangeArrowheads="1"/>
          </p:cNvSpPr>
          <p:nvPr>
            <p:ph type="title"/>
          </p:nvPr>
        </p:nvSpPr>
        <p:spPr bwMode="auto">
          <a:xfrm>
            <a:off x="203200" y="198438"/>
            <a:ext cx="6629400" cy="554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title style</a:t>
            </a:r>
          </a:p>
        </p:txBody>
      </p:sp>
      <p:sp>
        <p:nvSpPr>
          <p:cNvPr id="580612" name="Rectangle 4"/>
          <p:cNvSpPr>
            <a:spLocks noGrp="1" noChangeArrowheads="1"/>
          </p:cNvSpPr>
          <p:nvPr>
            <p:ph type="body" idx="1"/>
          </p:nvPr>
        </p:nvSpPr>
        <p:spPr bwMode="auto">
          <a:xfrm>
            <a:off x="419100" y="1168400"/>
            <a:ext cx="8420100" cy="494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580613" name="Rectangle 5"/>
          <p:cNvSpPr>
            <a:spLocks noChangeArrowheads="1"/>
          </p:cNvSpPr>
          <p:nvPr/>
        </p:nvSpPr>
        <p:spPr bwMode="auto">
          <a:xfrm>
            <a:off x="0" y="6308725"/>
            <a:ext cx="9144000" cy="549275"/>
          </a:xfrm>
          <a:prstGeom prst="rect">
            <a:avLst/>
          </a:prstGeom>
          <a:solidFill>
            <a:srgbClr val="00214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endParaRPr lang="en-GB" sz="2000">
              <a:solidFill>
                <a:srgbClr val="000000"/>
              </a:solidFill>
              <a:latin typeface="Arial"/>
            </a:endParaRPr>
          </a:p>
        </p:txBody>
      </p:sp>
      <p:pic>
        <p:nvPicPr>
          <p:cNvPr id="580614" name="Picture 6" descr="physics-logo-big-invtd-trans"/>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05750" y="119063"/>
            <a:ext cx="1081088" cy="7493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80615" name="Picture 7" descr="2274_ox_brand_blue_rev_rec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20013" y="6380163"/>
            <a:ext cx="1344612" cy="420687"/>
          </a:xfrm>
          <a:prstGeom prst="rect">
            <a:avLst/>
          </a:prstGeom>
          <a:noFill/>
          <a:extLst>
            <a:ext uri="{909E8E84-426E-40DD-AFC4-6F175D3DCCD1}">
              <a14:hiddenFill xmlns:a14="http://schemas.microsoft.com/office/drawing/2010/main">
                <a:solidFill>
                  <a:srgbClr val="FFFFFF"/>
                </a:solidFill>
              </a14:hiddenFill>
            </a:ext>
          </a:extLst>
        </p:spPr>
      </p:pic>
      <p:sp>
        <p:nvSpPr>
          <p:cNvPr id="580616" name="Rectangle 8"/>
          <p:cNvSpPr>
            <a:spLocks noGrp="1" noChangeArrowheads="1"/>
          </p:cNvSpPr>
          <p:nvPr>
            <p:ph type="ftr" sz="quarter" idx="3"/>
          </p:nvPr>
        </p:nvSpPr>
        <p:spPr bwMode="auto">
          <a:xfrm>
            <a:off x="50800" y="6407150"/>
            <a:ext cx="52451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solidFill>
                  <a:srgbClr val="FFFFFF"/>
                </a:solidFill>
              </a:defRPr>
            </a:lvl1pPr>
          </a:lstStyle>
          <a:p>
            <a:pPr eaLnBrk="0" hangingPunct="0"/>
            <a:endParaRPr lang="en-GB">
              <a:latin typeface="Arial"/>
            </a:endParaRPr>
          </a:p>
        </p:txBody>
      </p:sp>
    </p:spTree>
    <p:extLst>
      <p:ext uri="{BB962C8B-B14F-4D97-AF65-F5344CB8AC3E}">
        <p14:creationId xmlns:p14="http://schemas.microsoft.com/office/powerpoint/2010/main" val="1867681762"/>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Lst>
  <p:timing>
    <p:tnLst>
      <p:par>
        <p:cTn id="1" dur="indefinite" restart="never" nodeType="tmRoot"/>
      </p:par>
    </p:tnLst>
  </p:timing>
  <p:txStyles>
    <p:titleStyle>
      <a:lvl1pPr algn="l" rtl="0" fontAlgn="base">
        <a:lnSpc>
          <a:spcPts val="3700"/>
        </a:lnSpc>
        <a:spcBef>
          <a:spcPct val="0"/>
        </a:spcBef>
        <a:spcAft>
          <a:spcPct val="0"/>
        </a:spcAft>
        <a:defRPr sz="3200">
          <a:solidFill>
            <a:srgbClr val="FFFFFF"/>
          </a:solidFill>
          <a:latin typeface="+mj-lt"/>
          <a:ea typeface="+mj-ea"/>
          <a:cs typeface="+mj-cs"/>
        </a:defRPr>
      </a:lvl1pPr>
      <a:lvl2pPr algn="l" rtl="0" fontAlgn="base">
        <a:lnSpc>
          <a:spcPts val="3700"/>
        </a:lnSpc>
        <a:spcBef>
          <a:spcPct val="0"/>
        </a:spcBef>
        <a:spcAft>
          <a:spcPct val="0"/>
        </a:spcAft>
        <a:defRPr sz="3200">
          <a:solidFill>
            <a:srgbClr val="FFFFFF"/>
          </a:solidFill>
          <a:latin typeface="Arial" charset="0"/>
          <a:ea typeface="ＭＳ Ｐゴシック" pitchFamily="34" charset="-128"/>
        </a:defRPr>
      </a:lvl2pPr>
      <a:lvl3pPr algn="l" rtl="0" fontAlgn="base">
        <a:lnSpc>
          <a:spcPts val="3700"/>
        </a:lnSpc>
        <a:spcBef>
          <a:spcPct val="0"/>
        </a:spcBef>
        <a:spcAft>
          <a:spcPct val="0"/>
        </a:spcAft>
        <a:defRPr sz="3200">
          <a:solidFill>
            <a:srgbClr val="FFFFFF"/>
          </a:solidFill>
          <a:latin typeface="Arial" charset="0"/>
          <a:ea typeface="ＭＳ Ｐゴシック" pitchFamily="34" charset="-128"/>
        </a:defRPr>
      </a:lvl3pPr>
      <a:lvl4pPr algn="l" rtl="0" fontAlgn="base">
        <a:lnSpc>
          <a:spcPts val="3700"/>
        </a:lnSpc>
        <a:spcBef>
          <a:spcPct val="0"/>
        </a:spcBef>
        <a:spcAft>
          <a:spcPct val="0"/>
        </a:spcAft>
        <a:defRPr sz="3200">
          <a:solidFill>
            <a:srgbClr val="FFFFFF"/>
          </a:solidFill>
          <a:latin typeface="Arial" charset="0"/>
          <a:ea typeface="ＭＳ Ｐゴシック" pitchFamily="34" charset="-128"/>
        </a:defRPr>
      </a:lvl4pPr>
      <a:lvl5pPr algn="l" rtl="0" fontAlgn="base">
        <a:lnSpc>
          <a:spcPts val="3700"/>
        </a:lnSpc>
        <a:spcBef>
          <a:spcPct val="0"/>
        </a:spcBef>
        <a:spcAft>
          <a:spcPct val="0"/>
        </a:spcAft>
        <a:defRPr sz="3200">
          <a:solidFill>
            <a:srgbClr val="FFFFFF"/>
          </a:solidFill>
          <a:latin typeface="Arial" charset="0"/>
          <a:ea typeface="ＭＳ Ｐゴシック" pitchFamily="34" charset="-128"/>
        </a:defRPr>
      </a:lvl5pPr>
      <a:lvl6pPr marL="457200" algn="l" rtl="0" fontAlgn="base">
        <a:lnSpc>
          <a:spcPts val="3700"/>
        </a:lnSpc>
        <a:spcBef>
          <a:spcPct val="0"/>
        </a:spcBef>
        <a:spcAft>
          <a:spcPct val="0"/>
        </a:spcAft>
        <a:defRPr sz="3200">
          <a:solidFill>
            <a:srgbClr val="FFFFFF"/>
          </a:solidFill>
          <a:latin typeface="Arial" charset="0"/>
          <a:ea typeface="ＭＳ Ｐゴシック" pitchFamily="34" charset="-128"/>
        </a:defRPr>
      </a:lvl6pPr>
      <a:lvl7pPr marL="914400" algn="l" rtl="0" fontAlgn="base">
        <a:lnSpc>
          <a:spcPts val="3700"/>
        </a:lnSpc>
        <a:spcBef>
          <a:spcPct val="0"/>
        </a:spcBef>
        <a:spcAft>
          <a:spcPct val="0"/>
        </a:spcAft>
        <a:defRPr sz="3200">
          <a:solidFill>
            <a:srgbClr val="FFFFFF"/>
          </a:solidFill>
          <a:latin typeface="Arial" charset="0"/>
          <a:ea typeface="ＭＳ Ｐゴシック" pitchFamily="34" charset="-128"/>
        </a:defRPr>
      </a:lvl7pPr>
      <a:lvl8pPr marL="1371600" algn="l" rtl="0" fontAlgn="base">
        <a:lnSpc>
          <a:spcPts val="3700"/>
        </a:lnSpc>
        <a:spcBef>
          <a:spcPct val="0"/>
        </a:spcBef>
        <a:spcAft>
          <a:spcPct val="0"/>
        </a:spcAft>
        <a:defRPr sz="3200">
          <a:solidFill>
            <a:srgbClr val="FFFFFF"/>
          </a:solidFill>
          <a:latin typeface="Arial" charset="0"/>
          <a:ea typeface="ＭＳ Ｐゴシック" pitchFamily="34" charset="-128"/>
        </a:defRPr>
      </a:lvl8pPr>
      <a:lvl9pPr marL="1828800" algn="l" rtl="0" fontAlgn="base">
        <a:lnSpc>
          <a:spcPts val="3700"/>
        </a:lnSpc>
        <a:spcBef>
          <a:spcPct val="0"/>
        </a:spcBef>
        <a:spcAft>
          <a:spcPct val="0"/>
        </a:spcAft>
        <a:defRPr sz="3200">
          <a:solidFill>
            <a:srgbClr val="FFFFFF"/>
          </a:solidFill>
          <a:latin typeface="Arial" charset="0"/>
          <a:ea typeface="ＭＳ Ｐゴシック" pitchFamily="34" charset="-128"/>
        </a:defRPr>
      </a:lvl9pPr>
    </p:titleStyle>
    <p:bodyStyle>
      <a:lvl1pPr marL="282575" indent="-282575" algn="l" rtl="0" fontAlgn="base">
        <a:lnSpc>
          <a:spcPts val="2400"/>
        </a:lnSpc>
        <a:spcBef>
          <a:spcPct val="0"/>
        </a:spcBef>
        <a:spcAft>
          <a:spcPct val="0"/>
        </a:spcAft>
        <a:buClr>
          <a:srgbClr val="002147"/>
        </a:buClr>
        <a:buSzPct val="80000"/>
        <a:buFont typeface="Wingdings" pitchFamily="2" charset="2"/>
        <a:buChar char="§"/>
        <a:defRPr sz="2100">
          <a:solidFill>
            <a:srgbClr val="002147"/>
          </a:solidFill>
          <a:latin typeface="+mn-lt"/>
          <a:ea typeface="+mn-ea"/>
          <a:cs typeface="+mn-cs"/>
        </a:defRPr>
      </a:lvl1pPr>
      <a:lvl2pPr marL="763588" indent="-188913"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2pPr>
      <a:lvl3pPr marL="1141413" indent="-187325"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3pPr>
      <a:lvl4pPr marL="1519238" indent="-187325" algn="l" rtl="0" fontAlgn="base">
        <a:spcBef>
          <a:spcPct val="20000"/>
        </a:spcBef>
        <a:spcAft>
          <a:spcPct val="0"/>
        </a:spcAft>
        <a:buChar char="–"/>
        <a:defRPr>
          <a:solidFill>
            <a:srgbClr val="002147"/>
          </a:solidFill>
          <a:latin typeface="+mn-lt"/>
          <a:ea typeface="+mn-ea"/>
        </a:defRPr>
      </a:lvl4pPr>
      <a:lvl5pPr marL="1898650" indent="-188913" algn="l" rtl="0" fontAlgn="base">
        <a:spcBef>
          <a:spcPct val="20000"/>
        </a:spcBef>
        <a:spcAft>
          <a:spcPct val="0"/>
        </a:spcAft>
        <a:buChar char="»"/>
        <a:defRPr>
          <a:solidFill>
            <a:srgbClr val="002147"/>
          </a:solidFill>
          <a:latin typeface="+mn-lt"/>
          <a:ea typeface="+mn-ea"/>
        </a:defRPr>
      </a:lvl5pPr>
      <a:lvl6pPr marL="2355850" indent="-188913" algn="l" rtl="0" fontAlgn="base">
        <a:spcBef>
          <a:spcPct val="20000"/>
        </a:spcBef>
        <a:spcAft>
          <a:spcPct val="0"/>
        </a:spcAft>
        <a:buChar char="»"/>
        <a:defRPr>
          <a:solidFill>
            <a:srgbClr val="002147"/>
          </a:solidFill>
          <a:latin typeface="+mn-lt"/>
          <a:ea typeface="+mn-ea"/>
        </a:defRPr>
      </a:lvl6pPr>
      <a:lvl7pPr marL="2813050" indent="-188913" algn="l" rtl="0" fontAlgn="base">
        <a:spcBef>
          <a:spcPct val="20000"/>
        </a:spcBef>
        <a:spcAft>
          <a:spcPct val="0"/>
        </a:spcAft>
        <a:buChar char="»"/>
        <a:defRPr>
          <a:solidFill>
            <a:srgbClr val="002147"/>
          </a:solidFill>
          <a:latin typeface="+mn-lt"/>
          <a:ea typeface="+mn-ea"/>
        </a:defRPr>
      </a:lvl7pPr>
      <a:lvl8pPr marL="3270250" indent="-188913" algn="l" rtl="0" fontAlgn="base">
        <a:spcBef>
          <a:spcPct val="20000"/>
        </a:spcBef>
        <a:spcAft>
          <a:spcPct val="0"/>
        </a:spcAft>
        <a:buChar char="»"/>
        <a:defRPr>
          <a:solidFill>
            <a:srgbClr val="002147"/>
          </a:solidFill>
          <a:latin typeface="+mn-lt"/>
          <a:ea typeface="+mn-ea"/>
        </a:defRPr>
      </a:lvl8pPr>
      <a:lvl9pPr marL="3727450" indent="-188913" algn="l" rtl="0" fontAlgn="base">
        <a:spcBef>
          <a:spcPct val="20000"/>
        </a:spcBef>
        <a:spcAft>
          <a:spcPct val="0"/>
        </a:spcAft>
        <a:buChar char="»"/>
        <a:defRPr>
          <a:solidFill>
            <a:srgbClr val="002147"/>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algn="l" defTabSz="457200">
              <a:defRPr/>
            </a:pPr>
            <a:fld id="{5F7E3099-82B0-4C17-AA6C-16F1587E6549}" type="datetime1">
              <a:rPr lang="en-US">
                <a:ea typeface="ＭＳ Ｐゴシック" charset="-128"/>
              </a:rPr>
              <a:pPr algn="l" defTabSz="457200">
                <a:defRPr/>
              </a:pPr>
              <a:t>1/12/2016</a:t>
            </a:fld>
            <a:endParaRPr lang="en-US">
              <a:ea typeface="ＭＳ Ｐゴシック"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defTabSz="4572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defTabSz="457200">
              <a:defRPr/>
            </a:pPr>
            <a:fld id="{38889004-8228-4A3F-98A6-2D6DD2F31CF5}" type="slidenum">
              <a:rPr lang="en-US">
                <a:ea typeface="ＭＳ Ｐゴシック" charset="-128"/>
              </a:rPr>
              <a:pPr defTabSz="457200">
                <a:defRPr/>
              </a:pPr>
              <a:t>‹#›</a:t>
            </a:fld>
            <a:endParaRPr lang="en-US">
              <a:ea typeface="ＭＳ Ｐゴシック" charset="-128"/>
            </a:endParaRPr>
          </a:p>
        </p:txBody>
      </p:sp>
    </p:spTree>
    <p:extLst>
      <p:ext uri="{BB962C8B-B14F-4D97-AF65-F5344CB8AC3E}">
        <p14:creationId xmlns:p14="http://schemas.microsoft.com/office/powerpoint/2010/main" val="130934312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0610" name="Rectangle 2"/>
          <p:cNvSpPr>
            <a:spLocks noChangeArrowheads="1"/>
          </p:cNvSpPr>
          <p:nvPr/>
        </p:nvSpPr>
        <p:spPr bwMode="auto">
          <a:xfrm>
            <a:off x="0" y="0"/>
            <a:ext cx="9144000" cy="981075"/>
          </a:xfrm>
          <a:prstGeom prst="rect">
            <a:avLst/>
          </a:prstGeom>
          <a:solidFill>
            <a:srgbClr val="00214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endParaRPr lang="en-GB" sz="2000">
              <a:solidFill>
                <a:srgbClr val="000000"/>
              </a:solidFill>
            </a:endParaRPr>
          </a:p>
        </p:txBody>
      </p:sp>
      <p:sp>
        <p:nvSpPr>
          <p:cNvPr id="580611" name="Rectangle 3"/>
          <p:cNvSpPr>
            <a:spLocks noGrp="1" noChangeArrowheads="1"/>
          </p:cNvSpPr>
          <p:nvPr>
            <p:ph type="title"/>
          </p:nvPr>
        </p:nvSpPr>
        <p:spPr bwMode="auto">
          <a:xfrm>
            <a:off x="203200" y="198438"/>
            <a:ext cx="6629400" cy="554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title style</a:t>
            </a:r>
          </a:p>
        </p:txBody>
      </p:sp>
      <p:sp>
        <p:nvSpPr>
          <p:cNvPr id="580612" name="Rectangle 4"/>
          <p:cNvSpPr>
            <a:spLocks noGrp="1" noChangeArrowheads="1"/>
          </p:cNvSpPr>
          <p:nvPr>
            <p:ph type="body" idx="1"/>
          </p:nvPr>
        </p:nvSpPr>
        <p:spPr bwMode="auto">
          <a:xfrm>
            <a:off x="419100" y="1168400"/>
            <a:ext cx="8420100" cy="5500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pic>
        <p:nvPicPr>
          <p:cNvPr id="580614" name="Picture 6" descr="physics-logo-big-invtd-tran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05750" y="119063"/>
            <a:ext cx="1081088" cy="7493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444173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Lst>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xStyles>
    <p:titleStyle>
      <a:lvl1pPr algn="l" rtl="0" fontAlgn="base">
        <a:lnSpc>
          <a:spcPts val="3700"/>
        </a:lnSpc>
        <a:spcBef>
          <a:spcPct val="0"/>
        </a:spcBef>
        <a:spcAft>
          <a:spcPct val="0"/>
        </a:spcAft>
        <a:defRPr sz="3200">
          <a:solidFill>
            <a:srgbClr val="FFFFFF"/>
          </a:solidFill>
          <a:latin typeface="+mj-lt"/>
          <a:ea typeface="+mj-ea"/>
          <a:cs typeface="+mj-cs"/>
        </a:defRPr>
      </a:lvl1pPr>
      <a:lvl2pPr algn="l" rtl="0" fontAlgn="base">
        <a:lnSpc>
          <a:spcPts val="3700"/>
        </a:lnSpc>
        <a:spcBef>
          <a:spcPct val="0"/>
        </a:spcBef>
        <a:spcAft>
          <a:spcPct val="0"/>
        </a:spcAft>
        <a:defRPr sz="3200">
          <a:solidFill>
            <a:srgbClr val="FFFFFF"/>
          </a:solidFill>
          <a:latin typeface="Arial" charset="0"/>
          <a:ea typeface="ＭＳ Ｐゴシック" pitchFamily="34" charset="-128"/>
        </a:defRPr>
      </a:lvl2pPr>
      <a:lvl3pPr algn="l" rtl="0" fontAlgn="base">
        <a:lnSpc>
          <a:spcPts val="3700"/>
        </a:lnSpc>
        <a:spcBef>
          <a:spcPct val="0"/>
        </a:spcBef>
        <a:spcAft>
          <a:spcPct val="0"/>
        </a:spcAft>
        <a:defRPr sz="3200">
          <a:solidFill>
            <a:srgbClr val="FFFFFF"/>
          </a:solidFill>
          <a:latin typeface="Arial" charset="0"/>
          <a:ea typeface="ＭＳ Ｐゴシック" pitchFamily="34" charset="-128"/>
        </a:defRPr>
      </a:lvl3pPr>
      <a:lvl4pPr algn="l" rtl="0" fontAlgn="base">
        <a:lnSpc>
          <a:spcPts val="3700"/>
        </a:lnSpc>
        <a:spcBef>
          <a:spcPct val="0"/>
        </a:spcBef>
        <a:spcAft>
          <a:spcPct val="0"/>
        </a:spcAft>
        <a:defRPr sz="3200">
          <a:solidFill>
            <a:srgbClr val="FFFFFF"/>
          </a:solidFill>
          <a:latin typeface="Arial" charset="0"/>
          <a:ea typeface="ＭＳ Ｐゴシック" pitchFamily="34" charset="-128"/>
        </a:defRPr>
      </a:lvl4pPr>
      <a:lvl5pPr algn="l" rtl="0" fontAlgn="base">
        <a:lnSpc>
          <a:spcPts val="3700"/>
        </a:lnSpc>
        <a:spcBef>
          <a:spcPct val="0"/>
        </a:spcBef>
        <a:spcAft>
          <a:spcPct val="0"/>
        </a:spcAft>
        <a:defRPr sz="3200">
          <a:solidFill>
            <a:srgbClr val="FFFFFF"/>
          </a:solidFill>
          <a:latin typeface="Arial" charset="0"/>
          <a:ea typeface="ＭＳ Ｐゴシック" pitchFamily="34" charset="-128"/>
        </a:defRPr>
      </a:lvl5pPr>
      <a:lvl6pPr marL="457200" algn="l" rtl="0" fontAlgn="base">
        <a:lnSpc>
          <a:spcPts val="3700"/>
        </a:lnSpc>
        <a:spcBef>
          <a:spcPct val="0"/>
        </a:spcBef>
        <a:spcAft>
          <a:spcPct val="0"/>
        </a:spcAft>
        <a:defRPr sz="3200">
          <a:solidFill>
            <a:srgbClr val="FFFFFF"/>
          </a:solidFill>
          <a:latin typeface="Arial" charset="0"/>
          <a:ea typeface="ＭＳ Ｐゴシック" pitchFamily="34" charset="-128"/>
        </a:defRPr>
      </a:lvl6pPr>
      <a:lvl7pPr marL="914400" algn="l" rtl="0" fontAlgn="base">
        <a:lnSpc>
          <a:spcPts val="3700"/>
        </a:lnSpc>
        <a:spcBef>
          <a:spcPct val="0"/>
        </a:spcBef>
        <a:spcAft>
          <a:spcPct val="0"/>
        </a:spcAft>
        <a:defRPr sz="3200">
          <a:solidFill>
            <a:srgbClr val="FFFFFF"/>
          </a:solidFill>
          <a:latin typeface="Arial" charset="0"/>
          <a:ea typeface="ＭＳ Ｐゴシック" pitchFamily="34" charset="-128"/>
        </a:defRPr>
      </a:lvl7pPr>
      <a:lvl8pPr marL="1371600" algn="l" rtl="0" fontAlgn="base">
        <a:lnSpc>
          <a:spcPts val="3700"/>
        </a:lnSpc>
        <a:spcBef>
          <a:spcPct val="0"/>
        </a:spcBef>
        <a:spcAft>
          <a:spcPct val="0"/>
        </a:spcAft>
        <a:defRPr sz="3200">
          <a:solidFill>
            <a:srgbClr val="FFFFFF"/>
          </a:solidFill>
          <a:latin typeface="Arial" charset="0"/>
          <a:ea typeface="ＭＳ Ｐゴシック" pitchFamily="34" charset="-128"/>
        </a:defRPr>
      </a:lvl8pPr>
      <a:lvl9pPr marL="1828800" algn="l" rtl="0" fontAlgn="base">
        <a:lnSpc>
          <a:spcPts val="3700"/>
        </a:lnSpc>
        <a:spcBef>
          <a:spcPct val="0"/>
        </a:spcBef>
        <a:spcAft>
          <a:spcPct val="0"/>
        </a:spcAft>
        <a:defRPr sz="3200">
          <a:solidFill>
            <a:srgbClr val="FFFFFF"/>
          </a:solidFill>
          <a:latin typeface="Arial" charset="0"/>
          <a:ea typeface="ＭＳ Ｐゴシック" pitchFamily="34" charset="-128"/>
        </a:defRPr>
      </a:lvl9pPr>
    </p:titleStyle>
    <p:bodyStyle>
      <a:lvl1pPr marL="282575" indent="-282575" algn="l" rtl="0" fontAlgn="base">
        <a:lnSpc>
          <a:spcPts val="2400"/>
        </a:lnSpc>
        <a:spcBef>
          <a:spcPct val="0"/>
        </a:spcBef>
        <a:spcAft>
          <a:spcPct val="0"/>
        </a:spcAft>
        <a:buClr>
          <a:srgbClr val="002147"/>
        </a:buClr>
        <a:buSzPct val="80000"/>
        <a:buFont typeface="Wingdings" pitchFamily="2" charset="2"/>
        <a:buChar char="§"/>
        <a:defRPr sz="2100">
          <a:solidFill>
            <a:srgbClr val="002147"/>
          </a:solidFill>
          <a:latin typeface="+mn-lt"/>
          <a:ea typeface="+mn-ea"/>
          <a:cs typeface="+mn-cs"/>
        </a:defRPr>
      </a:lvl1pPr>
      <a:lvl2pPr marL="763588" indent="-188913"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2pPr>
      <a:lvl3pPr marL="1141413" indent="-187325"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3pPr>
      <a:lvl4pPr marL="1519238" indent="-187325" algn="l" rtl="0" fontAlgn="base">
        <a:spcBef>
          <a:spcPct val="20000"/>
        </a:spcBef>
        <a:spcAft>
          <a:spcPct val="0"/>
        </a:spcAft>
        <a:buChar char="–"/>
        <a:defRPr>
          <a:solidFill>
            <a:srgbClr val="002147"/>
          </a:solidFill>
          <a:latin typeface="+mn-lt"/>
          <a:ea typeface="+mn-ea"/>
        </a:defRPr>
      </a:lvl4pPr>
      <a:lvl5pPr marL="1898650" indent="-188913" algn="l" rtl="0" fontAlgn="base">
        <a:spcBef>
          <a:spcPct val="20000"/>
        </a:spcBef>
        <a:spcAft>
          <a:spcPct val="0"/>
        </a:spcAft>
        <a:buChar char="»"/>
        <a:defRPr>
          <a:solidFill>
            <a:srgbClr val="002147"/>
          </a:solidFill>
          <a:latin typeface="+mn-lt"/>
          <a:ea typeface="+mn-ea"/>
        </a:defRPr>
      </a:lvl5pPr>
      <a:lvl6pPr marL="2355850" indent="-188913" algn="l" rtl="0" fontAlgn="base">
        <a:spcBef>
          <a:spcPct val="20000"/>
        </a:spcBef>
        <a:spcAft>
          <a:spcPct val="0"/>
        </a:spcAft>
        <a:buChar char="»"/>
        <a:defRPr>
          <a:solidFill>
            <a:srgbClr val="002147"/>
          </a:solidFill>
          <a:latin typeface="+mn-lt"/>
          <a:ea typeface="+mn-ea"/>
        </a:defRPr>
      </a:lvl6pPr>
      <a:lvl7pPr marL="2813050" indent="-188913" algn="l" rtl="0" fontAlgn="base">
        <a:spcBef>
          <a:spcPct val="20000"/>
        </a:spcBef>
        <a:spcAft>
          <a:spcPct val="0"/>
        </a:spcAft>
        <a:buChar char="»"/>
        <a:defRPr>
          <a:solidFill>
            <a:srgbClr val="002147"/>
          </a:solidFill>
          <a:latin typeface="+mn-lt"/>
          <a:ea typeface="+mn-ea"/>
        </a:defRPr>
      </a:lvl7pPr>
      <a:lvl8pPr marL="3270250" indent="-188913" algn="l" rtl="0" fontAlgn="base">
        <a:spcBef>
          <a:spcPct val="20000"/>
        </a:spcBef>
        <a:spcAft>
          <a:spcPct val="0"/>
        </a:spcAft>
        <a:buChar char="»"/>
        <a:defRPr>
          <a:solidFill>
            <a:srgbClr val="002147"/>
          </a:solidFill>
          <a:latin typeface="+mn-lt"/>
          <a:ea typeface="+mn-ea"/>
        </a:defRPr>
      </a:lvl8pPr>
      <a:lvl9pPr marL="3727450" indent="-188913" algn="l" rtl="0" fontAlgn="base">
        <a:spcBef>
          <a:spcPct val="20000"/>
        </a:spcBef>
        <a:spcAft>
          <a:spcPct val="0"/>
        </a:spcAft>
        <a:buChar char="»"/>
        <a:defRPr>
          <a:solidFill>
            <a:srgbClr val="002147"/>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20FA5239-9E07-4733-863C-7B4B9A21491F}" type="datetimeFigureOut">
              <a:rPr lang="en-GB" smtClean="0">
                <a:solidFill>
                  <a:prstClr val="black">
                    <a:tint val="75000"/>
                  </a:prstClr>
                </a:solidFill>
                <a:latin typeface="Calibri" panose="020F0502020204030204"/>
              </a:rPr>
              <a:pPr fontAlgn="auto">
                <a:spcBef>
                  <a:spcPts val="0"/>
                </a:spcBef>
                <a:spcAft>
                  <a:spcPts val="0"/>
                </a:spcAft>
              </a:pPr>
              <a:t>12/01/2016</a:t>
            </a:fld>
            <a:endParaRPr lang="en-GB">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C42F3DA2-E061-463D-BCCB-D94B775D7D59}" type="slidenum">
              <a:rPr lang="en-GB" smtClean="0">
                <a:solidFill>
                  <a:prstClr val="black">
                    <a:tint val="75000"/>
                  </a:prstClr>
                </a:solidFill>
                <a:latin typeface="Calibri" panose="020F0502020204030204"/>
              </a:rPr>
              <a:pPr fontAlgn="auto">
                <a:spcBef>
                  <a:spcPts val="0"/>
                </a:spcBef>
                <a:spcAft>
                  <a:spcPts val="0"/>
                </a:spcAft>
              </a:pPr>
              <a:t>‹#›</a:t>
            </a:fld>
            <a:endParaRPr lang="en-GB">
              <a:solidFill>
                <a:prstClr val="black">
                  <a:tint val="75000"/>
                </a:prstClr>
              </a:solidFill>
              <a:latin typeface="Calibri" panose="020F0502020204030204"/>
            </a:endParaRPr>
          </a:p>
        </p:txBody>
      </p:sp>
    </p:spTree>
    <p:extLst>
      <p:ext uri="{BB962C8B-B14F-4D97-AF65-F5344CB8AC3E}">
        <p14:creationId xmlns:p14="http://schemas.microsoft.com/office/powerpoint/2010/main" val="499472284"/>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6481" y="273629"/>
            <a:ext cx="8228160" cy="1143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456481" y="1604328"/>
            <a:ext cx="8228160" cy="3976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5602"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Tree>
    <p:extLst>
      <p:ext uri="{BB962C8B-B14F-4D97-AF65-F5344CB8AC3E}">
        <p14:creationId xmlns:p14="http://schemas.microsoft.com/office/powerpoint/2010/main" val="268211554"/>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Lst>
  <p:txStyles>
    <p:titleStyle>
      <a:lvl1pPr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mj-lt"/>
          <a:ea typeface="+mj-ea"/>
          <a:cs typeface="+mj-cs"/>
        </a:defRPr>
      </a:lvl1pPr>
      <a:lvl2pPr marL="673930" indent="-259204"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2pPr>
      <a:lvl3pPr marL="1036815"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3pPr>
      <a:lvl4pPr marL="1451541"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4pPr>
      <a:lvl5pPr marL="1866268"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5pPr>
      <a:lvl6pPr marL="2280994"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6pPr>
      <a:lvl7pPr marL="2695720"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7pPr>
      <a:lvl8pPr marL="3110446"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8pPr>
      <a:lvl9pPr marL="3525172" indent="-207363" algn="l" defTabSz="407526" rtl="0" fontAlgn="base">
        <a:lnSpc>
          <a:spcPct val="98000"/>
        </a:lnSpc>
        <a:spcBef>
          <a:spcPct val="0"/>
        </a:spcBef>
        <a:spcAft>
          <a:spcPct val="0"/>
        </a:spcAft>
        <a:buClr>
          <a:srgbClr val="000000"/>
        </a:buClr>
        <a:buSzPct val="100000"/>
        <a:buFont typeface="Times New Roman" pitchFamily="16" charset="0"/>
        <a:defRPr>
          <a:solidFill>
            <a:srgbClr val="000000"/>
          </a:solidFill>
          <a:latin typeface="Calibri" charset="0"/>
          <a:cs typeface="DejaVu Sans" charset="0"/>
        </a:defRPr>
      </a:lvl9pPr>
    </p:titleStyle>
    <p:bodyStyle>
      <a:lvl1pPr marL="311045" indent="-311045" algn="l" defTabSz="407526" rtl="0" fontAlgn="base" hangingPunct="0">
        <a:lnSpc>
          <a:spcPct val="93000"/>
        </a:lnSpc>
        <a:spcBef>
          <a:spcPct val="0"/>
        </a:spcBef>
        <a:spcAft>
          <a:spcPts val="1293"/>
        </a:spcAft>
        <a:buClr>
          <a:srgbClr val="000000"/>
        </a:buClr>
        <a:buSzPct val="100000"/>
        <a:buFont typeface="Times New Roman" pitchFamily="16" charset="0"/>
        <a:defRPr sz="2900">
          <a:solidFill>
            <a:srgbClr val="000000"/>
          </a:solidFill>
          <a:latin typeface="+mn-lt"/>
          <a:ea typeface="+mn-ea"/>
          <a:cs typeface="+mn-cs"/>
        </a:defRPr>
      </a:lvl1pPr>
      <a:lvl2pPr marL="673930" indent="-259204" algn="l" defTabSz="407526" rtl="0" fontAlgn="base" hangingPunct="0">
        <a:lnSpc>
          <a:spcPct val="98000"/>
        </a:lnSpc>
        <a:spcBef>
          <a:spcPct val="0"/>
        </a:spcBef>
        <a:spcAft>
          <a:spcPts val="1032"/>
        </a:spcAft>
        <a:buClr>
          <a:srgbClr val="000000"/>
        </a:buClr>
        <a:buSzPct val="100000"/>
        <a:buFont typeface="Times New Roman" pitchFamily="16" charset="0"/>
        <a:defRPr>
          <a:solidFill>
            <a:srgbClr val="000000"/>
          </a:solidFill>
          <a:latin typeface="+mj-lt"/>
          <a:cs typeface="+mn-cs"/>
        </a:defRPr>
      </a:lvl2pPr>
      <a:lvl3pPr marL="1036815" indent="-207363" algn="l" defTabSz="407526" rtl="0" fontAlgn="base" hangingPunct="0">
        <a:lnSpc>
          <a:spcPct val="98000"/>
        </a:lnSpc>
        <a:spcBef>
          <a:spcPct val="0"/>
        </a:spcBef>
        <a:spcAft>
          <a:spcPts val="771"/>
        </a:spcAft>
        <a:buClr>
          <a:srgbClr val="000000"/>
        </a:buClr>
        <a:buSzPct val="100000"/>
        <a:buFont typeface="Times New Roman" pitchFamily="16" charset="0"/>
        <a:defRPr>
          <a:solidFill>
            <a:srgbClr val="000000"/>
          </a:solidFill>
          <a:latin typeface="+mj-lt"/>
          <a:cs typeface="+mn-cs"/>
        </a:defRPr>
      </a:lvl3pPr>
      <a:lvl4pPr marL="1451541" indent="-207363" algn="l" defTabSz="407526" rtl="0" fontAlgn="base" hangingPunct="0">
        <a:lnSpc>
          <a:spcPct val="98000"/>
        </a:lnSpc>
        <a:spcBef>
          <a:spcPct val="0"/>
        </a:spcBef>
        <a:spcAft>
          <a:spcPts val="522"/>
        </a:spcAft>
        <a:buClr>
          <a:srgbClr val="000000"/>
        </a:buClr>
        <a:buSzPct val="100000"/>
        <a:buFont typeface="Times New Roman" pitchFamily="16" charset="0"/>
        <a:defRPr>
          <a:solidFill>
            <a:srgbClr val="000000"/>
          </a:solidFill>
          <a:latin typeface="+mj-lt"/>
          <a:cs typeface="+mn-cs"/>
        </a:defRPr>
      </a:lvl4pPr>
      <a:lvl5pPr marL="1866268" indent="-207363" algn="l" defTabSz="407526" rtl="0" fontAlgn="base" hangingPunct="0">
        <a:lnSpc>
          <a:spcPct val="98000"/>
        </a:lnSpc>
        <a:spcBef>
          <a:spcPct val="0"/>
        </a:spcBef>
        <a:spcAft>
          <a:spcPts val="261"/>
        </a:spcAft>
        <a:buClr>
          <a:srgbClr val="000000"/>
        </a:buClr>
        <a:buSzPct val="100000"/>
        <a:buFont typeface="Times New Roman" pitchFamily="16" charset="0"/>
        <a:defRPr sz="1800">
          <a:solidFill>
            <a:srgbClr val="000000"/>
          </a:solidFill>
          <a:latin typeface="+mj-lt"/>
          <a:cs typeface="+mn-cs"/>
        </a:defRPr>
      </a:lvl5pPr>
      <a:lvl6pPr marL="2280994" indent="-207363" algn="l" defTabSz="407526" rtl="0" fontAlgn="base" hangingPunct="0">
        <a:lnSpc>
          <a:spcPct val="98000"/>
        </a:lnSpc>
        <a:spcBef>
          <a:spcPct val="0"/>
        </a:spcBef>
        <a:spcAft>
          <a:spcPts val="261"/>
        </a:spcAft>
        <a:buClr>
          <a:srgbClr val="000000"/>
        </a:buClr>
        <a:buSzPct val="100000"/>
        <a:buFont typeface="Times New Roman" pitchFamily="16" charset="0"/>
        <a:defRPr sz="1800">
          <a:solidFill>
            <a:srgbClr val="000000"/>
          </a:solidFill>
          <a:latin typeface="+mj-lt"/>
          <a:cs typeface="+mn-cs"/>
        </a:defRPr>
      </a:lvl6pPr>
      <a:lvl7pPr marL="2695720" indent="-207363" algn="l" defTabSz="407526" rtl="0" fontAlgn="base" hangingPunct="0">
        <a:lnSpc>
          <a:spcPct val="98000"/>
        </a:lnSpc>
        <a:spcBef>
          <a:spcPct val="0"/>
        </a:spcBef>
        <a:spcAft>
          <a:spcPts val="261"/>
        </a:spcAft>
        <a:buClr>
          <a:srgbClr val="000000"/>
        </a:buClr>
        <a:buSzPct val="100000"/>
        <a:buFont typeface="Times New Roman" pitchFamily="16" charset="0"/>
        <a:defRPr sz="1800">
          <a:solidFill>
            <a:srgbClr val="000000"/>
          </a:solidFill>
          <a:latin typeface="+mj-lt"/>
          <a:cs typeface="+mn-cs"/>
        </a:defRPr>
      </a:lvl7pPr>
      <a:lvl8pPr marL="3110446" indent="-207363" algn="l" defTabSz="407526" rtl="0" fontAlgn="base" hangingPunct="0">
        <a:lnSpc>
          <a:spcPct val="98000"/>
        </a:lnSpc>
        <a:spcBef>
          <a:spcPct val="0"/>
        </a:spcBef>
        <a:spcAft>
          <a:spcPts val="261"/>
        </a:spcAft>
        <a:buClr>
          <a:srgbClr val="000000"/>
        </a:buClr>
        <a:buSzPct val="100000"/>
        <a:buFont typeface="Times New Roman" pitchFamily="16" charset="0"/>
        <a:defRPr sz="1800">
          <a:solidFill>
            <a:srgbClr val="000000"/>
          </a:solidFill>
          <a:latin typeface="+mj-lt"/>
          <a:cs typeface="+mn-cs"/>
        </a:defRPr>
      </a:lvl8pPr>
      <a:lvl9pPr marL="3525172" indent="-207363" algn="l" defTabSz="407526" rtl="0" fontAlgn="base" hangingPunct="0">
        <a:lnSpc>
          <a:spcPct val="98000"/>
        </a:lnSpc>
        <a:spcBef>
          <a:spcPct val="0"/>
        </a:spcBef>
        <a:spcAft>
          <a:spcPts val="261"/>
        </a:spcAft>
        <a:buClr>
          <a:srgbClr val="000000"/>
        </a:buClr>
        <a:buSzPct val="100000"/>
        <a:buFont typeface="Times New Roman" pitchFamily="16" charset="0"/>
        <a:defRPr sz="1800">
          <a:solidFill>
            <a:srgbClr val="000000"/>
          </a:solidFill>
          <a:latin typeface="+mj-lt"/>
          <a:cs typeface="+mn-cs"/>
        </a:defRPr>
      </a:lvl9pPr>
    </p:bodyStyle>
    <p:otherStyle>
      <a:defPPr>
        <a:defRPr lang="de-DE"/>
      </a:defPPr>
      <a:lvl1pPr marL="0" algn="l" defTabSz="829452" rtl="0" eaLnBrk="1" latinLnBrk="0" hangingPunct="1">
        <a:defRPr sz="1600" kern="1200">
          <a:solidFill>
            <a:schemeClr val="tx1"/>
          </a:solidFill>
          <a:latin typeface="+mn-lt"/>
          <a:ea typeface="+mn-ea"/>
          <a:cs typeface="+mn-cs"/>
        </a:defRPr>
      </a:lvl1pPr>
      <a:lvl2pPr marL="414726" algn="l" defTabSz="829452" rtl="0" eaLnBrk="1" latinLnBrk="0" hangingPunct="1">
        <a:defRPr sz="1600" kern="1200">
          <a:solidFill>
            <a:schemeClr val="tx1"/>
          </a:solidFill>
          <a:latin typeface="+mn-lt"/>
          <a:ea typeface="+mn-ea"/>
          <a:cs typeface="+mn-cs"/>
        </a:defRPr>
      </a:lvl2pPr>
      <a:lvl3pPr marL="829452" algn="l" defTabSz="829452" rtl="0" eaLnBrk="1" latinLnBrk="0" hangingPunct="1">
        <a:defRPr sz="1600" kern="1200">
          <a:solidFill>
            <a:schemeClr val="tx1"/>
          </a:solidFill>
          <a:latin typeface="+mn-lt"/>
          <a:ea typeface="+mn-ea"/>
          <a:cs typeface="+mn-cs"/>
        </a:defRPr>
      </a:lvl3pPr>
      <a:lvl4pPr marL="1244178" algn="l" defTabSz="829452" rtl="0" eaLnBrk="1" latinLnBrk="0" hangingPunct="1">
        <a:defRPr sz="1600" kern="1200">
          <a:solidFill>
            <a:schemeClr val="tx1"/>
          </a:solidFill>
          <a:latin typeface="+mn-lt"/>
          <a:ea typeface="+mn-ea"/>
          <a:cs typeface="+mn-cs"/>
        </a:defRPr>
      </a:lvl4pPr>
      <a:lvl5pPr marL="1658904" algn="l" defTabSz="829452" rtl="0" eaLnBrk="1" latinLnBrk="0" hangingPunct="1">
        <a:defRPr sz="1600" kern="1200">
          <a:solidFill>
            <a:schemeClr val="tx1"/>
          </a:solidFill>
          <a:latin typeface="+mn-lt"/>
          <a:ea typeface="+mn-ea"/>
          <a:cs typeface="+mn-cs"/>
        </a:defRPr>
      </a:lvl5pPr>
      <a:lvl6pPr marL="2073631" algn="l" defTabSz="829452" rtl="0" eaLnBrk="1" latinLnBrk="0" hangingPunct="1">
        <a:defRPr sz="1600" kern="1200">
          <a:solidFill>
            <a:schemeClr val="tx1"/>
          </a:solidFill>
          <a:latin typeface="+mn-lt"/>
          <a:ea typeface="+mn-ea"/>
          <a:cs typeface="+mn-cs"/>
        </a:defRPr>
      </a:lvl6pPr>
      <a:lvl7pPr marL="2488357" algn="l" defTabSz="829452" rtl="0" eaLnBrk="1" latinLnBrk="0" hangingPunct="1">
        <a:defRPr sz="1600" kern="1200">
          <a:solidFill>
            <a:schemeClr val="tx1"/>
          </a:solidFill>
          <a:latin typeface="+mn-lt"/>
          <a:ea typeface="+mn-ea"/>
          <a:cs typeface="+mn-cs"/>
        </a:defRPr>
      </a:lvl7pPr>
      <a:lvl8pPr marL="2903083" algn="l" defTabSz="829452" rtl="0" eaLnBrk="1" latinLnBrk="0" hangingPunct="1">
        <a:defRPr sz="1600" kern="1200">
          <a:solidFill>
            <a:schemeClr val="tx1"/>
          </a:solidFill>
          <a:latin typeface="+mn-lt"/>
          <a:ea typeface="+mn-ea"/>
          <a:cs typeface="+mn-cs"/>
        </a:defRPr>
      </a:lvl8pPr>
      <a:lvl9pPr marL="3317809" algn="l" defTabSz="829452"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0D7F8016-92D2-9244-9574-E9C58EE32628}" type="datetimeFigureOut">
              <a:rPr lang="en-US" smtClean="0">
                <a:solidFill>
                  <a:prstClr val="black">
                    <a:tint val="75000"/>
                  </a:prstClr>
                </a:solidFill>
                <a:latin typeface="Calibri"/>
              </a:rPr>
              <a:pPr defTabSz="457200" fontAlgn="auto">
                <a:spcBef>
                  <a:spcPts val="0"/>
                </a:spcBef>
                <a:spcAft>
                  <a:spcPts val="0"/>
                </a:spcAft>
              </a:pPr>
              <a:t>1/12/2016</a:t>
            </a:fld>
            <a:endParaRPr lang="en-GB">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GB">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155DDE65-8346-8F4D-B23E-ECC932FF85EF}" type="slidenum">
              <a:rPr lang="en-GB" smtClean="0">
                <a:solidFill>
                  <a:prstClr val="black">
                    <a:tint val="75000"/>
                  </a:prstClr>
                </a:solidFill>
                <a:latin typeface="Calibri"/>
              </a:rPr>
              <a:pPr defTabSz="457200" fontAlgn="auto">
                <a:spcBef>
                  <a:spcPts val="0"/>
                </a:spcBef>
                <a:spcAft>
                  <a:spcPts val="0"/>
                </a:spcAft>
              </a:pPr>
              <a:t>‹#›</a:t>
            </a:fld>
            <a:endParaRPr lang="en-GB">
              <a:solidFill>
                <a:prstClr val="black">
                  <a:tint val="75000"/>
                </a:prstClr>
              </a:solidFill>
              <a:latin typeface="Calibri"/>
            </a:endParaRPr>
          </a:p>
        </p:txBody>
      </p:sp>
    </p:spTree>
    <p:extLst>
      <p:ext uri="{BB962C8B-B14F-4D97-AF65-F5344CB8AC3E}">
        <p14:creationId xmlns:p14="http://schemas.microsoft.com/office/powerpoint/2010/main" val="4226049166"/>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7F8016-92D2-9244-9574-E9C58EE32628}" type="datetimeFigureOut">
              <a:rPr lang="en-US" smtClean="0"/>
              <a:t>1/12/2016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5DDE65-8346-8F4D-B23E-ECC932FF85EF}" type="slidenum">
              <a:rPr lang="en-GB" smtClean="0"/>
              <a:t>‹#›</a:t>
            </a:fld>
            <a:endParaRPr lang="en-GB"/>
          </a:p>
        </p:txBody>
      </p:sp>
    </p:spTree>
    <p:extLst>
      <p:ext uri="{BB962C8B-B14F-4D97-AF65-F5344CB8AC3E}">
        <p14:creationId xmlns:p14="http://schemas.microsoft.com/office/powerpoint/2010/main" val="1270173580"/>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9809560F-1E9D-5C4A-8314-3A7C14EA0E69}" type="datetimeFigureOut">
              <a:rPr lang="en-US" smtClean="0">
                <a:solidFill>
                  <a:prstClr val="black">
                    <a:tint val="75000"/>
                  </a:prstClr>
                </a:solidFill>
                <a:latin typeface="Calibri"/>
              </a:rPr>
              <a:pPr defTabSz="457200" fontAlgn="auto">
                <a:spcBef>
                  <a:spcPts val="0"/>
                </a:spcBef>
                <a:spcAft>
                  <a:spcPts val="0"/>
                </a:spcAft>
              </a:pPr>
              <a:t>1/12/2016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33A4BF9B-6B93-DB40-A602-BF1E4A2DD234}" type="slidenum">
              <a:rPr lang="en-US" smtClean="0">
                <a:solidFill>
                  <a:prstClr val="black">
                    <a:tint val="75000"/>
                  </a:prstClr>
                </a:solidFill>
                <a:latin typeface="Calibri"/>
              </a:rPr>
              <a:pPr defTabSz="457200"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31062585"/>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9809560F-1E9D-5C4A-8314-3A7C14EA0E69}" type="datetimeFigureOut">
              <a:rPr lang="en-US" smtClean="0">
                <a:solidFill>
                  <a:prstClr val="black">
                    <a:tint val="75000"/>
                  </a:prstClr>
                </a:solidFill>
                <a:latin typeface="Calibri"/>
              </a:rPr>
              <a:pPr defTabSz="457200" fontAlgn="auto">
                <a:spcBef>
                  <a:spcPts val="0"/>
                </a:spcBef>
                <a:spcAft>
                  <a:spcPts val="0"/>
                </a:spcAft>
              </a:pPr>
              <a:t>1/12/2016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33A4BF9B-6B93-DB40-A602-BF1E4A2DD234}" type="slidenum">
              <a:rPr lang="en-US" smtClean="0">
                <a:solidFill>
                  <a:prstClr val="black">
                    <a:tint val="75000"/>
                  </a:prstClr>
                </a:solidFill>
                <a:latin typeface="Calibri"/>
              </a:rPr>
              <a:pPr defTabSz="457200"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1300485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slideLayout" Target="../slideLayouts/slideLayout44.xml"/><Relationship Id="rId1" Type="http://schemas.openxmlformats.org/officeDocument/2006/relationships/themeOverride" Target="../theme/themeOverride1.xml"/><Relationship Id="rId4" Type="http://schemas.openxmlformats.org/officeDocument/2006/relationships/image" Target="../media/image160.png"/></Relationships>
</file>

<file path=ppt/slides/_rels/slide12.xml.rels><?xml version="1.0" encoding="UTF-8" standalone="yes"?>
<Relationships xmlns="http://schemas.openxmlformats.org/package/2006/relationships"><Relationship Id="rId8" Type="http://schemas.openxmlformats.org/officeDocument/2006/relationships/image" Target="../media/image56.emf"/><Relationship Id="rId13" Type="http://schemas.openxmlformats.org/officeDocument/2006/relationships/image" Target="../media/image61.emf"/><Relationship Id="rId18" Type="http://schemas.openxmlformats.org/officeDocument/2006/relationships/image" Target="../media/image6.png"/><Relationship Id="rId3" Type="http://schemas.openxmlformats.org/officeDocument/2006/relationships/image" Target="../media/image51.emf"/><Relationship Id="rId7" Type="http://schemas.openxmlformats.org/officeDocument/2006/relationships/image" Target="../media/image55.jpeg"/><Relationship Id="rId12" Type="http://schemas.openxmlformats.org/officeDocument/2006/relationships/image" Target="../media/image60.emf"/><Relationship Id="rId17" Type="http://schemas.openxmlformats.org/officeDocument/2006/relationships/image" Target="../media/image65.emf"/><Relationship Id="rId2" Type="http://schemas.openxmlformats.org/officeDocument/2006/relationships/notesSlide" Target="../notesSlides/notesSlide5.xml"/><Relationship Id="rId16" Type="http://schemas.openxmlformats.org/officeDocument/2006/relationships/image" Target="../media/image64.emf"/><Relationship Id="rId1" Type="http://schemas.openxmlformats.org/officeDocument/2006/relationships/slideLayout" Target="../slideLayouts/slideLayout52.xml"/><Relationship Id="rId6" Type="http://schemas.openxmlformats.org/officeDocument/2006/relationships/image" Target="../media/image54.emf"/><Relationship Id="rId11" Type="http://schemas.openxmlformats.org/officeDocument/2006/relationships/image" Target="../media/image59.emf"/><Relationship Id="rId5" Type="http://schemas.openxmlformats.org/officeDocument/2006/relationships/image" Target="../media/image53.emf"/><Relationship Id="rId15" Type="http://schemas.openxmlformats.org/officeDocument/2006/relationships/image" Target="../media/image63.emf"/><Relationship Id="rId10" Type="http://schemas.openxmlformats.org/officeDocument/2006/relationships/image" Target="../media/image58.emf"/><Relationship Id="rId4" Type="http://schemas.openxmlformats.org/officeDocument/2006/relationships/image" Target="../media/image52.emf"/><Relationship Id="rId9" Type="http://schemas.openxmlformats.org/officeDocument/2006/relationships/image" Target="../media/image57.emf"/><Relationship Id="rId14" Type="http://schemas.openxmlformats.org/officeDocument/2006/relationships/image" Target="../media/image62.emf"/></Relationships>
</file>

<file path=ppt/slides/_rels/slide13.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51.emf"/><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52.xml"/><Relationship Id="rId6" Type="http://schemas.openxmlformats.org/officeDocument/2006/relationships/image" Target="../media/image66.emf"/><Relationship Id="rId5" Type="http://schemas.openxmlformats.org/officeDocument/2006/relationships/image" Target="../media/image53.emf"/><Relationship Id="rId10" Type="http://schemas.openxmlformats.org/officeDocument/2006/relationships/image" Target="../media/image32.emf"/><Relationship Id="rId4" Type="http://schemas.openxmlformats.org/officeDocument/2006/relationships/image" Target="../media/image52.emf"/><Relationship Id="rId9" Type="http://schemas.openxmlformats.org/officeDocument/2006/relationships/image" Target="../media/image37.emf"/></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2.xml"/><Relationship Id="rId4" Type="http://schemas.openxmlformats.org/officeDocument/2006/relationships/image" Target="../media/image6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6.png"/><Relationship Id="rId5" Type="http://schemas.openxmlformats.org/officeDocument/2006/relationships/image" Target="../media/image68.png"/><Relationship Id="rId4"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image" Target="../media/image6.png"/><Relationship Id="rId5" Type="http://schemas.openxmlformats.org/officeDocument/2006/relationships/image" Target="../media/image69.png"/><Relationship Id="rId4"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2.xml"/><Relationship Id="rId7" Type="http://schemas.openxmlformats.org/officeDocument/2006/relationships/image" Target="../media/image71.jpeg"/><Relationship Id="rId2" Type="http://schemas.openxmlformats.org/officeDocument/2006/relationships/video" Target="../media/media4.mov"/><Relationship Id="rId1" Type="http://schemas.microsoft.com/office/2007/relationships/media" Target="../media/media4.mov"/><Relationship Id="rId6" Type="http://schemas.openxmlformats.org/officeDocument/2006/relationships/image" Target="../media/image70.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8" Type="http://schemas.openxmlformats.org/officeDocument/2006/relationships/image" Target="../media/image76.emf"/><Relationship Id="rId3" Type="http://schemas.openxmlformats.org/officeDocument/2006/relationships/image" Target="../media/image6.png"/><Relationship Id="rId7" Type="http://schemas.openxmlformats.org/officeDocument/2006/relationships/image" Target="../media/image75.jpeg"/><Relationship Id="rId2" Type="http://schemas.openxmlformats.org/officeDocument/2006/relationships/notesSlide" Target="../notesSlides/notesSlide11.xml"/><Relationship Id="rId1" Type="http://schemas.openxmlformats.org/officeDocument/2006/relationships/slideLayout" Target="../slideLayouts/slideLayout52.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jpeg"/></Relationships>
</file>

<file path=ppt/slides/_rels/slide19.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0.png"/><Relationship Id="rId2" Type="http://schemas.openxmlformats.org/officeDocument/2006/relationships/notesSlide" Target="../notesSlides/notesSlide12.xml"/><Relationship Id="rId1" Type="http://schemas.openxmlformats.org/officeDocument/2006/relationships/slideLayout" Target="../slideLayouts/slideLayout52.xml"/><Relationship Id="rId6" Type="http://schemas.openxmlformats.org/officeDocument/2006/relationships/image" Target="../media/image79.emf"/><Relationship Id="rId5" Type="http://schemas.openxmlformats.org/officeDocument/2006/relationships/image" Target="../media/image7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emf"/><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50.png"/><Relationship Id="rId10" Type="http://schemas.openxmlformats.org/officeDocument/2006/relationships/image" Target="../media/image21.png"/><Relationship Id="rId9"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86.jpg"/></Relationships>
</file>

<file path=ppt/slides/_rels/slide23.xml.rels><?xml version="1.0" encoding="UTF-8" standalone="yes"?>
<Relationships xmlns="http://schemas.openxmlformats.org/package/2006/relationships"><Relationship Id="rId8" Type="http://schemas.openxmlformats.org/officeDocument/2006/relationships/image" Target="../media/image92.emf"/><Relationship Id="rId3" Type="http://schemas.openxmlformats.org/officeDocument/2006/relationships/image" Target="../media/image87.gif"/><Relationship Id="rId7" Type="http://schemas.openxmlformats.org/officeDocument/2006/relationships/image" Target="../media/image91.png"/><Relationship Id="rId12"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9.png"/><Relationship Id="rId10" Type="http://schemas.openxmlformats.org/officeDocument/2006/relationships/image" Target="../media/image94.emf"/><Relationship Id="rId4" Type="http://schemas.openxmlformats.org/officeDocument/2006/relationships/image" Target="../media/image88.png"/><Relationship Id="rId9" Type="http://schemas.openxmlformats.org/officeDocument/2006/relationships/image" Target="../media/image93.emf"/></Relationships>
</file>

<file path=ppt/slides/_rels/slide24.xml.rels><?xml version="1.0" encoding="UTF-8" standalone="yes"?>
<Relationships xmlns="http://schemas.openxmlformats.org/package/2006/relationships"><Relationship Id="rId8" Type="http://schemas.openxmlformats.org/officeDocument/2006/relationships/image" Target="../media/image100.jpg"/><Relationship Id="rId3" Type="http://schemas.openxmlformats.org/officeDocument/2006/relationships/image" Target="../media/image96.jpeg"/><Relationship Id="rId7" Type="http://schemas.openxmlformats.org/officeDocument/2006/relationships/image" Target="../media/image99.jpg"/><Relationship Id="rId2" Type="http://schemas.openxmlformats.org/officeDocument/2006/relationships/notesSlide" Target="../notesSlides/notesSlide15.xml"/><Relationship Id="rId1" Type="http://schemas.openxmlformats.org/officeDocument/2006/relationships/slideLayout" Target="../slideLayouts/slideLayout63.xml"/><Relationship Id="rId6" Type="http://schemas.openxmlformats.org/officeDocument/2006/relationships/image" Target="../media/image98.jpg"/><Relationship Id="rId5" Type="http://schemas.microsoft.com/office/2007/relationships/hdphoto" Target="../media/hdphoto1.wdp"/><Relationship Id="rId10" Type="http://schemas.openxmlformats.org/officeDocument/2006/relationships/image" Target="../media/image8.jpeg"/><Relationship Id="rId4" Type="http://schemas.openxmlformats.org/officeDocument/2006/relationships/image" Target="../media/image97.jpeg"/><Relationship Id="rId9" Type="http://schemas.openxmlformats.org/officeDocument/2006/relationships/image" Target="../media/image101.gif"/></Relationships>
</file>

<file path=ppt/slides/_rels/slide2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6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image" Target="../media/image108.emf"/><Relationship Id="rId13" Type="http://schemas.openxmlformats.org/officeDocument/2006/relationships/image" Target="../media/image113.emf"/><Relationship Id="rId3" Type="http://schemas.openxmlformats.org/officeDocument/2006/relationships/image" Target="../media/image6.png"/><Relationship Id="rId7" Type="http://schemas.openxmlformats.org/officeDocument/2006/relationships/image" Target="../media/image107.emf"/><Relationship Id="rId12" Type="http://schemas.openxmlformats.org/officeDocument/2006/relationships/image" Target="../media/image112.png"/><Relationship Id="rId17" Type="http://schemas.openxmlformats.org/officeDocument/2006/relationships/image" Target="../media/image117.emf"/><Relationship Id="rId2" Type="http://schemas.openxmlformats.org/officeDocument/2006/relationships/notesSlide" Target="../notesSlides/notesSlide16.xml"/><Relationship Id="rId16" Type="http://schemas.openxmlformats.org/officeDocument/2006/relationships/image" Target="../media/image116.emf"/><Relationship Id="rId1" Type="http://schemas.openxmlformats.org/officeDocument/2006/relationships/slideLayout" Target="../slideLayouts/slideLayout63.xml"/><Relationship Id="rId6" Type="http://schemas.openxmlformats.org/officeDocument/2006/relationships/image" Target="../media/image106.emf"/><Relationship Id="rId11" Type="http://schemas.openxmlformats.org/officeDocument/2006/relationships/image" Target="../media/image111.emf"/><Relationship Id="rId5" Type="http://schemas.openxmlformats.org/officeDocument/2006/relationships/image" Target="../media/image105.emf"/><Relationship Id="rId15" Type="http://schemas.openxmlformats.org/officeDocument/2006/relationships/image" Target="../media/image115.emf"/><Relationship Id="rId10" Type="http://schemas.openxmlformats.org/officeDocument/2006/relationships/image" Target="../media/image110.png"/><Relationship Id="rId4" Type="http://schemas.openxmlformats.org/officeDocument/2006/relationships/image" Target="../media/image104.emf"/><Relationship Id="rId9" Type="http://schemas.openxmlformats.org/officeDocument/2006/relationships/image" Target="../media/image109.emf"/><Relationship Id="rId14" Type="http://schemas.openxmlformats.org/officeDocument/2006/relationships/image" Target="../media/image114.emf"/></Relationships>
</file>

<file path=ppt/slides/_rels/slide27.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slideLayout" Target="../slideLayouts/slideLayout63.xml"/><Relationship Id="rId7" Type="http://schemas.openxmlformats.org/officeDocument/2006/relationships/image" Target="../media/image6.png"/><Relationship Id="rId2" Type="http://schemas.openxmlformats.org/officeDocument/2006/relationships/video" Target="../media/media5.mov"/><Relationship Id="rId1" Type="http://schemas.microsoft.com/office/2007/relationships/media" Target="../media/media5.mov"/><Relationship Id="rId6" Type="http://schemas.openxmlformats.org/officeDocument/2006/relationships/image" Target="../media/image119.png"/><Relationship Id="rId5" Type="http://schemas.openxmlformats.org/officeDocument/2006/relationships/image" Target="../media/image118.jpeg"/><Relationship Id="rId10" Type="http://schemas.openxmlformats.org/officeDocument/2006/relationships/image" Target="../media/image123.png"/><Relationship Id="rId4" Type="http://schemas.openxmlformats.org/officeDocument/2006/relationships/notesSlide" Target="../notesSlides/notesSlide17.xml"/><Relationship Id="rId9" Type="http://schemas.openxmlformats.org/officeDocument/2006/relationships/image" Target="../media/image121.emf"/></Relationships>
</file>

<file path=ppt/slides/_rels/slide28.xml.rels><?xml version="1.0" encoding="UTF-8" standalone="yes"?>
<Relationships xmlns="http://schemas.openxmlformats.org/package/2006/relationships"><Relationship Id="rId8" Type="http://schemas.openxmlformats.org/officeDocument/2006/relationships/image" Target="../media/image127.emf"/><Relationship Id="rId13" Type="http://schemas.openxmlformats.org/officeDocument/2006/relationships/image" Target="../media/image132.emf"/><Relationship Id="rId18" Type="http://schemas.openxmlformats.org/officeDocument/2006/relationships/image" Target="../media/image136.emf"/><Relationship Id="rId3" Type="http://schemas.openxmlformats.org/officeDocument/2006/relationships/image" Target="../media/image124.png"/><Relationship Id="rId7" Type="http://schemas.openxmlformats.org/officeDocument/2006/relationships/image" Target="../media/image126.emf"/><Relationship Id="rId12" Type="http://schemas.openxmlformats.org/officeDocument/2006/relationships/image" Target="../media/image131.emf"/><Relationship Id="rId17" Type="http://schemas.openxmlformats.org/officeDocument/2006/relationships/image" Target="../media/image135.emf"/><Relationship Id="rId2" Type="http://schemas.openxmlformats.org/officeDocument/2006/relationships/notesSlide" Target="../notesSlides/notesSlide18.xml"/><Relationship Id="rId16" Type="http://schemas.openxmlformats.org/officeDocument/2006/relationships/image" Target="../media/image134.emf"/><Relationship Id="rId1" Type="http://schemas.openxmlformats.org/officeDocument/2006/relationships/slideLayout" Target="../slideLayouts/slideLayout52.xml"/><Relationship Id="rId6" Type="http://schemas.openxmlformats.org/officeDocument/2006/relationships/image" Target="../media/image83.png"/><Relationship Id="rId11" Type="http://schemas.openxmlformats.org/officeDocument/2006/relationships/image" Target="../media/image130.emf"/><Relationship Id="rId5" Type="http://schemas.openxmlformats.org/officeDocument/2006/relationships/image" Target="../media/image6.png"/><Relationship Id="rId15" Type="http://schemas.openxmlformats.org/officeDocument/2006/relationships/image" Target="../media/image133.emf"/><Relationship Id="rId10" Type="http://schemas.openxmlformats.org/officeDocument/2006/relationships/image" Target="../media/image129.emf"/><Relationship Id="rId19" Type="http://schemas.openxmlformats.org/officeDocument/2006/relationships/image" Target="../media/image96.png"/><Relationship Id="rId4" Type="http://schemas.openxmlformats.org/officeDocument/2006/relationships/image" Target="../media/image125.png"/><Relationship Id="rId9" Type="http://schemas.openxmlformats.org/officeDocument/2006/relationships/image" Target="../media/image128.emf"/><Relationship Id="rId14" Type="http://schemas.openxmlformats.org/officeDocument/2006/relationships/image" Target="../media/image910.png"/></Relationships>
</file>

<file path=ppt/slides/_rels/slide29.xml.rels><?xml version="1.0" encoding="UTF-8" standalone="yes"?>
<Relationships xmlns="http://schemas.openxmlformats.org/package/2006/relationships"><Relationship Id="rId8" Type="http://schemas.openxmlformats.org/officeDocument/2006/relationships/image" Target="../media/image141.emf"/><Relationship Id="rId3" Type="http://schemas.openxmlformats.org/officeDocument/2006/relationships/image" Target="../media/image137.png"/><Relationship Id="rId7" Type="http://schemas.openxmlformats.org/officeDocument/2006/relationships/image" Target="../media/image140.emf"/><Relationship Id="rId2" Type="http://schemas.openxmlformats.org/officeDocument/2006/relationships/notesSlide" Target="../notesSlides/notesSlide19.xml"/><Relationship Id="rId1" Type="http://schemas.openxmlformats.org/officeDocument/2006/relationships/slideLayout" Target="../slideLayouts/slideLayout63.xml"/><Relationship Id="rId6" Type="http://schemas.openxmlformats.org/officeDocument/2006/relationships/image" Target="../media/image6.png"/><Relationship Id="rId5" Type="http://schemas.openxmlformats.org/officeDocument/2006/relationships/image" Target="../media/image139.png"/><Relationship Id="rId4" Type="http://schemas.openxmlformats.org/officeDocument/2006/relationships/image" Target="../media/image138.png"/><Relationship Id="rId9" Type="http://schemas.openxmlformats.org/officeDocument/2006/relationships/image" Target="../media/image142.emf"/></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63.xml"/><Relationship Id="rId6" Type="http://schemas.openxmlformats.org/officeDocument/2006/relationships/image" Target="../media/image145.emf"/><Relationship Id="rId5" Type="http://schemas.openxmlformats.org/officeDocument/2006/relationships/image" Target="../media/image144.emf"/><Relationship Id="rId4" Type="http://schemas.openxmlformats.org/officeDocument/2006/relationships/image" Target="../media/image143.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63.xml"/><Relationship Id="rId5" Type="http://schemas.openxmlformats.org/officeDocument/2006/relationships/image" Target="../media/image147.png"/><Relationship Id="rId4" Type="http://schemas.openxmlformats.org/officeDocument/2006/relationships/image" Target="../media/image146.png"/></Relationships>
</file>

<file path=ppt/slides/_rels/slide32.xml.rels><?xml version="1.0" encoding="UTF-8" standalone="yes"?>
<Relationships xmlns="http://schemas.openxmlformats.org/package/2006/relationships"><Relationship Id="rId8" Type="http://schemas.openxmlformats.org/officeDocument/2006/relationships/image" Target="../media/image153.emf"/><Relationship Id="rId3" Type="http://schemas.openxmlformats.org/officeDocument/2006/relationships/image" Target="../media/image148.jpeg"/><Relationship Id="rId7" Type="http://schemas.openxmlformats.org/officeDocument/2006/relationships/image" Target="../media/image152.emf"/><Relationship Id="rId2" Type="http://schemas.openxmlformats.org/officeDocument/2006/relationships/notesSlide" Target="../notesSlides/notesSlide22.xml"/><Relationship Id="rId1" Type="http://schemas.openxmlformats.org/officeDocument/2006/relationships/slideLayout" Target="../slideLayouts/slideLayout74.xml"/><Relationship Id="rId6" Type="http://schemas.openxmlformats.org/officeDocument/2006/relationships/image" Target="../media/image151.emf"/><Relationship Id="rId5" Type="http://schemas.openxmlformats.org/officeDocument/2006/relationships/image" Target="../media/image150.emf"/><Relationship Id="rId4" Type="http://schemas.openxmlformats.org/officeDocument/2006/relationships/image" Target="../media/image149.png"/><Relationship Id="rId9" Type="http://schemas.openxmlformats.org/officeDocument/2006/relationships/image" Target="../media/image154.emf"/></Relationships>
</file>

<file path=ppt/slides/_rels/slide33.xml.rels><?xml version="1.0" encoding="UTF-8" standalone="yes"?>
<Relationships xmlns="http://schemas.openxmlformats.org/package/2006/relationships"><Relationship Id="rId3" Type="http://schemas.openxmlformats.org/officeDocument/2006/relationships/image" Target="../media/image150.emf"/><Relationship Id="rId2" Type="http://schemas.openxmlformats.org/officeDocument/2006/relationships/image" Target="../media/image149.png"/><Relationship Id="rId1" Type="http://schemas.openxmlformats.org/officeDocument/2006/relationships/slideLayout" Target="../slideLayouts/slideLayout74.xml"/><Relationship Id="rId6" Type="http://schemas.openxmlformats.org/officeDocument/2006/relationships/image" Target="../media/image156.png"/><Relationship Id="rId5" Type="http://schemas.openxmlformats.org/officeDocument/2006/relationships/image" Target="../media/image155.emf"/><Relationship Id="rId4" Type="http://schemas.openxmlformats.org/officeDocument/2006/relationships/image" Target="../media/image148.jpeg"/></Relationships>
</file>

<file path=ppt/slides/_rels/slide34.xml.rels><?xml version="1.0" encoding="UTF-8" standalone="yes"?>
<Relationships xmlns="http://schemas.openxmlformats.org/package/2006/relationships"><Relationship Id="rId3" Type="http://schemas.openxmlformats.org/officeDocument/2006/relationships/image" Target="../media/image157.emf"/><Relationship Id="rId7" Type="http://schemas.openxmlformats.org/officeDocument/2006/relationships/image" Target="../media/image161.emf"/><Relationship Id="rId2" Type="http://schemas.openxmlformats.org/officeDocument/2006/relationships/image" Target="../media/image148.jpeg"/><Relationship Id="rId1" Type="http://schemas.openxmlformats.org/officeDocument/2006/relationships/slideLayout" Target="../slideLayouts/slideLayout85.xml"/><Relationship Id="rId6" Type="http://schemas.openxmlformats.org/officeDocument/2006/relationships/image" Target="../media/image160.emf"/><Relationship Id="rId5" Type="http://schemas.openxmlformats.org/officeDocument/2006/relationships/image" Target="../media/image159.emf"/><Relationship Id="rId4" Type="http://schemas.openxmlformats.org/officeDocument/2006/relationships/image" Target="../media/image158.emf"/></Relationships>
</file>

<file path=ppt/slides/_rels/slide35.xml.rels><?xml version="1.0" encoding="UTF-8" standalone="yes"?>
<Relationships xmlns="http://schemas.openxmlformats.org/package/2006/relationships"><Relationship Id="rId8" Type="http://schemas.openxmlformats.org/officeDocument/2006/relationships/image" Target="../media/image167.emf"/><Relationship Id="rId3" Type="http://schemas.openxmlformats.org/officeDocument/2006/relationships/image" Target="../media/image162.emf"/><Relationship Id="rId7" Type="http://schemas.openxmlformats.org/officeDocument/2006/relationships/image" Target="../media/image166.emf"/><Relationship Id="rId2" Type="http://schemas.openxmlformats.org/officeDocument/2006/relationships/image" Target="../media/image148.jpeg"/><Relationship Id="rId1" Type="http://schemas.openxmlformats.org/officeDocument/2006/relationships/slideLayout" Target="../slideLayouts/slideLayout85.xml"/><Relationship Id="rId6" Type="http://schemas.openxmlformats.org/officeDocument/2006/relationships/image" Target="../media/image165.emf"/><Relationship Id="rId5" Type="http://schemas.openxmlformats.org/officeDocument/2006/relationships/image" Target="../media/image164.emf"/><Relationship Id="rId4" Type="http://schemas.openxmlformats.org/officeDocument/2006/relationships/image" Target="../media/image163.emf"/><Relationship Id="rId9" Type="http://schemas.openxmlformats.org/officeDocument/2006/relationships/image" Target="../media/image168.emf"/></Relationships>
</file>

<file path=ppt/slides/_rels/slide36.xml.rels><?xml version="1.0" encoding="UTF-8" standalone="yes"?>
<Relationships xmlns="http://schemas.openxmlformats.org/package/2006/relationships"><Relationship Id="rId3" Type="http://schemas.openxmlformats.org/officeDocument/2006/relationships/image" Target="../media/image169.emf"/><Relationship Id="rId7" Type="http://schemas.openxmlformats.org/officeDocument/2006/relationships/image" Target="../media/image173.emf"/><Relationship Id="rId2" Type="http://schemas.openxmlformats.org/officeDocument/2006/relationships/image" Target="../media/image148.jpeg"/><Relationship Id="rId1" Type="http://schemas.openxmlformats.org/officeDocument/2006/relationships/slideLayout" Target="../slideLayouts/slideLayout85.xml"/><Relationship Id="rId6" Type="http://schemas.openxmlformats.org/officeDocument/2006/relationships/image" Target="../media/image172.emf"/><Relationship Id="rId5" Type="http://schemas.openxmlformats.org/officeDocument/2006/relationships/image" Target="../media/image171.png"/><Relationship Id="rId4" Type="http://schemas.openxmlformats.org/officeDocument/2006/relationships/image" Target="../media/image170.emf"/></Relationships>
</file>

<file path=ppt/slides/_rels/slide37.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image" Target="../media/image148.jpeg"/><Relationship Id="rId1" Type="http://schemas.openxmlformats.org/officeDocument/2006/relationships/slideLayout" Target="../slideLayouts/slideLayout85.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38.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23.xml"/><Relationship Id="rId1" Type="http://schemas.openxmlformats.org/officeDocument/2006/relationships/slideLayout" Target="../slideLayouts/slideLayout85.xml"/><Relationship Id="rId6" Type="http://schemas.openxmlformats.org/officeDocument/2006/relationships/image" Target="../media/image178.emf"/><Relationship Id="rId5" Type="http://schemas.openxmlformats.org/officeDocument/2006/relationships/image" Target="../media/image177.emf"/><Relationship Id="rId4" Type="http://schemas.openxmlformats.org/officeDocument/2006/relationships/hyperlink" Target="http://www.tntgo.org/"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79.png"/><Relationship Id="rId7" Type="http://schemas.openxmlformats.org/officeDocument/2006/relationships/image" Target="../media/image182.jpeg"/><Relationship Id="rId2" Type="http://schemas.openxmlformats.org/officeDocument/2006/relationships/notesSlide" Target="../notesSlides/notesSlide24.xml"/><Relationship Id="rId1" Type="http://schemas.openxmlformats.org/officeDocument/2006/relationships/slideLayout" Target="../slideLayouts/slideLayout96.xml"/><Relationship Id="rId6" Type="http://schemas.openxmlformats.org/officeDocument/2006/relationships/image" Target="../media/image181.png"/><Relationship Id="rId5" Type="http://schemas.openxmlformats.org/officeDocument/2006/relationships/hyperlink" Target="http://nqit.ox.ac.uk/" TargetMode="External"/><Relationship Id="rId4" Type="http://schemas.openxmlformats.org/officeDocument/2006/relationships/image" Target="../media/image180.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3.xml"/><Relationship Id="rId7" Type="http://schemas.openxmlformats.org/officeDocument/2006/relationships/image" Target="../media/image6.png"/><Relationship Id="rId2" Type="http://schemas.openxmlformats.org/officeDocument/2006/relationships/video" Target="../media/media5.mov"/><Relationship Id="rId1" Type="http://schemas.microsoft.com/office/2007/relationships/media" Target="../media/media5.mov"/><Relationship Id="rId6" Type="http://schemas.openxmlformats.org/officeDocument/2006/relationships/image" Target="../media/image183.png"/><Relationship Id="rId5" Type="http://schemas.openxmlformats.org/officeDocument/2006/relationships/image" Target="../media/image119.png"/><Relationship Id="rId4" Type="http://schemas.openxmlformats.org/officeDocument/2006/relationships/notesSlide" Target="../notesSlides/notesSlide25.xml"/></Relationships>
</file>

<file path=ppt/slides/_rels/slide42.xml.rels><?xml version="1.0" encoding="UTF-8" standalone="yes"?>
<Relationships xmlns="http://schemas.openxmlformats.org/package/2006/relationships"><Relationship Id="rId8" Type="http://schemas.openxmlformats.org/officeDocument/2006/relationships/image" Target="../media/image186.emf"/><Relationship Id="rId13" Type="http://schemas.openxmlformats.org/officeDocument/2006/relationships/image" Target="../media/image191.emf"/><Relationship Id="rId3" Type="http://schemas.openxmlformats.org/officeDocument/2006/relationships/image" Target="../media/image137.png"/><Relationship Id="rId7" Type="http://schemas.openxmlformats.org/officeDocument/2006/relationships/image" Target="../media/image185.emf"/><Relationship Id="rId12" Type="http://schemas.openxmlformats.org/officeDocument/2006/relationships/image" Target="../media/image190.png"/><Relationship Id="rId2" Type="http://schemas.openxmlformats.org/officeDocument/2006/relationships/notesSlide" Target="../notesSlides/notesSlide26.xml"/><Relationship Id="rId1" Type="http://schemas.openxmlformats.org/officeDocument/2006/relationships/slideLayout" Target="../slideLayouts/slideLayout63.xml"/><Relationship Id="rId6" Type="http://schemas.openxmlformats.org/officeDocument/2006/relationships/image" Target="../media/image184.emf"/><Relationship Id="rId11" Type="http://schemas.openxmlformats.org/officeDocument/2006/relationships/image" Target="../media/image189.emf"/><Relationship Id="rId5" Type="http://schemas.openxmlformats.org/officeDocument/2006/relationships/image" Target="../media/image140.emf"/><Relationship Id="rId10" Type="http://schemas.openxmlformats.org/officeDocument/2006/relationships/image" Target="../media/image188.emf"/><Relationship Id="rId4" Type="http://schemas.openxmlformats.org/officeDocument/2006/relationships/image" Target="../media/image6.png"/><Relationship Id="rId9" Type="http://schemas.openxmlformats.org/officeDocument/2006/relationships/image" Target="../media/image187.emf"/><Relationship Id="rId14" Type="http://schemas.openxmlformats.org/officeDocument/2006/relationships/image" Target="../media/image192.emf"/></Relationships>
</file>

<file path=ppt/slides/_rels/slide43.xml.rels><?xml version="1.0" encoding="UTF-8" standalone="yes"?>
<Relationships xmlns="http://schemas.openxmlformats.org/package/2006/relationships"><Relationship Id="rId8" Type="http://schemas.openxmlformats.org/officeDocument/2006/relationships/image" Target="../media/image197.emf"/><Relationship Id="rId13" Type="http://schemas.openxmlformats.org/officeDocument/2006/relationships/image" Target="../media/image202.emf"/><Relationship Id="rId3" Type="http://schemas.openxmlformats.org/officeDocument/2006/relationships/image" Target="../media/image193.emf"/><Relationship Id="rId7" Type="http://schemas.openxmlformats.org/officeDocument/2006/relationships/image" Target="../media/image196.emf"/><Relationship Id="rId12" Type="http://schemas.openxmlformats.org/officeDocument/2006/relationships/image" Target="../media/image201.emf"/><Relationship Id="rId2" Type="http://schemas.openxmlformats.org/officeDocument/2006/relationships/notesSlide" Target="../notesSlides/notesSlide27.xml"/><Relationship Id="rId16" Type="http://schemas.openxmlformats.org/officeDocument/2006/relationships/image" Target="../media/image205.emf"/><Relationship Id="rId1" Type="http://schemas.openxmlformats.org/officeDocument/2006/relationships/slideLayout" Target="../slideLayouts/slideLayout63.xml"/><Relationship Id="rId6" Type="http://schemas.openxmlformats.org/officeDocument/2006/relationships/image" Target="../media/image6.png"/><Relationship Id="rId11" Type="http://schemas.openxmlformats.org/officeDocument/2006/relationships/image" Target="../media/image200.emf"/><Relationship Id="rId5" Type="http://schemas.openxmlformats.org/officeDocument/2006/relationships/image" Target="../media/image195.png"/><Relationship Id="rId15" Type="http://schemas.openxmlformats.org/officeDocument/2006/relationships/image" Target="../media/image204.emf"/><Relationship Id="rId10" Type="http://schemas.openxmlformats.org/officeDocument/2006/relationships/image" Target="../media/image199.emf"/><Relationship Id="rId4" Type="http://schemas.openxmlformats.org/officeDocument/2006/relationships/image" Target="../media/image194.emf"/><Relationship Id="rId9" Type="http://schemas.openxmlformats.org/officeDocument/2006/relationships/image" Target="../media/image198.emf"/><Relationship Id="rId14" Type="http://schemas.openxmlformats.org/officeDocument/2006/relationships/image" Target="../media/image203.emf"/></Relationships>
</file>

<file path=ppt/slides/_rels/slide44.xml.rels><?xml version="1.0" encoding="UTF-8" standalone="yes"?>
<Relationships xmlns="http://schemas.openxmlformats.org/package/2006/relationships"><Relationship Id="rId8" Type="http://schemas.openxmlformats.org/officeDocument/2006/relationships/image" Target="../media/image210.emf"/><Relationship Id="rId3" Type="http://schemas.openxmlformats.org/officeDocument/2006/relationships/image" Target="../media/image206.png"/><Relationship Id="rId7" Type="http://schemas.openxmlformats.org/officeDocument/2006/relationships/image" Target="../media/image209.emf"/><Relationship Id="rId12" Type="http://schemas.openxmlformats.org/officeDocument/2006/relationships/image" Target="../media/image214.png"/><Relationship Id="rId2" Type="http://schemas.openxmlformats.org/officeDocument/2006/relationships/notesSlide" Target="../notesSlides/notesSlide28.xml"/><Relationship Id="rId1" Type="http://schemas.openxmlformats.org/officeDocument/2006/relationships/slideLayout" Target="../slideLayouts/slideLayout63.xml"/><Relationship Id="rId6" Type="http://schemas.openxmlformats.org/officeDocument/2006/relationships/image" Target="../media/image208.emf"/><Relationship Id="rId11" Type="http://schemas.openxmlformats.org/officeDocument/2006/relationships/image" Target="../media/image213.emf"/><Relationship Id="rId5" Type="http://schemas.openxmlformats.org/officeDocument/2006/relationships/image" Target="../media/image6.png"/><Relationship Id="rId10" Type="http://schemas.openxmlformats.org/officeDocument/2006/relationships/image" Target="../media/image212.emf"/><Relationship Id="rId4" Type="http://schemas.openxmlformats.org/officeDocument/2006/relationships/image" Target="../media/image207.png"/><Relationship Id="rId9" Type="http://schemas.openxmlformats.org/officeDocument/2006/relationships/image" Target="../media/image211.emf"/></Relationships>
</file>

<file path=ppt/slides/_rels/slide45.xml.rels><?xml version="1.0" encoding="UTF-8" standalone="yes"?>
<Relationships xmlns="http://schemas.openxmlformats.org/package/2006/relationships"><Relationship Id="rId8" Type="http://schemas.openxmlformats.org/officeDocument/2006/relationships/image" Target="../media/image128.emf"/><Relationship Id="rId13" Type="http://schemas.openxmlformats.org/officeDocument/2006/relationships/image" Target="../media/image215.emf"/><Relationship Id="rId18" Type="http://schemas.openxmlformats.org/officeDocument/2006/relationships/image" Target="../media/image220.emf"/><Relationship Id="rId3" Type="http://schemas.openxmlformats.org/officeDocument/2006/relationships/image" Target="../media/image6.png"/><Relationship Id="rId7" Type="http://schemas.openxmlformats.org/officeDocument/2006/relationships/image" Target="../media/image127.emf"/><Relationship Id="rId12" Type="http://schemas.openxmlformats.org/officeDocument/2006/relationships/image" Target="../media/image132.emf"/><Relationship Id="rId17" Type="http://schemas.openxmlformats.org/officeDocument/2006/relationships/image" Target="../media/image219.emf"/><Relationship Id="rId2" Type="http://schemas.openxmlformats.org/officeDocument/2006/relationships/notesSlide" Target="../notesSlides/notesSlide29.xml"/><Relationship Id="rId16" Type="http://schemas.openxmlformats.org/officeDocument/2006/relationships/image" Target="../media/image218.emf"/><Relationship Id="rId20" Type="http://schemas.openxmlformats.org/officeDocument/2006/relationships/image" Target="../media/image136.emf"/><Relationship Id="rId1" Type="http://schemas.openxmlformats.org/officeDocument/2006/relationships/slideLayout" Target="../slideLayouts/slideLayout63.xml"/><Relationship Id="rId6" Type="http://schemas.openxmlformats.org/officeDocument/2006/relationships/image" Target="../media/image126.emf"/><Relationship Id="rId11" Type="http://schemas.openxmlformats.org/officeDocument/2006/relationships/image" Target="../media/image131.emf"/><Relationship Id="rId5" Type="http://schemas.openxmlformats.org/officeDocument/2006/relationships/image" Target="../media/image125.png"/><Relationship Id="rId15" Type="http://schemas.openxmlformats.org/officeDocument/2006/relationships/image" Target="../media/image217.emf"/><Relationship Id="rId10" Type="http://schemas.openxmlformats.org/officeDocument/2006/relationships/image" Target="../media/image130.emf"/><Relationship Id="rId19" Type="http://schemas.openxmlformats.org/officeDocument/2006/relationships/image" Target="../media/image135.emf"/><Relationship Id="rId4" Type="http://schemas.openxmlformats.org/officeDocument/2006/relationships/image" Target="../media/image124.png"/><Relationship Id="rId9" Type="http://schemas.openxmlformats.org/officeDocument/2006/relationships/image" Target="../media/image129.emf"/><Relationship Id="rId14" Type="http://schemas.openxmlformats.org/officeDocument/2006/relationships/image" Target="../media/image216.emf"/></Relationships>
</file>

<file path=ppt/slides/_rels/slide46.xml.rels><?xml version="1.0" encoding="UTF-8" standalone="yes"?>
<Relationships xmlns="http://schemas.openxmlformats.org/package/2006/relationships"><Relationship Id="rId8" Type="http://schemas.openxmlformats.org/officeDocument/2006/relationships/image" Target="../media/image129.emf"/><Relationship Id="rId13" Type="http://schemas.openxmlformats.org/officeDocument/2006/relationships/image" Target="../media/image222.emf"/><Relationship Id="rId18" Type="http://schemas.openxmlformats.org/officeDocument/2006/relationships/image" Target="../media/image227.png"/><Relationship Id="rId3" Type="http://schemas.openxmlformats.org/officeDocument/2006/relationships/image" Target="../media/image6.png"/><Relationship Id="rId21" Type="http://schemas.openxmlformats.org/officeDocument/2006/relationships/image" Target="../media/image136.emf"/><Relationship Id="rId7" Type="http://schemas.openxmlformats.org/officeDocument/2006/relationships/image" Target="../media/image127.emf"/><Relationship Id="rId12" Type="http://schemas.openxmlformats.org/officeDocument/2006/relationships/image" Target="../media/image221.emf"/><Relationship Id="rId17" Type="http://schemas.openxmlformats.org/officeDocument/2006/relationships/image" Target="../media/image226.emf"/><Relationship Id="rId2" Type="http://schemas.openxmlformats.org/officeDocument/2006/relationships/notesSlide" Target="../notesSlides/notesSlide30.xml"/><Relationship Id="rId16" Type="http://schemas.openxmlformats.org/officeDocument/2006/relationships/image" Target="../media/image225.emf"/><Relationship Id="rId20" Type="http://schemas.openxmlformats.org/officeDocument/2006/relationships/image" Target="../media/image135.emf"/><Relationship Id="rId1" Type="http://schemas.openxmlformats.org/officeDocument/2006/relationships/slideLayout" Target="../slideLayouts/slideLayout63.xml"/><Relationship Id="rId6" Type="http://schemas.openxmlformats.org/officeDocument/2006/relationships/image" Target="../media/image126.emf"/><Relationship Id="rId11" Type="http://schemas.openxmlformats.org/officeDocument/2006/relationships/image" Target="../media/image132.emf"/><Relationship Id="rId5" Type="http://schemas.openxmlformats.org/officeDocument/2006/relationships/image" Target="../media/image125.png"/><Relationship Id="rId15" Type="http://schemas.openxmlformats.org/officeDocument/2006/relationships/image" Target="../media/image224.emf"/><Relationship Id="rId10" Type="http://schemas.openxmlformats.org/officeDocument/2006/relationships/image" Target="../media/image131.emf"/><Relationship Id="rId19" Type="http://schemas.openxmlformats.org/officeDocument/2006/relationships/image" Target="../media/image128.emf"/><Relationship Id="rId4" Type="http://schemas.openxmlformats.org/officeDocument/2006/relationships/image" Target="../media/image124.png"/><Relationship Id="rId9" Type="http://schemas.openxmlformats.org/officeDocument/2006/relationships/image" Target="../media/image130.emf"/><Relationship Id="rId14" Type="http://schemas.openxmlformats.org/officeDocument/2006/relationships/image" Target="../media/image223.emf"/></Relationships>
</file>

<file path=ppt/slides/_rels/slide47.xml.rels><?xml version="1.0" encoding="UTF-8" standalone="yes"?>
<Relationships xmlns="http://schemas.openxmlformats.org/package/2006/relationships"><Relationship Id="rId8" Type="http://schemas.openxmlformats.org/officeDocument/2006/relationships/image" Target="../media/image128.emf"/><Relationship Id="rId13" Type="http://schemas.openxmlformats.org/officeDocument/2006/relationships/image" Target="../media/image228.emf"/><Relationship Id="rId18" Type="http://schemas.openxmlformats.org/officeDocument/2006/relationships/image" Target="../media/image136.emf"/><Relationship Id="rId3" Type="http://schemas.openxmlformats.org/officeDocument/2006/relationships/image" Target="../media/image124.png"/><Relationship Id="rId21" Type="http://schemas.openxmlformats.org/officeDocument/2006/relationships/image" Target="../media/image232.emf"/><Relationship Id="rId7" Type="http://schemas.openxmlformats.org/officeDocument/2006/relationships/image" Target="../media/image127.emf"/><Relationship Id="rId12" Type="http://schemas.openxmlformats.org/officeDocument/2006/relationships/image" Target="../media/image132.emf"/><Relationship Id="rId17" Type="http://schemas.openxmlformats.org/officeDocument/2006/relationships/image" Target="../media/image135.emf"/><Relationship Id="rId2" Type="http://schemas.openxmlformats.org/officeDocument/2006/relationships/notesSlide" Target="../notesSlides/notesSlide31.xml"/><Relationship Id="rId16" Type="http://schemas.openxmlformats.org/officeDocument/2006/relationships/image" Target="../media/image134.emf"/><Relationship Id="rId20" Type="http://schemas.openxmlformats.org/officeDocument/2006/relationships/image" Target="../media/image231.emf"/><Relationship Id="rId1" Type="http://schemas.openxmlformats.org/officeDocument/2006/relationships/slideLayout" Target="../slideLayouts/slideLayout63.xml"/><Relationship Id="rId6" Type="http://schemas.openxmlformats.org/officeDocument/2006/relationships/image" Target="../media/image126.emf"/><Relationship Id="rId11" Type="http://schemas.openxmlformats.org/officeDocument/2006/relationships/image" Target="../media/image131.emf"/><Relationship Id="rId24" Type="http://schemas.openxmlformats.org/officeDocument/2006/relationships/image" Target="../media/image235.emf"/><Relationship Id="rId5" Type="http://schemas.openxmlformats.org/officeDocument/2006/relationships/image" Target="../media/image6.png"/><Relationship Id="rId15" Type="http://schemas.openxmlformats.org/officeDocument/2006/relationships/image" Target="../media/image133.emf"/><Relationship Id="rId23" Type="http://schemas.openxmlformats.org/officeDocument/2006/relationships/image" Target="../media/image234.emf"/><Relationship Id="rId10" Type="http://schemas.openxmlformats.org/officeDocument/2006/relationships/image" Target="../media/image130.emf"/><Relationship Id="rId19" Type="http://schemas.openxmlformats.org/officeDocument/2006/relationships/image" Target="../media/image230.emf"/><Relationship Id="rId4" Type="http://schemas.openxmlformats.org/officeDocument/2006/relationships/image" Target="../media/image125.png"/><Relationship Id="rId9" Type="http://schemas.openxmlformats.org/officeDocument/2006/relationships/image" Target="../media/image129.emf"/><Relationship Id="rId14" Type="http://schemas.openxmlformats.org/officeDocument/2006/relationships/image" Target="../media/image229.emf"/><Relationship Id="rId22" Type="http://schemas.openxmlformats.org/officeDocument/2006/relationships/image" Target="../media/image233.emf"/></Relationships>
</file>

<file path=ppt/slides/_rels/slide48.xml.rels><?xml version="1.0" encoding="UTF-8" standalone="yes"?>
<Relationships xmlns="http://schemas.openxmlformats.org/package/2006/relationships"><Relationship Id="rId8" Type="http://schemas.openxmlformats.org/officeDocument/2006/relationships/image" Target="../media/image238.emf"/><Relationship Id="rId3" Type="http://schemas.openxmlformats.org/officeDocument/2006/relationships/image" Target="../media/image236.gif"/><Relationship Id="rId7" Type="http://schemas.openxmlformats.org/officeDocument/2006/relationships/image" Target="../media/image237.emf"/><Relationship Id="rId2" Type="http://schemas.openxmlformats.org/officeDocument/2006/relationships/notesSlide" Target="../notesSlides/notesSlide32.xml"/><Relationship Id="rId1" Type="http://schemas.openxmlformats.org/officeDocument/2006/relationships/slideLayout" Target="../slideLayouts/slideLayout52.xml"/><Relationship Id="rId6" Type="http://schemas.openxmlformats.org/officeDocument/2006/relationships/image" Target="../media/image112.png"/><Relationship Id="rId5" Type="http://schemas.openxmlformats.org/officeDocument/2006/relationships/image" Target="../media/image123.png"/><Relationship Id="rId4" Type="http://schemas.openxmlformats.org/officeDocument/2006/relationships/image" Target="../media/image6.png"/><Relationship Id="rId9" Type="http://schemas.openxmlformats.org/officeDocument/2006/relationships/image" Target="../media/image239.emf"/></Relationships>
</file>

<file path=ppt/slides/_rels/slide4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33.xml"/><Relationship Id="rId1" Type="http://schemas.openxmlformats.org/officeDocument/2006/relationships/slideLayout" Target="../slideLayouts/slideLayout28.xml"/><Relationship Id="rId5" Type="http://schemas.openxmlformats.org/officeDocument/2006/relationships/image" Target="../media/image240.emf"/><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3.png"/></Relationships>
</file>

<file path=ppt/slides/_rels/slide50.xml.rels><?xml version="1.0" encoding="UTF-8" standalone="yes"?>
<Relationships xmlns="http://schemas.openxmlformats.org/package/2006/relationships"><Relationship Id="rId3" Type="http://schemas.openxmlformats.org/officeDocument/2006/relationships/image" Target="../media/image241.png"/><Relationship Id="rId7" Type="http://schemas.openxmlformats.org/officeDocument/2006/relationships/image" Target="../media/image350.png"/><Relationship Id="rId2" Type="http://schemas.openxmlformats.org/officeDocument/2006/relationships/notesSlide" Target="../notesSlides/notesSlide34.xml"/><Relationship Id="rId1" Type="http://schemas.openxmlformats.org/officeDocument/2006/relationships/slideLayout" Target="../slideLayouts/slideLayout28.xml"/><Relationship Id="rId6" Type="http://schemas.openxmlformats.org/officeDocument/2006/relationships/image" Target="../media/image340.png"/><Relationship Id="rId5" Type="http://schemas.openxmlformats.org/officeDocument/2006/relationships/image" Target="../media/image330.png"/><Relationship Id="rId4" Type="http://schemas.openxmlformats.org/officeDocument/2006/relationships/image" Target="../media/image320.png"/></Relationships>
</file>

<file path=ppt/slides/_rels/slide51.xml.rels><?xml version="1.0" encoding="UTF-8" standalone="yes"?>
<Relationships xmlns="http://schemas.openxmlformats.org/package/2006/relationships"><Relationship Id="rId8" Type="http://schemas.openxmlformats.org/officeDocument/2006/relationships/image" Target="../media/image520.png"/><Relationship Id="rId13" Type="http://schemas.openxmlformats.org/officeDocument/2006/relationships/image" Target="../media/image420.png"/><Relationship Id="rId3" Type="http://schemas.openxmlformats.org/officeDocument/2006/relationships/image" Target="../media/image480.png"/><Relationship Id="rId7" Type="http://schemas.openxmlformats.org/officeDocument/2006/relationships/image" Target="../media/image51.png"/><Relationship Id="rId12" Type="http://schemas.openxmlformats.org/officeDocument/2006/relationships/image" Target="../media/image410.png"/><Relationship Id="rId2" Type="http://schemas.openxmlformats.org/officeDocument/2006/relationships/image" Target="../media/image112.png"/><Relationship Id="rId1" Type="http://schemas.openxmlformats.org/officeDocument/2006/relationships/slideLayout" Target="../slideLayouts/slideLayout28.xml"/><Relationship Id="rId6" Type="http://schemas.openxmlformats.org/officeDocument/2006/relationships/image" Target="../media/image500.png"/><Relationship Id="rId11" Type="http://schemas.openxmlformats.org/officeDocument/2006/relationships/image" Target="../media/image400.png"/><Relationship Id="rId5" Type="http://schemas.openxmlformats.org/officeDocument/2006/relationships/image" Target="../media/image38.png"/><Relationship Id="rId15" Type="http://schemas.openxmlformats.org/officeDocument/2006/relationships/image" Target="../media/image440.png"/><Relationship Id="rId10" Type="http://schemas.openxmlformats.org/officeDocument/2006/relationships/image" Target="../media/image390.png"/><Relationship Id="rId4" Type="http://schemas.openxmlformats.org/officeDocument/2006/relationships/image" Target="../media/image490.png"/><Relationship Id="rId9" Type="http://schemas.openxmlformats.org/officeDocument/2006/relationships/image" Target="../media/image360.png"/><Relationship Id="rId14" Type="http://schemas.openxmlformats.org/officeDocument/2006/relationships/image" Target="../media/image430.png"/></Relationships>
</file>

<file path=ppt/slides/_rels/slide52.xml.rels><?xml version="1.0" encoding="UTF-8" standalone="yes"?>
<Relationships xmlns="http://schemas.openxmlformats.org/package/2006/relationships"><Relationship Id="rId3" Type="http://schemas.openxmlformats.org/officeDocument/2006/relationships/image" Target="../media/image242.emf"/><Relationship Id="rId2" Type="http://schemas.openxmlformats.org/officeDocument/2006/relationships/notesSlide" Target="../notesSlides/notesSlide35.xml"/><Relationship Id="rId1" Type="http://schemas.openxmlformats.org/officeDocument/2006/relationships/slideLayout" Target="../slideLayouts/slideLayout28.xml"/><Relationship Id="rId4" Type="http://schemas.openxmlformats.org/officeDocument/2006/relationships/image" Target="../media/image104.png"/></Relationships>
</file>

<file path=ppt/slides/_rels/slide6.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300.png"/><Relationship Id="rId2" Type="http://schemas.openxmlformats.org/officeDocument/2006/relationships/image" Target="../media/image122.png"/><Relationship Id="rId1" Type="http://schemas.openxmlformats.org/officeDocument/2006/relationships/slideLayout" Target="../slideLayouts/slideLayout7.xml"/><Relationship Id="rId6" Type="http://schemas.openxmlformats.org/officeDocument/2006/relationships/image" Target="../media/image161.png"/><Relationship Id="rId5" Type="http://schemas.openxmlformats.org/officeDocument/2006/relationships/image" Target="../media/image150.png"/><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g"/><Relationship Id="rId7"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63.xml"/><Relationship Id="rId6" Type="http://schemas.openxmlformats.org/officeDocument/2006/relationships/image" Target="../media/image33.emf"/><Relationship Id="rId11" Type="http://schemas.openxmlformats.org/officeDocument/2006/relationships/image" Target="../media/image38.emf"/><Relationship Id="rId5" Type="http://schemas.openxmlformats.org/officeDocument/2006/relationships/image" Target="../media/image32.emf"/><Relationship Id="rId10" Type="http://schemas.openxmlformats.org/officeDocument/2006/relationships/image" Target="../media/image37.emf"/><Relationship Id="rId4" Type="http://schemas.openxmlformats.org/officeDocument/2006/relationships/image" Target="../media/image31.jpeg"/><Relationship Id="rId9" Type="http://schemas.openxmlformats.org/officeDocument/2006/relationships/image" Target="../media/image36.emf"/></Relationships>
</file>

<file path=ppt/slides/_rels/slide8.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slideLayout" Target="../slideLayouts/slideLayout63.xml"/><Relationship Id="rId7" Type="http://schemas.openxmlformats.org/officeDocument/2006/relationships/image" Target="../media/image41.jp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40.emf"/><Relationship Id="rId11" Type="http://schemas.openxmlformats.org/officeDocument/2006/relationships/image" Target="../media/image45.emf"/><Relationship Id="rId5" Type="http://schemas.openxmlformats.org/officeDocument/2006/relationships/image" Target="../media/image39.png"/><Relationship Id="rId10" Type="http://schemas.openxmlformats.org/officeDocument/2006/relationships/image" Target="../media/image44.wmf"/><Relationship Id="rId4" Type="http://schemas.openxmlformats.org/officeDocument/2006/relationships/notesSlide" Target="../notesSlides/notesSlide3.xml"/><Relationship Id="rId9" Type="http://schemas.openxmlformats.org/officeDocument/2006/relationships/image" Target="../media/image43.emf"/></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63.xml"/><Relationship Id="rId5" Type="http://schemas.openxmlformats.org/officeDocument/2006/relationships/image" Target="../media/image48.png"/><Relationship Id="rId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7" descr="OxfordMartin_sq_cmyk [Converted].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8025" y="209550"/>
            <a:ext cx="9525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8"/>
          <p:cNvPicPr>
            <a:picLocks noChangeAspect="1"/>
          </p:cNvPicPr>
          <p:nvPr/>
        </p:nvPicPr>
        <p:blipFill>
          <a:blip r:embed="rId4">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itle 1"/>
          <p:cNvSpPr>
            <a:spLocks noGrp="1"/>
          </p:cNvSpPr>
          <p:nvPr>
            <p:ph type="ctrTitle"/>
          </p:nvPr>
        </p:nvSpPr>
        <p:spPr>
          <a:xfrm>
            <a:off x="935596" y="1321647"/>
            <a:ext cx="6552728" cy="1099241"/>
          </a:xfrm>
        </p:spPr>
        <p:txBody>
          <a:bodyPr/>
          <a:lstStyle/>
          <a:p>
            <a:pPr algn="l"/>
            <a:r>
              <a:rPr lang="en-GB" sz="3600" dirty="0" smtClean="0"/>
              <a:t>Quantum Optics in Quantum Materials</a:t>
            </a:r>
            <a:endParaRPr lang="en-US" altLang="en-US" sz="3600" b="1" dirty="0" smtClean="0">
              <a:solidFill>
                <a:schemeClr val="tx2"/>
              </a:solidFill>
            </a:endParaRPr>
          </a:p>
        </p:txBody>
      </p:sp>
      <p:sp>
        <p:nvSpPr>
          <p:cNvPr id="16390" name="Subtitle 2"/>
          <p:cNvSpPr>
            <a:spLocks noGrp="1"/>
          </p:cNvSpPr>
          <p:nvPr>
            <p:ph type="subTitle" idx="1"/>
          </p:nvPr>
        </p:nvSpPr>
        <p:spPr>
          <a:xfrm>
            <a:off x="935596" y="2545783"/>
            <a:ext cx="1889025" cy="415165"/>
          </a:xfrm>
        </p:spPr>
        <p:txBody>
          <a:bodyPr/>
          <a:lstStyle/>
          <a:p>
            <a:pPr algn="l">
              <a:lnSpc>
                <a:spcPct val="90000"/>
              </a:lnSpc>
              <a:defRPr/>
            </a:pPr>
            <a:r>
              <a:rPr lang="en-US" sz="2000" b="1" dirty="0" smtClean="0">
                <a:solidFill>
                  <a:schemeClr val="tx1">
                    <a:lumMod val="50000"/>
                    <a:lumOff val="50000"/>
                  </a:schemeClr>
                </a:solidFill>
                <a:ea typeface="ＭＳ Ｐゴシック"/>
                <a:cs typeface="ＭＳ Ｐゴシック"/>
              </a:rPr>
              <a:t>Dieter Jaksch</a:t>
            </a:r>
            <a:endParaRPr lang="en-US" sz="2000" dirty="0" smtClean="0">
              <a:solidFill>
                <a:schemeClr val="tx1">
                  <a:lumMod val="50000"/>
                  <a:lumOff val="50000"/>
                </a:schemeClr>
              </a:solidFill>
              <a:ea typeface="ＭＳ Ｐゴシック"/>
              <a:cs typeface="ＭＳ Ｐゴシック"/>
            </a:endParaRPr>
          </a:p>
        </p:txBody>
      </p:sp>
      <p:sp>
        <p:nvSpPr>
          <p:cNvPr id="16392" name="Text Box 9"/>
          <p:cNvSpPr txBox="1">
            <a:spLocks noChangeArrowheads="1"/>
          </p:cNvSpPr>
          <p:nvPr/>
        </p:nvSpPr>
        <p:spPr bwMode="auto">
          <a:xfrm>
            <a:off x="935596" y="3466745"/>
            <a:ext cx="6013412" cy="646331"/>
          </a:xfrm>
          <a:prstGeom prst="rect">
            <a:avLst/>
          </a:prstGeom>
          <a:solidFill>
            <a:schemeClr val="bg1"/>
          </a:solidFill>
          <a:ln w="9525">
            <a:noFill/>
            <a:miter lim="800000"/>
            <a:headEnd/>
            <a:tailEnd/>
          </a:ln>
        </p:spPr>
        <p:txBody>
          <a:bodyPr wrap="square">
            <a:spAutoFit/>
          </a:bodyPr>
          <a:lstStyle/>
          <a:p>
            <a:pPr algn="l">
              <a:defRPr/>
            </a:pPr>
            <a:r>
              <a:rPr lang="en-GB" sz="1800" b="1" cap="all" dirty="0" smtClean="0">
                <a:solidFill>
                  <a:srgbClr val="1F497D">
                    <a:lumMod val="50000"/>
                  </a:srgbClr>
                </a:solidFill>
                <a:latin typeface="Calibri" pitchFamily="34" charset="0"/>
                <a:ea typeface="ＭＳ Ｐゴシック" charset="-128"/>
              </a:rPr>
              <a:t>Atomic &amp; Laser Physics, University of Oxford </a:t>
            </a:r>
            <a:r>
              <a:rPr lang="en-GB" sz="1800" b="1" dirty="0" smtClean="0">
                <a:solidFill>
                  <a:srgbClr val="1F497D">
                    <a:lumMod val="50000"/>
                  </a:srgbClr>
                </a:solidFill>
                <a:latin typeface="Calibri" pitchFamily="34" charset="0"/>
                <a:ea typeface="ＭＳ Ｐゴシック" charset="-128"/>
              </a:rPr>
              <a:t>and</a:t>
            </a:r>
            <a:endParaRPr lang="en-GB" sz="1800" b="1" cap="all" dirty="0" smtClean="0">
              <a:solidFill>
                <a:srgbClr val="1F497D">
                  <a:lumMod val="50000"/>
                </a:srgbClr>
              </a:solidFill>
              <a:latin typeface="Calibri" pitchFamily="34" charset="0"/>
              <a:ea typeface="ＭＳ Ｐゴシック" charset="-128"/>
            </a:endParaRPr>
          </a:p>
          <a:p>
            <a:pPr algn="l">
              <a:defRPr/>
            </a:pPr>
            <a:r>
              <a:rPr lang="en-GB" sz="1800" b="1" cap="all" dirty="0" smtClean="0">
                <a:solidFill>
                  <a:srgbClr val="1F497D">
                    <a:lumMod val="50000"/>
                  </a:srgbClr>
                </a:solidFill>
                <a:latin typeface="Calibri" pitchFamily="34" charset="0"/>
                <a:ea typeface="ＭＳ Ｐゴシック" charset="-128"/>
              </a:rPr>
              <a:t>Centre for Quantum Technologies, Singapore</a:t>
            </a:r>
            <a:endParaRPr lang="en-GB" sz="1800" b="1" cap="all" dirty="0">
              <a:solidFill>
                <a:srgbClr val="1F497D">
                  <a:lumMod val="50000"/>
                </a:srgbClr>
              </a:solidFill>
              <a:latin typeface="Calibri" pitchFamily="34" charset="0"/>
              <a:ea typeface="ＭＳ Ｐゴシック" charset="-128"/>
            </a:endParaRPr>
          </a:p>
        </p:txBody>
      </p:sp>
      <p:pic>
        <p:nvPicPr>
          <p:cNvPr id="9" name="Picture 4"/>
          <p:cNvPicPr>
            <a:picLocks noChangeAspect="1" noChangeArrowheads="1"/>
          </p:cNvPicPr>
          <p:nvPr/>
        </p:nvPicPr>
        <p:blipFill>
          <a:blip r:embed="rId5" cstate="print"/>
          <a:srcRect/>
          <a:stretch>
            <a:fillRect/>
          </a:stretch>
        </p:blipFill>
        <p:spPr bwMode="auto">
          <a:xfrm>
            <a:off x="7681603" y="1511471"/>
            <a:ext cx="1345345" cy="472734"/>
          </a:xfrm>
          <a:prstGeom prst="rect">
            <a:avLst/>
          </a:prstGeom>
          <a:noFill/>
          <a:ln w="9525">
            <a:noFill/>
            <a:miter lim="800000"/>
            <a:headEnd/>
            <a:tailEnd/>
          </a:ln>
          <a:effectLst/>
        </p:spPr>
      </p:pic>
      <p:pic>
        <p:nvPicPr>
          <p:cNvPr id="10" name="Picture 2" descr="https://encrypted-tbn1.gstatic.com/images?q=tbn:ANd9GcTGhaoY-Y-HKLDw2uQ5vG56a90gjBBL9_k1jaq_q9-7BM-igDw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1992" y="3144722"/>
            <a:ext cx="1044566" cy="9683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QT-Centre for Quantum Technologies Logo"/>
          <p:cNvPicPr>
            <a:picLocks noChangeAspect="1" noChangeArrowheads="1"/>
          </p:cNvPicPr>
          <p:nvPr/>
        </p:nvPicPr>
        <p:blipFill>
          <a:blip r:embed="rId7" cstate="print"/>
          <a:srcRect r="34119"/>
          <a:stretch>
            <a:fillRect/>
          </a:stretch>
        </p:blipFill>
        <p:spPr bwMode="auto">
          <a:xfrm>
            <a:off x="7673631" y="2420888"/>
            <a:ext cx="1361288" cy="455097"/>
          </a:xfrm>
          <a:prstGeom prst="rect">
            <a:avLst/>
          </a:prstGeom>
          <a:noFill/>
        </p:spPr>
      </p:pic>
      <p:pic>
        <p:nvPicPr>
          <p:cNvPr id="13" name="Picture 12" descr="fausti-coversug-6-r+splat-nh.jpg"/>
          <p:cNvPicPr>
            <a:picLocks noChangeAspect="1"/>
          </p:cNvPicPr>
          <p:nvPr/>
        </p:nvPicPr>
        <p:blipFill rotWithShape="1">
          <a:blip r:embed="rId8" cstate="screen">
            <a:alphaModFix/>
            <a:extLst>
              <a:ext uri="{28A0092B-C50C-407E-A947-70E740481C1C}">
                <a14:useLocalDpi xmlns:a14="http://schemas.microsoft.com/office/drawing/2010/main"/>
              </a:ext>
            </a:extLst>
          </a:blip>
          <a:srcRect t="29238" b="3323"/>
          <a:stretch/>
        </p:blipFill>
        <p:spPr>
          <a:xfrm>
            <a:off x="-508" y="4401108"/>
            <a:ext cx="9163128" cy="2484276"/>
          </a:xfrm>
          <a:prstGeom prst="rect">
            <a:avLst/>
          </a:prstGeom>
          <a:sp3d/>
        </p:spPr>
      </p:pic>
    </p:spTree>
    <p:extLst>
      <p:ext uri="{BB962C8B-B14F-4D97-AF65-F5344CB8AC3E}">
        <p14:creationId xmlns:p14="http://schemas.microsoft.com/office/powerpoint/2010/main" val="3817434926"/>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444388" y="6129300"/>
            <a:ext cx="513572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algn="ctr"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Arial" panose="020B0604020202020204" pitchFamily="34" charset="0"/>
                <a:ea typeface="+mn-ea"/>
                <a:cs typeface="+mn-cs"/>
              </a:defRPr>
            </a:lvl6pPr>
            <a:lvl7pPr marL="2743200" algn="l" defTabSz="914400" rtl="0" eaLnBrk="1" latinLnBrk="0" hangingPunct="1">
              <a:defRPr sz="1200" kern="1200">
                <a:solidFill>
                  <a:schemeClr val="tx1"/>
                </a:solidFill>
                <a:latin typeface="Arial" panose="020B0604020202020204" pitchFamily="34" charset="0"/>
                <a:ea typeface="+mn-ea"/>
                <a:cs typeface="+mn-cs"/>
              </a:defRPr>
            </a:lvl7pPr>
            <a:lvl8pPr marL="3200400" algn="l" defTabSz="914400" rtl="0" eaLnBrk="1" latinLnBrk="0" hangingPunct="1">
              <a:defRPr sz="1200" kern="1200">
                <a:solidFill>
                  <a:schemeClr val="tx1"/>
                </a:solidFill>
                <a:latin typeface="Arial" panose="020B0604020202020204" pitchFamily="34" charset="0"/>
                <a:ea typeface="+mn-ea"/>
                <a:cs typeface="+mn-cs"/>
              </a:defRPr>
            </a:lvl8pPr>
            <a:lvl9pPr marL="3657600" algn="l" defTabSz="914400" rtl="0" eaLnBrk="1" latinLnBrk="0" hangingPunct="1">
              <a:defRPr sz="1200" kern="1200">
                <a:solidFill>
                  <a:schemeClr val="tx1"/>
                </a:solidFill>
                <a:latin typeface="Arial" panose="020B0604020202020204" pitchFamily="34" charset="0"/>
                <a:ea typeface="+mn-ea"/>
                <a:cs typeface="+mn-cs"/>
              </a:defRPr>
            </a:lvl9pPr>
          </a:lstStyle>
          <a:p>
            <a:pPr eaLnBrk="1" hangingPunct="1"/>
            <a:r>
              <a:rPr lang="en-US" altLang="en-US" dirty="0"/>
              <a:t>G </a:t>
            </a:r>
            <a:r>
              <a:rPr lang="en-US" altLang="en-US" dirty="0" err="1"/>
              <a:t>Jotzu</a:t>
            </a:r>
            <a:r>
              <a:rPr lang="en-US" altLang="en-US" dirty="0"/>
              <a:t>  </a:t>
            </a:r>
            <a:r>
              <a:rPr lang="en-GB" altLang="zh-CN" i="1" dirty="0">
                <a:ea typeface="宋体" panose="02010600030101010101" pitchFamily="2" charset="-122"/>
              </a:rPr>
              <a:t>et al. </a:t>
            </a:r>
            <a:r>
              <a:rPr lang="en-GB" altLang="en-US" i="1" dirty="0"/>
              <a:t>Nature </a:t>
            </a:r>
            <a:r>
              <a:rPr lang="en-US" altLang="zh-CN" b="1" dirty="0">
                <a:ea typeface="宋体" panose="02010600030101010101" pitchFamily="2" charset="-122"/>
              </a:rPr>
              <a:t>515</a:t>
            </a:r>
            <a:r>
              <a:rPr lang="en-GB" altLang="en-US" dirty="0"/>
              <a:t>, 237-24</a:t>
            </a:r>
            <a:r>
              <a:rPr lang="en-GB" altLang="zh-CN" dirty="0">
                <a:ea typeface="宋体" panose="02010600030101010101" pitchFamily="2" charset="-122"/>
              </a:rPr>
              <a:t>0</a:t>
            </a:r>
            <a:r>
              <a:rPr lang="en-GB" altLang="en-US" dirty="0"/>
              <a:t> (2014) doi:10.1038/nature</a:t>
            </a:r>
            <a:r>
              <a:rPr lang="en-GB" altLang="zh-CN" dirty="0">
                <a:ea typeface="宋体" panose="02010600030101010101" pitchFamily="2" charset="-122"/>
              </a:rPr>
              <a:t>13915</a:t>
            </a:r>
            <a:endParaRPr lang="en-GB" altLang="en-US" dirty="0">
              <a:ea typeface="宋体" panose="02010600030101010101" pitchFamily="2" charset="-122"/>
            </a:endParaRPr>
          </a:p>
        </p:txBody>
      </p:sp>
      <p:sp>
        <p:nvSpPr>
          <p:cNvPr id="5" name="Text Box 8"/>
          <p:cNvSpPr txBox="1">
            <a:spLocks noChangeArrowheads="1"/>
          </p:cNvSpPr>
          <p:nvPr/>
        </p:nvSpPr>
        <p:spPr bwMode="auto">
          <a:xfrm>
            <a:off x="6081617" y="513804"/>
            <a:ext cx="261476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nchorCtr="1">
            <a:spAutoFit/>
          </a:bodyPr>
          <a:lstStyle>
            <a:defPPr>
              <a:defRPr lang="en-US"/>
            </a:defPPr>
            <a:lvl1pPr algn="ctr"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Arial" panose="020B0604020202020204" pitchFamily="34" charset="0"/>
                <a:ea typeface="+mn-ea"/>
                <a:cs typeface="+mn-cs"/>
              </a:defRPr>
            </a:lvl6pPr>
            <a:lvl7pPr marL="2743200" algn="l" defTabSz="914400" rtl="0" eaLnBrk="1" latinLnBrk="0" hangingPunct="1">
              <a:defRPr sz="1200" kern="1200">
                <a:solidFill>
                  <a:schemeClr val="tx1"/>
                </a:solidFill>
                <a:latin typeface="Arial" panose="020B0604020202020204" pitchFamily="34" charset="0"/>
                <a:ea typeface="+mn-ea"/>
                <a:cs typeface="+mn-cs"/>
              </a:defRPr>
            </a:lvl7pPr>
            <a:lvl8pPr marL="3200400" algn="l" defTabSz="914400" rtl="0" eaLnBrk="1" latinLnBrk="0" hangingPunct="1">
              <a:defRPr sz="1200" kern="1200">
                <a:solidFill>
                  <a:schemeClr val="tx1"/>
                </a:solidFill>
                <a:latin typeface="Arial" panose="020B0604020202020204" pitchFamily="34" charset="0"/>
                <a:ea typeface="+mn-ea"/>
                <a:cs typeface="+mn-cs"/>
              </a:defRPr>
            </a:lvl8pPr>
            <a:lvl9pPr marL="3657600" algn="l" defTabSz="914400" rtl="0" eaLnBrk="1" latinLnBrk="0" hangingPunct="1">
              <a:defRPr sz="1200" kern="1200">
                <a:solidFill>
                  <a:schemeClr val="tx1"/>
                </a:solidFill>
                <a:latin typeface="Arial" panose="020B0604020202020204" pitchFamily="34" charset="0"/>
                <a:ea typeface="+mn-ea"/>
                <a:cs typeface="+mn-cs"/>
              </a:defRPr>
            </a:lvl9pPr>
          </a:lstStyle>
          <a:p>
            <a:r>
              <a:rPr lang="en-US" altLang="en-US" sz="2000" dirty="0"/>
              <a:t>The Haldane </a:t>
            </a:r>
            <a:r>
              <a:rPr lang="en-US" altLang="en-US" sz="2000" dirty="0" smtClean="0"/>
              <a:t>model</a:t>
            </a:r>
            <a:endParaRPr lang="en-US" altLang="en-US" sz="2000" dirty="0"/>
          </a:p>
        </p:txBody>
      </p:sp>
      <p:pic>
        <p:nvPicPr>
          <p:cNvPr id="6" name="Picture 5" descr="natureRG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8344" y="6069099"/>
            <a:ext cx="1230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Susan-Don't delete\ntu\completed\nature13915-f1.jpg"/>
          <p:cNvPicPr>
            <a:picLocks noChangeAspect="1" noChangeArrowheads="1"/>
          </p:cNvPicPr>
          <p:nvPr/>
        </p:nvPicPr>
        <p:blipFill rotWithShape="1">
          <a:blip r:embed="rId3">
            <a:extLst>
              <a:ext uri="{28A0092B-C50C-407E-A947-70E740481C1C}">
                <a14:useLocalDpi xmlns:a14="http://schemas.microsoft.com/office/drawing/2010/main" val="0"/>
              </a:ext>
            </a:extLst>
          </a:blip>
          <a:srcRect l="4169" b="67201"/>
          <a:stretch/>
        </p:blipFill>
        <p:spPr bwMode="auto">
          <a:xfrm>
            <a:off x="244004" y="889416"/>
            <a:ext cx="5552132" cy="203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D:\Susan-Don't delete\ntu\completed\nature13915-f1.jpg"/>
          <p:cNvPicPr>
            <a:picLocks noChangeAspect="1" noChangeArrowheads="1"/>
          </p:cNvPicPr>
          <p:nvPr/>
        </p:nvPicPr>
        <p:blipFill rotWithShape="1">
          <a:blip r:embed="rId3">
            <a:extLst>
              <a:ext uri="{28A0092B-C50C-407E-A947-70E740481C1C}">
                <a14:useLocalDpi xmlns:a14="http://schemas.microsoft.com/office/drawing/2010/main" val="0"/>
              </a:ext>
            </a:extLst>
          </a:blip>
          <a:srcRect l="56010" t="33632" b="33263"/>
          <a:stretch/>
        </p:blipFill>
        <p:spPr bwMode="auto">
          <a:xfrm>
            <a:off x="6665457" y="3380374"/>
            <a:ext cx="2233200"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D:\Susan-Don't delete\ntu\completed\nature13915-f1.jpg"/>
          <p:cNvPicPr>
            <a:picLocks noChangeAspect="1" noChangeArrowheads="1"/>
          </p:cNvPicPr>
          <p:nvPr/>
        </p:nvPicPr>
        <p:blipFill rotWithShape="1">
          <a:blip r:embed="rId3">
            <a:extLst>
              <a:ext uri="{28A0092B-C50C-407E-A947-70E740481C1C}">
                <a14:useLocalDpi xmlns:a14="http://schemas.microsoft.com/office/drawing/2010/main" val="0"/>
              </a:ext>
            </a:extLst>
          </a:blip>
          <a:srcRect l="2837" t="66477" r="45390"/>
          <a:stretch/>
        </p:blipFill>
        <p:spPr bwMode="auto">
          <a:xfrm>
            <a:off x="1043608" y="3097219"/>
            <a:ext cx="3852428" cy="267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11"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pic>
        <p:nvPicPr>
          <p:cNvPr id="12" name="Picture 11" descr="D:\Susan-Don't delete\ntu\completed\nature13915-f1.jpg"/>
          <p:cNvPicPr>
            <a:picLocks noChangeAspect="1" noChangeArrowheads="1"/>
          </p:cNvPicPr>
          <p:nvPr/>
        </p:nvPicPr>
        <p:blipFill rotWithShape="1">
          <a:blip r:embed="rId3">
            <a:extLst>
              <a:ext uri="{28A0092B-C50C-407E-A947-70E740481C1C}">
                <a14:useLocalDpi xmlns:a14="http://schemas.microsoft.com/office/drawing/2010/main" val="0"/>
              </a:ext>
            </a:extLst>
          </a:blip>
          <a:srcRect l="-1419" t="33494" r="45391" b="33402"/>
          <a:stretch/>
        </p:blipFill>
        <p:spPr bwMode="auto">
          <a:xfrm>
            <a:off x="5992474" y="1252597"/>
            <a:ext cx="2844316"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6293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nvPr>
            </p:nvGraphicFramePr>
            <p:xfrm>
              <a:off x="359531" y="2006848"/>
              <a:ext cx="8388933" cy="2595880"/>
            </p:xfrm>
            <a:graphic>
              <a:graphicData uri="http://schemas.openxmlformats.org/drawingml/2006/table">
                <a:tbl>
                  <a:tblPr firstRow="1" bandRow="1">
                    <a:tableStyleId>{073A0DAA-6AF3-43AB-8588-CEC1D06C72B9}</a:tableStyleId>
                  </a:tblPr>
                  <a:tblGrid>
                    <a:gridCol w="2052229">
                      <a:extLst>
                        <a:ext uri="{9D8B030D-6E8A-4147-A177-3AD203B41FA5}">
                          <a16:colId xmlns="" xmlns:a16="http://schemas.microsoft.com/office/drawing/2014/main" val="20000"/>
                        </a:ext>
                      </a:extLst>
                    </a:gridCol>
                    <a:gridCol w="1022718">
                      <a:extLst>
                        <a:ext uri="{9D8B030D-6E8A-4147-A177-3AD203B41FA5}">
                          <a16:colId xmlns="" xmlns:a16="http://schemas.microsoft.com/office/drawing/2014/main" val="20001"/>
                        </a:ext>
                      </a:extLst>
                    </a:gridCol>
                    <a:gridCol w="1353546">
                      <a:extLst>
                        <a:ext uri="{9D8B030D-6E8A-4147-A177-3AD203B41FA5}">
                          <a16:colId xmlns="" xmlns:a16="http://schemas.microsoft.com/office/drawing/2014/main" val="20002"/>
                        </a:ext>
                      </a:extLst>
                    </a:gridCol>
                    <a:gridCol w="1404156">
                      <a:extLst>
                        <a:ext uri="{9D8B030D-6E8A-4147-A177-3AD203B41FA5}">
                          <a16:colId xmlns="" xmlns:a16="http://schemas.microsoft.com/office/drawing/2014/main" val="20003"/>
                        </a:ext>
                      </a:extLst>
                    </a:gridCol>
                    <a:gridCol w="1368152">
                      <a:extLst>
                        <a:ext uri="{9D8B030D-6E8A-4147-A177-3AD203B41FA5}">
                          <a16:colId xmlns="" xmlns:a16="http://schemas.microsoft.com/office/drawing/2014/main" val="20004"/>
                        </a:ext>
                      </a:extLst>
                    </a:gridCol>
                    <a:gridCol w="1188132">
                      <a:extLst>
                        <a:ext uri="{9D8B030D-6E8A-4147-A177-3AD203B41FA5}">
                          <a16:colId xmlns="" xmlns:a16="http://schemas.microsoft.com/office/drawing/2014/main" val="20005"/>
                        </a:ext>
                      </a:extLst>
                    </a:gridCol>
                  </a:tblGrid>
                  <a:tr h="370840">
                    <a:tc>
                      <a:txBody>
                        <a:bodyPr/>
                        <a:lstStyle/>
                        <a:p>
                          <a:endParaRPr lang="en-GB" dirty="0"/>
                        </a:p>
                      </a:txBody>
                      <a:tcPr/>
                    </a:tc>
                    <a:tc>
                      <a:txBody>
                        <a:bodyPr/>
                        <a:lstStyle/>
                        <a:p>
                          <a:pPr algn="ctr"/>
                          <a:r>
                            <a:rPr lang="en-GB" dirty="0" smtClean="0"/>
                            <a:t>Atoms</a:t>
                          </a:r>
                          <a:endParaRPr lang="en-GB" dirty="0"/>
                        </a:p>
                      </a:txBody>
                      <a:tcPr/>
                    </a:tc>
                    <a:tc>
                      <a:txBody>
                        <a:bodyPr/>
                        <a:lstStyle/>
                        <a:p>
                          <a:pPr algn="ctr"/>
                          <a:r>
                            <a:rPr lang="en-GB" dirty="0" smtClean="0"/>
                            <a:t>Rydberg</a:t>
                          </a:r>
                          <a:endParaRPr lang="en-GB" dirty="0"/>
                        </a:p>
                      </a:txBody>
                      <a:tcPr/>
                    </a:tc>
                    <a:tc>
                      <a:txBody>
                        <a:bodyPr/>
                        <a:lstStyle/>
                        <a:p>
                          <a:pPr algn="ctr"/>
                          <a:r>
                            <a:rPr lang="en-GB" dirty="0" smtClean="0"/>
                            <a:t>CMP</a:t>
                          </a:r>
                          <a:endParaRPr lang="en-GB" dirty="0"/>
                        </a:p>
                      </a:txBody>
                      <a:tcPr/>
                    </a:tc>
                    <a:tc>
                      <a:txBody>
                        <a:bodyPr/>
                        <a:lstStyle/>
                        <a:p>
                          <a:pPr algn="ctr"/>
                          <a:r>
                            <a:rPr lang="en-GB" dirty="0" smtClean="0"/>
                            <a:t>CMP</a:t>
                          </a:r>
                          <a:r>
                            <a:rPr lang="en-GB" baseline="0" dirty="0" smtClean="0"/>
                            <a:t> cooled</a:t>
                          </a:r>
                          <a:endParaRPr lang="en-GB" dirty="0"/>
                        </a:p>
                      </a:txBody>
                      <a:tcPr/>
                    </a:tc>
                    <a:tc>
                      <a:txBody>
                        <a:bodyPr/>
                        <a:lstStyle/>
                        <a:p>
                          <a:pPr algn="ctr"/>
                          <a:r>
                            <a:rPr lang="en-GB" dirty="0" smtClean="0"/>
                            <a:t>Bio</a:t>
                          </a:r>
                          <a:endParaRPr lang="en-GB" dirty="0"/>
                        </a:p>
                      </a:txBody>
                      <a:tcPr/>
                    </a:tc>
                    <a:extLst>
                      <a:ext uri="{0D108BD9-81ED-4DB2-BD59-A6C34878D82A}">
                        <a16:rowId xmlns="" xmlns:a16="http://schemas.microsoft.com/office/drawing/2014/main" val="10000"/>
                      </a:ext>
                    </a:extLst>
                  </a:tr>
                  <a:tr h="370840">
                    <a:tc>
                      <a:txBody>
                        <a:bodyPr/>
                        <a:lstStyle/>
                        <a:p>
                          <a:r>
                            <a:rPr lang="en-GB" dirty="0" smtClean="0"/>
                            <a:t>Experiment</a:t>
                          </a:r>
                          <a:r>
                            <a:rPr lang="en-GB" baseline="0" dirty="0" smtClean="0"/>
                            <a:t> </a:t>
                          </a:r>
                          <a:r>
                            <a:rPr lang="en-GB" dirty="0" smtClean="0"/>
                            <a:t>Time</a:t>
                          </a:r>
                          <a:endParaRPr lang="en-GB" dirty="0"/>
                        </a:p>
                      </a:txBody>
                      <a:tcPr/>
                    </a:tc>
                    <a:tc>
                      <a:txBody>
                        <a:bodyPr/>
                        <a:lstStyle/>
                        <a:p>
                          <a:pPr algn="ctr"/>
                          <a:r>
                            <a:rPr lang="en-GB" dirty="0" smtClean="0"/>
                            <a:t>s</a:t>
                          </a:r>
                          <a:r>
                            <a:rPr lang="en-GB" baseline="0" dirty="0" smtClean="0"/>
                            <a:t> – </a:t>
                          </a:r>
                          <a:r>
                            <a:rPr lang="en-GB" baseline="0" dirty="0" err="1" smtClean="0"/>
                            <a:t>ms</a:t>
                          </a:r>
                          <a:r>
                            <a:rPr lang="en-GB" baseline="0" dirty="0" smtClean="0"/>
                            <a:t> </a:t>
                          </a:r>
                          <a:endParaRPr lang="en-GB" dirty="0"/>
                        </a:p>
                      </a:txBody>
                      <a:tcPr/>
                    </a:tc>
                    <a:tc>
                      <a:txBody>
                        <a:bodyPr/>
                        <a:lstStyle/>
                        <a:p>
                          <a:pPr algn="ctr"/>
                          <a14:m>
                            <m:oMath xmlns:m="http://schemas.openxmlformats.org/officeDocument/2006/math">
                              <m:r>
                                <a:rPr lang="en-GB" smtClean="0">
                                  <a:latin typeface="Cambria Math"/>
                                </a:rPr>
                                <m:t>𝜇</m:t>
                              </m:r>
                            </m:oMath>
                          </a14:m>
                          <a:r>
                            <a:rPr lang="en-GB" dirty="0" smtClean="0"/>
                            <a:t>s</a:t>
                          </a:r>
                          <a:r>
                            <a:rPr lang="en-GB" baseline="0" dirty="0" smtClean="0"/>
                            <a:t> – ns </a:t>
                          </a:r>
                          <a:endParaRPr lang="en-GB" dirty="0"/>
                        </a:p>
                      </a:txBody>
                      <a:tcPr/>
                    </a:tc>
                    <a:tc>
                      <a:txBody>
                        <a:bodyPr/>
                        <a:lstStyle/>
                        <a:p>
                          <a:pPr algn="ctr"/>
                          <a:r>
                            <a:rPr lang="en-GB" dirty="0" err="1" smtClean="0"/>
                            <a:t>ps</a:t>
                          </a:r>
                          <a:r>
                            <a:rPr lang="en-GB" dirty="0" smtClean="0"/>
                            <a:t> – </a:t>
                          </a:r>
                          <a:r>
                            <a:rPr lang="en-GB" dirty="0" err="1" smtClean="0"/>
                            <a:t>fs</a:t>
                          </a:r>
                          <a:r>
                            <a:rPr lang="en-GB" dirty="0" smtClean="0"/>
                            <a:t> </a:t>
                          </a:r>
                          <a:endParaRPr lang="en-GB" dirty="0"/>
                        </a:p>
                      </a:txBody>
                      <a:tcPr/>
                    </a:tc>
                    <a:tc>
                      <a:txBody>
                        <a:bodyPr/>
                        <a:lstStyle/>
                        <a:p>
                          <a:pPr algn="ctr"/>
                          <a:r>
                            <a:rPr lang="en-GB" dirty="0" err="1" smtClean="0"/>
                            <a:t>ps</a:t>
                          </a:r>
                          <a:r>
                            <a:rPr lang="en-GB" baseline="0" dirty="0" smtClean="0"/>
                            <a:t> – </a:t>
                          </a:r>
                          <a:r>
                            <a:rPr lang="en-GB" baseline="0" dirty="0" err="1" smtClean="0"/>
                            <a:t>fs</a:t>
                          </a:r>
                          <a:r>
                            <a:rPr lang="en-GB" baseline="0" dirty="0" smtClean="0"/>
                            <a:t> </a:t>
                          </a:r>
                          <a:endParaRPr lang="en-GB" dirty="0"/>
                        </a:p>
                      </a:txBody>
                      <a:tcPr/>
                    </a:tc>
                    <a:tc>
                      <a:txBody>
                        <a:bodyPr/>
                        <a:lstStyle/>
                        <a:p>
                          <a:pPr algn="ctr"/>
                          <a:r>
                            <a:rPr lang="en-GB" dirty="0" err="1" smtClean="0"/>
                            <a:t>ps</a:t>
                          </a:r>
                          <a:r>
                            <a:rPr lang="en-GB" dirty="0" smtClean="0"/>
                            <a:t> - </a:t>
                          </a:r>
                          <a:r>
                            <a:rPr lang="en-GB" dirty="0" err="1" smtClean="0"/>
                            <a:t>fs</a:t>
                          </a:r>
                          <a:endParaRPr lang="en-GB" dirty="0"/>
                        </a:p>
                      </a:txBody>
                      <a:tcPr/>
                    </a:tc>
                    <a:extLst>
                      <a:ext uri="{0D108BD9-81ED-4DB2-BD59-A6C34878D82A}">
                        <a16:rowId xmlns="" xmlns:a16="http://schemas.microsoft.com/office/drawing/2014/main" val="10001"/>
                      </a:ext>
                    </a:extLst>
                  </a:tr>
                  <a:tr h="370840">
                    <a:tc>
                      <a:txBody>
                        <a:bodyPr/>
                        <a:lstStyle/>
                        <a:p>
                          <a:r>
                            <a:rPr lang="en-GB" dirty="0" smtClean="0"/>
                            <a:t>Energy </a:t>
                          </a:r>
                          <a14:m>
                            <m:oMath xmlns:m="http://schemas.openxmlformats.org/officeDocument/2006/math">
                              <m:r>
                                <a:rPr lang="en-GB" b="0" i="1" smtClean="0">
                                  <a:latin typeface="Cambria Math"/>
                                </a:rPr>
                                <m:t>𝐸</m:t>
                              </m:r>
                              <m:r>
                                <a:rPr lang="en-GB" b="0" i="1" smtClean="0">
                                  <a:latin typeface="Cambria Math"/>
                                </a:rPr>
                                <m:t>/</m:t>
                              </m:r>
                              <m:r>
                                <a:rPr lang="en-GB" b="0" i="1" smtClean="0">
                                  <a:latin typeface="Cambria Math"/>
                                </a:rPr>
                                <m:t>h</m:t>
                              </m:r>
                            </m:oMath>
                          </a14:m>
                          <a:endParaRPr lang="en-GB" dirty="0"/>
                        </a:p>
                      </a:txBody>
                      <a:tcPr/>
                    </a:tc>
                    <a:tc>
                      <a:txBody>
                        <a:bodyPr/>
                        <a:lstStyle/>
                        <a:p>
                          <a:pPr algn="ctr"/>
                          <a:r>
                            <a:rPr lang="en-GB" dirty="0" smtClean="0"/>
                            <a:t>Hz - kHz</a:t>
                          </a:r>
                          <a:endParaRPr lang="en-GB" dirty="0"/>
                        </a:p>
                      </a:txBody>
                      <a:tcPr/>
                    </a:tc>
                    <a:tc>
                      <a:txBody>
                        <a:bodyPr/>
                        <a:lstStyle/>
                        <a:p>
                          <a:pPr algn="ctr"/>
                          <a:r>
                            <a:rPr lang="en-GB" dirty="0" smtClean="0"/>
                            <a:t>MHz</a:t>
                          </a:r>
                          <a:endParaRPr lang="en-GB" dirty="0"/>
                        </a:p>
                      </a:txBody>
                      <a:tcPr/>
                    </a:tc>
                    <a:tc>
                      <a:txBody>
                        <a:bodyPr/>
                        <a:lstStyle/>
                        <a:p>
                          <a:pPr algn="ctr"/>
                          <a:r>
                            <a:rPr lang="en-GB" dirty="0" smtClean="0"/>
                            <a:t>THz</a:t>
                          </a:r>
                          <a:endParaRPr lang="en-GB" dirty="0"/>
                        </a:p>
                      </a:txBody>
                      <a:tcPr/>
                    </a:tc>
                    <a:tc>
                      <a:txBody>
                        <a:bodyPr/>
                        <a:lstStyle/>
                        <a:p>
                          <a:pPr algn="ctr"/>
                          <a:r>
                            <a:rPr lang="en-GB" dirty="0" smtClean="0"/>
                            <a:t>THz</a:t>
                          </a:r>
                          <a:endParaRPr lang="en-GB" dirty="0"/>
                        </a:p>
                      </a:txBody>
                      <a:tcPr/>
                    </a:tc>
                    <a:tc>
                      <a:txBody>
                        <a:bodyPr/>
                        <a:lstStyle/>
                        <a:p>
                          <a:pPr algn="ctr"/>
                          <a:r>
                            <a:rPr lang="en-GB" dirty="0" smtClean="0"/>
                            <a:t>THz</a:t>
                          </a:r>
                          <a:endParaRPr lang="en-GB" dirty="0"/>
                        </a:p>
                      </a:txBody>
                      <a:tcPr/>
                    </a:tc>
                    <a:extLst>
                      <a:ext uri="{0D108BD9-81ED-4DB2-BD59-A6C34878D82A}">
                        <a16:rowId xmlns="" xmlns:a16="http://schemas.microsoft.com/office/drawing/2014/main" val="10002"/>
                      </a:ext>
                    </a:extLst>
                  </a:tr>
                  <a:tr h="370840">
                    <a:tc>
                      <a:txBody>
                        <a:bodyPr/>
                        <a:lstStyle/>
                        <a:p>
                          <a:r>
                            <a:rPr lang="en-GB" dirty="0" smtClean="0"/>
                            <a:t>Temperature</a:t>
                          </a:r>
                          <a:r>
                            <a:rPr lang="en-GB" baseline="0" dirty="0" smtClean="0"/>
                            <a:t> </a:t>
                          </a:r>
                          <a14:m>
                            <m:oMath xmlns:m="http://schemas.openxmlformats.org/officeDocument/2006/math">
                              <m:r>
                                <a:rPr lang="en-GB" b="0" i="1" smtClean="0">
                                  <a:latin typeface="Cambria Math"/>
                                </a:rPr>
                                <m:t>𝑇</m:t>
                              </m:r>
                            </m:oMath>
                          </a14:m>
                          <a:endParaRPr lang="en-GB" dirty="0"/>
                        </a:p>
                      </a:txBody>
                      <a:tcPr/>
                    </a:tc>
                    <a:tc>
                      <a:txBody>
                        <a:bodyPr/>
                        <a:lstStyle/>
                        <a:p>
                          <a:pPr algn="ctr"/>
                          <a:r>
                            <a:rPr lang="en-GB" dirty="0" err="1" smtClean="0"/>
                            <a:t>nK</a:t>
                          </a:r>
                          <a:endParaRPr lang="en-GB" dirty="0"/>
                        </a:p>
                      </a:txBody>
                      <a:tcPr/>
                    </a:tc>
                    <a:tc>
                      <a:txBody>
                        <a:bodyPr/>
                        <a:lstStyle/>
                        <a:p>
                          <a:pPr algn="ctr"/>
                          <a:r>
                            <a:rPr lang="en-GB" dirty="0" err="1" smtClean="0"/>
                            <a:t>nK</a:t>
                          </a:r>
                          <a:endParaRPr lang="en-GB" dirty="0"/>
                        </a:p>
                      </a:txBody>
                      <a:tcPr/>
                    </a:tc>
                    <a:tc>
                      <a:txBody>
                        <a:bodyPr/>
                        <a:lstStyle/>
                        <a:p>
                          <a:pPr algn="ctr"/>
                          <a:r>
                            <a:rPr lang="en-GB" dirty="0" smtClean="0"/>
                            <a:t>300K</a:t>
                          </a:r>
                          <a:endParaRPr lang="en-GB" dirty="0"/>
                        </a:p>
                      </a:txBody>
                      <a:tcPr/>
                    </a:tc>
                    <a:tc>
                      <a:txBody>
                        <a:bodyPr/>
                        <a:lstStyle/>
                        <a:p>
                          <a:pPr algn="ctr"/>
                          <a:r>
                            <a:rPr lang="en-GB" dirty="0" err="1" smtClean="0"/>
                            <a:t>mK</a:t>
                          </a:r>
                          <a:endParaRPr lang="en-GB" dirty="0"/>
                        </a:p>
                      </a:txBody>
                      <a:tcPr/>
                    </a:tc>
                    <a:tc>
                      <a:txBody>
                        <a:bodyPr/>
                        <a:lstStyle/>
                        <a:p>
                          <a:pPr algn="ctr"/>
                          <a:r>
                            <a:rPr lang="en-GB" dirty="0" smtClean="0"/>
                            <a:t>300K</a:t>
                          </a:r>
                          <a:endParaRPr lang="en-GB" dirty="0"/>
                        </a:p>
                      </a:txBody>
                      <a:tcPr/>
                    </a:tc>
                    <a:extLst>
                      <a:ext uri="{0D108BD9-81ED-4DB2-BD59-A6C34878D82A}">
                        <a16:rowId xmlns="" xmlns:a16="http://schemas.microsoft.com/office/drawing/2014/main" val="10003"/>
                      </a:ext>
                    </a:extLst>
                  </a:tr>
                  <a:tr h="370840">
                    <a:tc>
                      <a:txBody>
                        <a:bodyPr/>
                        <a:lstStyle/>
                        <a:p>
                          <a:r>
                            <a:rPr lang="en-GB" dirty="0" smtClean="0"/>
                            <a:t>Ratio </a:t>
                          </a:r>
                          <a14:m>
                            <m:oMath xmlns:m="http://schemas.openxmlformats.org/officeDocument/2006/math">
                              <m:r>
                                <a:rPr lang="en-GB" b="0" i="1" smtClean="0">
                                  <a:latin typeface="Cambria Math"/>
                                </a:rPr>
                                <m:t>𝐸</m:t>
                              </m:r>
                              <m:r>
                                <a:rPr lang="en-GB" b="0" i="1" smtClean="0">
                                  <a:latin typeface="Cambria Math"/>
                                </a:rPr>
                                <m:t>/</m:t>
                              </m:r>
                              <m:sSub>
                                <m:sSubPr>
                                  <m:ctrlPr>
                                    <a:rPr lang="en-GB" b="0" i="1" smtClean="0">
                                      <a:latin typeface="Cambria Math" panose="02040503050406030204" pitchFamily="18" charset="0"/>
                                    </a:rPr>
                                  </m:ctrlPr>
                                </m:sSubPr>
                                <m:e>
                                  <m:r>
                                    <a:rPr lang="en-GB" b="0" i="1" smtClean="0">
                                      <a:latin typeface="Cambria Math"/>
                                    </a:rPr>
                                    <m:t>𝑘</m:t>
                                  </m:r>
                                </m:e>
                                <m:sub>
                                  <m:r>
                                    <a:rPr lang="en-GB" b="0" i="1" smtClean="0">
                                      <a:latin typeface="Cambria Math"/>
                                    </a:rPr>
                                    <m:t>𝐵</m:t>
                                  </m:r>
                                </m:sub>
                              </m:sSub>
                              <m:r>
                                <a:rPr lang="en-GB" b="0" i="1" smtClean="0">
                                  <a:latin typeface="Cambria Math"/>
                                </a:rPr>
                                <m:t>𝑇</m:t>
                              </m:r>
                            </m:oMath>
                          </a14:m>
                          <a:endParaRPr lang="en-GB" dirty="0"/>
                        </a:p>
                      </a:txBody>
                      <a:tcP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a:rPr>
                                  <m:t>1−10</m:t>
                                </m:r>
                              </m:oMath>
                            </m:oMathPara>
                          </a14:m>
                          <a:endParaRPr lang="en-GB" dirty="0"/>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a:rPr lang="en-GB" b="0" i="1" smtClean="0">
                                        <a:latin typeface="Cambria Math"/>
                                      </a:rPr>
                                      <m:t>10</m:t>
                                    </m:r>
                                  </m:e>
                                  <m:sup>
                                    <m:r>
                                      <a:rPr lang="en-GB" b="0" i="1" smtClean="0">
                                        <a:latin typeface="Cambria Math"/>
                                      </a:rPr>
                                      <m:t>4</m:t>
                                    </m:r>
                                  </m:sup>
                                </m:sSup>
                                <m:r>
                                  <a:rPr lang="en-GB" b="0" i="1" smtClean="0">
                                    <a:latin typeface="Cambria Math"/>
                                  </a:rPr>
                                  <m:t> −</m:t>
                                </m:r>
                                <m:sSup>
                                  <m:sSupPr>
                                    <m:ctrlPr>
                                      <a:rPr lang="en-GB" b="0" i="1" smtClean="0">
                                        <a:latin typeface="Cambria Math" panose="02040503050406030204" pitchFamily="18" charset="0"/>
                                      </a:rPr>
                                    </m:ctrlPr>
                                  </m:sSupPr>
                                  <m:e>
                                    <m:r>
                                      <a:rPr lang="en-GB" b="0" i="1" smtClean="0">
                                        <a:latin typeface="Cambria Math"/>
                                      </a:rPr>
                                      <m:t>10</m:t>
                                    </m:r>
                                  </m:e>
                                  <m:sup>
                                    <m:r>
                                      <a:rPr lang="en-GB" b="0" i="1" smtClean="0">
                                        <a:latin typeface="Cambria Math"/>
                                      </a:rPr>
                                      <m:t>6</m:t>
                                    </m:r>
                                  </m:sup>
                                </m:sSup>
                              </m:oMath>
                            </m:oMathPara>
                          </a14:m>
                          <a:endParaRPr lang="en-GB" dirty="0"/>
                        </a:p>
                      </a:txBody>
                      <a:tcP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a:rPr>
                                  <m:t>1−10</m:t>
                                </m:r>
                              </m:oMath>
                            </m:oMathPara>
                          </a14:m>
                          <a:endParaRPr lang="en-GB"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a:rPr lang="en-GB" b="0" i="1" smtClean="0">
                                        <a:latin typeface="Cambria Math"/>
                                      </a:rPr>
                                      <m:t>10</m:t>
                                    </m:r>
                                  </m:e>
                                  <m:sup>
                                    <m:r>
                                      <a:rPr lang="en-GB" b="0" i="1" smtClean="0">
                                        <a:latin typeface="Cambria Math"/>
                                      </a:rPr>
                                      <m:t>4</m:t>
                                    </m:r>
                                  </m:sup>
                                </m:sSup>
                                <m:r>
                                  <a:rPr lang="en-GB" b="0" i="1" smtClean="0">
                                    <a:latin typeface="Cambria Math"/>
                                  </a:rPr>
                                  <m:t> −</m:t>
                                </m:r>
                                <m:sSup>
                                  <m:sSupPr>
                                    <m:ctrlPr>
                                      <a:rPr lang="en-GB" b="0" i="1" smtClean="0">
                                        <a:latin typeface="Cambria Math" panose="02040503050406030204" pitchFamily="18" charset="0"/>
                                      </a:rPr>
                                    </m:ctrlPr>
                                  </m:sSupPr>
                                  <m:e>
                                    <m:r>
                                      <a:rPr lang="en-GB" b="0" i="1" smtClean="0">
                                        <a:latin typeface="Cambria Math"/>
                                      </a:rPr>
                                      <m:t>10</m:t>
                                    </m:r>
                                  </m:e>
                                  <m:sup>
                                    <m:r>
                                      <a:rPr lang="en-GB" b="0" i="1" smtClean="0">
                                        <a:latin typeface="Cambria Math"/>
                                      </a:rPr>
                                      <m:t>6</m:t>
                                    </m:r>
                                  </m:sup>
                                </m:sSup>
                              </m:oMath>
                            </m:oMathPara>
                          </a14:m>
                          <a:endParaRPr lang="en-GB"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t>1</a:t>
                          </a:r>
                          <a:r>
                            <a:rPr lang="en-GB" baseline="0" dirty="0" smtClean="0"/>
                            <a:t> – 10 </a:t>
                          </a:r>
                          <a:endParaRPr lang="en-GB" dirty="0"/>
                        </a:p>
                      </a:txBody>
                      <a:tcPr/>
                    </a:tc>
                    <a:extLst>
                      <a:ext uri="{0D108BD9-81ED-4DB2-BD59-A6C34878D82A}">
                        <a16:rowId xmlns="" xmlns:a16="http://schemas.microsoft.com/office/drawing/2014/main" val="10004"/>
                      </a:ext>
                    </a:extLst>
                  </a:tr>
                  <a:tr h="370840">
                    <a:tc>
                      <a:txBody>
                        <a:bodyPr/>
                        <a:lstStyle/>
                        <a:p>
                          <a:r>
                            <a:rPr lang="en-GB" dirty="0" smtClean="0"/>
                            <a:t>Coherence</a:t>
                          </a:r>
                          <a14:m>
                            <m:oMath xmlns:m="http://schemas.openxmlformats.org/officeDocument/2006/math">
                              <m:r>
                                <a:rPr lang="en-GB" b="0" i="0" smtClean="0">
                                  <a:latin typeface="Cambria Math"/>
                                </a:rPr>
                                <m:t> </m:t>
                              </m:r>
                              <m:r>
                                <a:rPr lang="en-GB" b="0" i="1" smtClean="0">
                                  <a:latin typeface="Cambria Math"/>
                                </a:rPr>
                                <m:t>𝛾</m:t>
                              </m:r>
                              <m:r>
                                <a:rPr lang="en-GB" b="0" i="1" smtClean="0">
                                  <a:latin typeface="Cambria Math"/>
                                </a:rPr>
                                <m:t>,</m:t>
                              </m:r>
                              <m:r>
                                <a:rPr lang="en-GB" b="0" i="1" smtClean="0">
                                  <a:latin typeface="Cambria Math"/>
                                </a:rPr>
                                <m:t>𝜅</m:t>
                              </m:r>
                            </m:oMath>
                          </a14:m>
                          <a:endParaRPr lang="en-GB" dirty="0"/>
                        </a:p>
                      </a:txBody>
                      <a:tcPr/>
                    </a:tc>
                    <a:tc>
                      <a:txBody>
                        <a:bodyPr/>
                        <a:lstStyle/>
                        <a:p>
                          <a:pPr algn="ctr"/>
                          <a:r>
                            <a:rPr lang="en-GB" dirty="0" smtClean="0"/>
                            <a:t>Hz</a:t>
                          </a:r>
                          <a:endParaRPr lang="en-GB" dirty="0"/>
                        </a:p>
                      </a:txBody>
                      <a:tcPr/>
                    </a:tc>
                    <a:tc>
                      <a:txBody>
                        <a:bodyPr/>
                        <a:lstStyle/>
                        <a:p>
                          <a:pPr algn="ctr"/>
                          <a:r>
                            <a:rPr lang="en-GB" dirty="0" smtClean="0"/>
                            <a:t>kHz</a:t>
                          </a:r>
                          <a:endParaRPr lang="en-GB" dirty="0"/>
                        </a:p>
                      </a:txBody>
                      <a:tcPr/>
                    </a:tc>
                    <a:tc>
                      <a:txBody>
                        <a:bodyPr/>
                        <a:lstStyle/>
                        <a:p>
                          <a:pPr algn="ctr"/>
                          <a:r>
                            <a:rPr lang="en-GB" dirty="0" smtClean="0"/>
                            <a:t>THz</a:t>
                          </a:r>
                        </a:p>
                      </a:txBody>
                      <a:tcPr/>
                    </a:tc>
                    <a:tc>
                      <a:txBody>
                        <a:bodyPr/>
                        <a:lstStyle/>
                        <a:p>
                          <a:pPr algn="ctr"/>
                          <a:r>
                            <a:rPr lang="en-GB" dirty="0" smtClean="0"/>
                            <a:t>GHz</a:t>
                          </a:r>
                        </a:p>
                      </a:txBody>
                      <a:tcPr/>
                    </a:tc>
                    <a:tc>
                      <a:txBody>
                        <a:bodyPr/>
                        <a:lstStyle/>
                        <a:p>
                          <a:pPr algn="ctr"/>
                          <a:r>
                            <a:rPr lang="en-GB" dirty="0" smtClean="0"/>
                            <a:t>THz</a:t>
                          </a:r>
                        </a:p>
                      </a:txBody>
                      <a:tcPr/>
                    </a:tc>
                    <a:extLst>
                      <a:ext uri="{0D108BD9-81ED-4DB2-BD59-A6C34878D82A}">
                        <a16:rowId xmlns="" xmlns:a16="http://schemas.microsoft.com/office/drawing/2014/main" val="10005"/>
                      </a:ext>
                    </a:extLst>
                  </a:tr>
                  <a:tr h="370840">
                    <a:tc>
                      <a:txBody>
                        <a:bodyPr/>
                        <a:lstStyle/>
                        <a:p>
                          <a:r>
                            <a:rPr lang="en-GB" dirty="0" smtClean="0"/>
                            <a:t>Driving frequency</a:t>
                          </a:r>
                          <a:r>
                            <a:rPr lang="en-GB" baseline="0" dirty="0" smtClean="0"/>
                            <a:t> </a:t>
                          </a:r>
                          <a14:m>
                            <m:oMath xmlns:m="http://schemas.openxmlformats.org/officeDocument/2006/math">
                              <m:r>
                                <m:rPr>
                                  <m:sty m:val="p"/>
                                </m:rPr>
                                <a:rPr lang="en-GB" b="0" i="0" baseline="0" smtClean="0">
                                  <a:latin typeface="Cambria Math"/>
                                </a:rPr>
                                <m:t>Ω</m:t>
                              </m:r>
                            </m:oMath>
                          </a14:m>
                          <a:endParaRPr lang="en-GB" dirty="0"/>
                        </a:p>
                      </a:txBody>
                      <a:tcPr/>
                    </a:tc>
                    <a:tc>
                      <a:txBody>
                        <a:bodyPr/>
                        <a:lstStyle/>
                        <a:p>
                          <a:pPr algn="ctr"/>
                          <a:r>
                            <a:rPr lang="en-GB" dirty="0" smtClean="0"/>
                            <a:t>kHz</a:t>
                          </a:r>
                          <a:endParaRPr lang="en-GB" dirty="0"/>
                        </a:p>
                      </a:txBody>
                      <a:tcPr/>
                    </a:tc>
                    <a:tc>
                      <a:txBody>
                        <a:bodyPr/>
                        <a:lstStyle/>
                        <a:p>
                          <a:pPr algn="ctr"/>
                          <a:r>
                            <a:rPr lang="en-GB" dirty="0" smtClean="0"/>
                            <a:t>MHz</a:t>
                          </a:r>
                          <a:endParaRPr lang="en-GB" dirty="0"/>
                        </a:p>
                      </a:txBody>
                      <a:tcPr/>
                    </a:tc>
                    <a:tc>
                      <a:txBody>
                        <a:bodyPr/>
                        <a:lstStyle/>
                        <a:p>
                          <a:pPr algn="ctr"/>
                          <a:r>
                            <a:rPr lang="en-GB" baseline="0" dirty="0" smtClean="0"/>
                            <a:t>THz</a:t>
                          </a:r>
                          <a:endParaRPr lang="en-GB" dirty="0" smtClean="0"/>
                        </a:p>
                      </a:txBody>
                      <a:tcPr/>
                    </a:tc>
                    <a:tc>
                      <a:txBody>
                        <a:bodyPr/>
                        <a:lstStyle/>
                        <a:p>
                          <a:pPr algn="ctr"/>
                          <a:r>
                            <a:rPr lang="en-GB" baseline="0" dirty="0" smtClean="0"/>
                            <a:t>THz</a:t>
                          </a:r>
                          <a:endParaRPr lang="en-GB" dirty="0" smtClean="0"/>
                        </a:p>
                      </a:txBody>
                      <a:tcPr/>
                    </a:tc>
                    <a:tc>
                      <a:txBody>
                        <a:bodyPr/>
                        <a:lstStyle/>
                        <a:p>
                          <a:pPr algn="ctr"/>
                          <a:r>
                            <a:rPr lang="en-GB" dirty="0" smtClean="0"/>
                            <a:t>THz</a:t>
                          </a:r>
                        </a:p>
                      </a:txBody>
                      <a:tcPr/>
                    </a:tc>
                    <a:extLst>
                      <a:ext uri="{0D108BD9-81ED-4DB2-BD59-A6C34878D82A}">
                        <a16:rowId xmlns="" xmlns:a16="http://schemas.microsoft.com/office/drawing/2014/main" val="10006"/>
                      </a:ext>
                    </a:extLst>
                  </a:tr>
                </a:tbl>
              </a:graphicData>
            </a:graphic>
          </p:graphicFrame>
        </mc:Choice>
        <mc:Fallback xmlns="">
          <p:graphicFrame>
            <p:nvGraphicFramePr>
              <p:cNvPr id="5" name="Table 4"/>
              <p:cNvGraphicFramePr>
                <a:graphicFrameLocks noGrp="1"/>
              </p:cNvGraphicFramePr>
              <p:nvPr>
                <p:extLst/>
              </p:nvPr>
            </p:nvGraphicFramePr>
            <p:xfrm>
              <a:off x="359531" y="2006848"/>
              <a:ext cx="8388933" cy="2595880"/>
            </p:xfrm>
            <a:graphic>
              <a:graphicData uri="http://schemas.openxmlformats.org/drawingml/2006/table">
                <a:tbl>
                  <a:tblPr firstRow="1" bandRow="1">
                    <a:tableStyleId>{073A0DAA-6AF3-43AB-8588-CEC1D06C72B9}</a:tableStyleId>
                  </a:tblPr>
                  <a:tblGrid>
                    <a:gridCol w="2052229"/>
                    <a:gridCol w="1022718"/>
                    <a:gridCol w="1353546"/>
                    <a:gridCol w="1404156"/>
                    <a:gridCol w="1368152"/>
                    <a:gridCol w="1188132"/>
                  </a:tblGrid>
                  <a:tr h="370840">
                    <a:tc>
                      <a:txBody>
                        <a:bodyPr/>
                        <a:lstStyle/>
                        <a:p>
                          <a:endParaRPr lang="en-GB" dirty="0"/>
                        </a:p>
                      </a:txBody>
                      <a:tcPr/>
                    </a:tc>
                    <a:tc>
                      <a:txBody>
                        <a:bodyPr/>
                        <a:lstStyle/>
                        <a:p>
                          <a:pPr algn="ctr"/>
                          <a:r>
                            <a:rPr lang="en-GB" dirty="0" smtClean="0"/>
                            <a:t>Atoms</a:t>
                          </a:r>
                          <a:endParaRPr lang="en-GB" dirty="0"/>
                        </a:p>
                      </a:txBody>
                      <a:tcPr/>
                    </a:tc>
                    <a:tc>
                      <a:txBody>
                        <a:bodyPr/>
                        <a:lstStyle/>
                        <a:p>
                          <a:pPr algn="ctr"/>
                          <a:r>
                            <a:rPr lang="en-GB" dirty="0" smtClean="0"/>
                            <a:t>Rydberg</a:t>
                          </a:r>
                          <a:endParaRPr lang="en-GB" dirty="0"/>
                        </a:p>
                      </a:txBody>
                      <a:tcPr/>
                    </a:tc>
                    <a:tc>
                      <a:txBody>
                        <a:bodyPr/>
                        <a:lstStyle/>
                        <a:p>
                          <a:pPr algn="ctr"/>
                          <a:r>
                            <a:rPr lang="en-GB" dirty="0" smtClean="0"/>
                            <a:t>CMP</a:t>
                          </a:r>
                          <a:endParaRPr lang="en-GB" dirty="0"/>
                        </a:p>
                      </a:txBody>
                      <a:tcPr/>
                    </a:tc>
                    <a:tc>
                      <a:txBody>
                        <a:bodyPr/>
                        <a:lstStyle/>
                        <a:p>
                          <a:pPr algn="ctr"/>
                          <a:r>
                            <a:rPr lang="en-GB" dirty="0" smtClean="0"/>
                            <a:t>CMP</a:t>
                          </a:r>
                          <a:r>
                            <a:rPr lang="en-GB" baseline="0" dirty="0" smtClean="0"/>
                            <a:t> cooled</a:t>
                          </a:r>
                          <a:endParaRPr lang="en-GB" dirty="0"/>
                        </a:p>
                      </a:txBody>
                      <a:tcPr/>
                    </a:tc>
                    <a:tc>
                      <a:txBody>
                        <a:bodyPr/>
                        <a:lstStyle/>
                        <a:p>
                          <a:pPr algn="ctr"/>
                          <a:r>
                            <a:rPr lang="en-GB" dirty="0" smtClean="0"/>
                            <a:t>Bio</a:t>
                          </a:r>
                          <a:endParaRPr lang="en-GB" dirty="0"/>
                        </a:p>
                      </a:txBody>
                      <a:tcPr/>
                    </a:tc>
                  </a:tr>
                  <a:tr h="370840">
                    <a:tc>
                      <a:txBody>
                        <a:bodyPr/>
                        <a:lstStyle/>
                        <a:p>
                          <a:r>
                            <a:rPr lang="en-GB" dirty="0" smtClean="0"/>
                            <a:t>Experiment</a:t>
                          </a:r>
                          <a:r>
                            <a:rPr lang="en-GB" baseline="0" dirty="0" smtClean="0"/>
                            <a:t> </a:t>
                          </a:r>
                          <a:r>
                            <a:rPr lang="en-GB" dirty="0" smtClean="0"/>
                            <a:t>Time</a:t>
                          </a:r>
                          <a:endParaRPr lang="en-GB" dirty="0"/>
                        </a:p>
                      </a:txBody>
                      <a:tcPr/>
                    </a:tc>
                    <a:tc>
                      <a:txBody>
                        <a:bodyPr/>
                        <a:lstStyle/>
                        <a:p>
                          <a:pPr algn="ctr"/>
                          <a:r>
                            <a:rPr lang="en-GB" dirty="0" smtClean="0"/>
                            <a:t>s</a:t>
                          </a:r>
                          <a:r>
                            <a:rPr lang="en-GB" baseline="0" dirty="0" smtClean="0"/>
                            <a:t> – </a:t>
                          </a:r>
                          <a:r>
                            <a:rPr lang="en-GB" baseline="0" dirty="0" err="1" smtClean="0"/>
                            <a:t>ms</a:t>
                          </a:r>
                          <a:r>
                            <a:rPr lang="en-GB" baseline="0" dirty="0" smtClean="0"/>
                            <a:t> </a:t>
                          </a:r>
                          <a:endParaRPr lang="en-GB" dirty="0"/>
                        </a:p>
                      </a:txBody>
                      <a:tcPr/>
                    </a:tc>
                    <a:tc>
                      <a:txBody>
                        <a:bodyPr/>
                        <a:lstStyle/>
                        <a:p>
                          <a:endParaRPr lang="en-US"/>
                        </a:p>
                      </a:txBody>
                      <a:tcPr>
                        <a:blipFill rotWithShape="0">
                          <a:blip r:embed="rId3"/>
                          <a:stretch>
                            <a:fillRect l="-227928" t="-104918" r="-295045" b="-509836"/>
                          </a:stretch>
                        </a:blipFill>
                      </a:tcPr>
                    </a:tc>
                    <a:tc>
                      <a:txBody>
                        <a:bodyPr/>
                        <a:lstStyle/>
                        <a:p>
                          <a:pPr algn="ctr"/>
                          <a:r>
                            <a:rPr lang="en-GB" dirty="0" err="1" smtClean="0"/>
                            <a:t>ps</a:t>
                          </a:r>
                          <a:r>
                            <a:rPr lang="en-GB" dirty="0" smtClean="0"/>
                            <a:t> – </a:t>
                          </a:r>
                          <a:r>
                            <a:rPr lang="en-GB" dirty="0" err="1" smtClean="0"/>
                            <a:t>fs</a:t>
                          </a:r>
                          <a:r>
                            <a:rPr lang="en-GB" dirty="0" smtClean="0"/>
                            <a:t> </a:t>
                          </a:r>
                          <a:endParaRPr lang="en-GB" dirty="0"/>
                        </a:p>
                      </a:txBody>
                      <a:tcPr/>
                    </a:tc>
                    <a:tc>
                      <a:txBody>
                        <a:bodyPr/>
                        <a:lstStyle/>
                        <a:p>
                          <a:pPr algn="ctr"/>
                          <a:r>
                            <a:rPr lang="en-GB" dirty="0" err="1" smtClean="0"/>
                            <a:t>ps</a:t>
                          </a:r>
                          <a:r>
                            <a:rPr lang="en-GB" baseline="0" dirty="0" smtClean="0"/>
                            <a:t> – </a:t>
                          </a:r>
                          <a:r>
                            <a:rPr lang="en-GB" baseline="0" dirty="0" err="1" smtClean="0"/>
                            <a:t>fs</a:t>
                          </a:r>
                          <a:r>
                            <a:rPr lang="en-GB" baseline="0" dirty="0" smtClean="0"/>
                            <a:t> </a:t>
                          </a:r>
                          <a:endParaRPr lang="en-GB" dirty="0"/>
                        </a:p>
                      </a:txBody>
                      <a:tcPr/>
                    </a:tc>
                    <a:tc>
                      <a:txBody>
                        <a:bodyPr/>
                        <a:lstStyle/>
                        <a:p>
                          <a:pPr algn="ctr"/>
                          <a:r>
                            <a:rPr lang="en-GB" dirty="0" err="1" smtClean="0"/>
                            <a:t>ps</a:t>
                          </a:r>
                          <a:r>
                            <a:rPr lang="en-GB" dirty="0" smtClean="0"/>
                            <a:t> - </a:t>
                          </a:r>
                          <a:r>
                            <a:rPr lang="en-GB" dirty="0" err="1" smtClean="0"/>
                            <a:t>fs</a:t>
                          </a:r>
                          <a:endParaRPr lang="en-GB" dirty="0"/>
                        </a:p>
                      </a:txBody>
                      <a:tcPr/>
                    </a:tc>
                  </a:tr>
                  <a:tr h="370840">
                    <a:tc>
                      <a:txBody>
                        <a:bodyPr/>
                        <a:lstStyle/>
                        <a:p>
                          <a:endParaRPr lang="en-US"/>
                        </a:p>
                      </a:txBody>
                      <a:tcPr>
                        <a:blipFill rotWithShape="0">
                          <a:blip r:embed="rId3"/>
                          <a:stretch>
                            <a:fillRect l="-297" t="-204918" r="-310089" b="-409836"/>
                          </a:stretch>
                        </a:blipFill>
                      </a:tcPr>
                    </a:tc>
                    <a:tc>
                      <a:txBody>
                        <a:bodyPr/>
                        <a:lstStyle/>
                        <a:p>
                          <a:pPr algn="ctr"/>
                          <a:r>
                            <a:rPr lang="en-GB" dirty="0" smtClean="0"/>
                            <a:t>Hz - kHz</a:t>
                          </a:r>
                          <a:endParaRPr lang="en-GB" dirty="0"/>
                        </a:p>
                      </a:txBody>
                      <a:tcPr/>
                    </a:tc>
                    <a:tc>
                      <a:txBody>
                        <a:bodyPr/>
                        <a:lstStyle/>
                        <a:p>
                          <a:pPr algn="ctr"/>
                          <a:r>
                            <a:rPr lang="en-GB" dirty="0" smtClean="0"/>
                            <a:t>MHz</a:t>
                          </a:r>
                          <a:endParaRPr lang="en-GB" dirty="0"/>
                        </a:p>
                      </a:txBody>
                      <a:tcPr/>
                    </a:tc>
                    <a:tc>
                      <a:txBody>
                        <a:bodyPr/>
                        <a:lstStyle/>
                        <a:p>
                          <a:pPr algn="ctr"/>
                          <a:r>
                            <a:rPr lang="en-GB" dirty="0" smtClean="0"/>
                            <a:t>THz</a:t>
                          </a:r>
                          <a:endParaRPr lang="en-GB" dirty="0"/>
                        </a:p>
                      </a:txBody>
                      <a:tcPr/>
                    </a:tc>
                    <a:tc>
                      <a:txBody>
                        <a:bodyPr/>
                        <a:lstStyle/>
                        <a:p>
                          <a:pPr algn="ctr"/>
                          <a:r>
                            <a:rPr lang="en-GB" dirty="0" smtClean="0"/>
                            <a:t>THz</a:t>
                          </a:r>
                          <a:endParaRPr lang="en-GB" dirty="0"/>
                        </a:p>
                      </a:txBody>
                      <a:tcPr/>
                    </a:tc>
                    <a:tc>
                      <a:txBody>
                        <a:bodyPr/>
                        <a:lstStyle/>
                        <a:p>
                          <a:pPr algn="ctr"/>
                          <a:r>
                            <a:rPr lang="en-GB" dirty="0" smtClean="0"/>
                            <a:t>THz</a:t>
                          </a:r>
                          <a:endParaRPr lang="en-GB" dirty="0"/>
                        </a:p>
                      </a:txBody>
                      <a:tcPr/>
                    </a:tc>
                  </a:tr>
                  <a:tr h="370840">
                    <a:tc>
                      <a:txBody>
                        <a:bodyPr/>
                        <a:lstStyle/>
                        <a:p>
                          <a:endParaRPr lang="en-US"/>
                        </a:p>
                      </a:txBody>
                      <a:tcPr>
                        <a:blipFill rotWithShape="0">
                          <a:blip r:embed="rId3"/>
                          <a:stretch>
                            <a:fillRect l="-297" t="-304918" r="-310089" b="-309836"/>
                          </a:stretch>
                        </a:blipFill>
                      </a:tcPr>
                    </a:tc>
                    <a:tc>
                      <a:txBody>
                        <a:bodyPr/>
                        <a:lstStyle/>
                        <a:p>
                          <a:pPr algn="ctr"/>
                          <a:r>
                            <a:rPr lang="en-GB" dirty="0" err="1" smtClean="0"/>
                            <a:t>nK</a:t>
                          </a:r>
                          <a:endParaRPr lang="en-GB" dirty="0"/>
                        </a:p>
                      </a:txBody>
                      <a:tcPr/>
                    </a:tc>
                    <a:tc>
                      <a:txBody>
                        <a:bodyPr/>
                        <a:lstStyle/>
                        <a:p>
                          <a:pPr algn="ctr"/>
                          <a:r>
                            <a:rPr lang="en-GB" dirty="0" err="1" smtClean="0"/>
                            <a:t>nK</a:t>
                          </a:r>
                          <a:endParaRPr lang="en-GB" dirty="0"/>
                        </a:p>
                      </a:txBody>
                      <a:tcPr/>
                    </a:tc>
                    <a:tc>
                      <a:txBody>
                        <a:bodyPr/>
                        <a:lstStyle/>
                        <a:p>
                          <a:pPr algn="ctr"/>
                          <a:r>
                            <a:rPr lang="en-GB" dirty="0" smtClean="0"/>
                            <a:t>300K</a:t>
                          </a:r>
                          <a:endParaRPr lang="en-GB" dirty="0"/>
                        </a:p>
                      </a:txBody>
                      <a:tcPr/>
                    </a:tc>
                    <a:tc>
                      <a:txBody>
                        <a:bodyPr/>
                        <a:lstStyle/>
                        <a:p>
                          <a:pPr algn="ctr"/>
                          <a:r>
                            <a:rPr lang="en-GB" dirty="0" err="1" smtClean="0"/>
                            <a:t>mK</a:t>
                          </a:r>
                          <a:endParaRPr lang="en-GB" dirty="0"/>
                        </a:p>
                      </a:txBody>
                      <a:tcPr/>
                    </a:tc>
                    <a:tc>
                      <a:txBody>
                        <a:bodyPr/>
                        <a:lstStyle/>
                        <a:p>
                          <a:pPr algn="ctr"/>
                          <a:r>
                            <a:rPr lang="en-GB" dirty="0" smtClean="0"/>
                            <a:t>300K</a:t>
                          </a:r>
                          <a:endParaRPr lang="en-GB" dirty="0"/>
                        </a:p>
                      </a:txBody>
                      <a:tcPr/>
                    </a:tc>
                  </a:tr>
                  <a:tr h="370840">
                    <a:tc>
                      <a:txBody>
                        <a:bodyPr/>
                        <a:lstStyle/>
                        <a:p>
                          <a:endParaRPr lang="en-US"/>
                        </a:p>
                      </a:txBody>
                      <a:tcPr>
                        <a:blipFill rotWithShape="0">
                          <a:blip r:embed="rId3"/>
                          <a:stretch>
                            <a:fillRect l="-297" t="-404918" r="-310089" b="-209836"/>
                          </a:stretch>
                        </a:blipFill>
                      </a:tcPr>
                    </a:tc>
                    <a:tc>
                      <a:txBody>
                        <a:bodyPr/>
                        <a:lstStyle/>
                        <a:p>
                          <a:endParaRPr lang="en-US"/>
                        </a:p>
                      </a:txBody>
                      <a:tcPr>
                        <a:blipFill rotWithShape="0">
                          <a:blip r:embed="rId3"/>
                          <a:stretch>
                            <a:fillRect l="-201190" t="-404918" r="-522024" b="-209836"/>
                          </a:stretch>
                        </a:blipFill>
                      </a:tcPr>
                    </a:tc>
                    <a:tc>
                      <a:txBody>
                        <a:bodyPr/>
                        <a:lstStyle/>
                        <a:p>
                          <a:endParaRPr lang="en-US"/>
                        </a:p>
                      </a:txBody>
                      <a:tcPr>
                        <a:blipFill rotWithShape="0">
                          <a:blip r:embed="rId3"/>
                          <a:stretch>
                            <a:fillRect l="-227928" t="-404918" r="-295045" b="-209836"/>
                          </a:stretch>
                        </a:blipFill>
                      </a:tcPr>
                    </a:tc>
                    <a:tc>
                      <a:txBody>
                        <a:bodyPr/>
                        <a:lstStyle/>
                        <a:p>
                          <a:endParaRPr lang="en-US"/>
                        </a:p>
                      </a:txBody>
                      <a:tcPr>
                        <a:blipFill rotWithShape="0">
                          <a:blip r:embed="rId3"/>
                          <a:stretch>
                            <a:fillRect l="-315152" t="-404918" r="-183550" b="-209836"/>
                          </a:stretch>
                        </a:blipFill>
                      </a:tcPr>
                    </a:tc>
                    <a:tc>
                      <a:txBody>
                        <a:bodyPr/>
                        <a:lstStyle/>
                        <a:p>
                          <a:endParaRPr lang="en-US"/>
                        </a:p>
                      </a:txBody>
                      <a:tcPr>
                        <a:blipFill rotWithShape="0">
                          <a:blip r:embed="rId3"/>
                          <a:stretch>
                            <a:fillRect l="-426222" t="-404918" r="-88444" b="-209836"/>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t>1</a:t>
                          </a:r>
                          <a:r>
                            <a:rPr lang="en-GB" baseline="0" dirty="0" smtClean="0"/>
                            <a:t> – 10 </a:t>
                          </a:r>
                          <a:endParaRPr lang="en-GB" dirty="0"/>
                        </a:p>
                      </a:txBody>
                      <a:tcPr/>
                    </a:tc>
                  </a:tr>
                  <a:tr h="370840">
                    <a:tc>
                      <a:txBody>
                        <a:bodyPr/>
                        <a:lstStyle/>
                        <a:p>
                          <a:endParaRPr lang="en-US"/>
                        </a:p>
                      </a:txBody>
                      <a:tcPr>
                        <a:blipFill rotWithShape="0">
                          <a:blip r:embed="rId3"/>
                          <a:stretch>
                            <a:fillRect l="-297" t="-504918" r="-310089" b="-109836"/>
                          </a:stretch>
                        </a:blipFill>
                      </a:tcPr>
                    </a:tc>
                    <a:tc>
                      <a:txBody>
                        <a:bodyPr/>
                        <a:lstStyle/>
                        <a:p>
                          <a:pPr algn="ctr"/>
                          <a:r>
                            <a:rPr lang="en-GB" dirty="0" smtClean="0"/>
                            <a:t>Hz</a:t>
                          </a:r>
                          <a:endParaRPr lang="en-GB" dirty="0"/>
                        </a:p>
                      </a:txBody>
                      <a:tcPr/>
                    </a:tc>
                    <a:tc>
                      <a:txBody>
                        <a:bodyPr/>
                        <a:lstStyle/>
                        <a:p>
                          <a:pPr algn="ctr"/>
                          <a:r>
                            <a:rPr lang="en-GB" dirty="0" smtClean="0"/>
                            <a:t>kHz</a:t>
                          </a:r>
                          <a:endParaRPr lang="en-GB" dirty="0"/>
                        </a:p>
                      </a:txBody>
                      <a:tcPr/>
                    </a:tc>
                    <a:tc>
                      <a:txBody>
                        <a:bodyPr/>
                        <a:lstStyle/>
                        <a:p>
                          <a:pPr algn="ctr"/>
                          <a:r>
                            <a:rPr lang="en-GB" dirty="0" smtClean="0"/>
                            <a:t>THz</a:t>
                          </a:r>
                        </a:p>
                      </a:txBody>
                      <a:tcPr/>
                    </a:tc>
                    <a:tc>
                      <a:txBody>
                        <a:bodyPr/>
                        <a:lstStyle/>
                        <a:p>
                          <a:pPr algn="ctr"/>
                          <a:r>
                            <a:rPr lang="en-GB" dirty="0" smtClean="0"/>
                            <a:t>GHz</a:t>
                          </a:r>
                        </a:p>
                      </a:txBody>
                      <a:tcPr/>
                    </a:tc>
                    <a:tc>
                      <a:txBody>
                        <a:bodyPr/>
                        <a:lstStyle/>
                        <a:p>
                          <a:pPr algn="ctr"/>
                          <a:r>
                            <a:rPr lang="en-GB" dirty="0" smtClean="0"/>
                            <a:t>THz</a:t>
                          </a:r>
                        </a:p>
                      </a:txBody>
                      <a:tcPr/>
                    </a:tc>
                  </a:tr>
                  <a:tr h="370840">
                    <a:tc>
                      <a:txBody>
                        <a:bodyPr/>
                        <a:lstStyle/>
                        <a:p>
                          <a:endParaRPr lang="en-US"/>
                        </a:p>
                      </a:txBody>
                      <a:tcPr>
                        <a:blipFill rotWithShape="0">
                          <a:blip r:embed="rId3"/>
                          <a:stretch>
                            <a:fillRect l="-297" t="-604918" r="-310089" b="-9836"/>
                          </a:stretch>
                        </a:blipFill>
                      </a:tcPr>
                    </a:tc>
                    <a:tc>
                      <a:txBody>
                        <a:bodyPr/>
                        <a:lstStyle/>
                        <a:p>
                          <a:pPr algn="ctr"/>
                          <a:r>
                            <a:rPr lang="en-GB" dirty="0" smtClean="0"/>
                            <a:t>kHz</a:t>
                          </a:r>
                          <a:endParaRPr lang="en-GB" dirty="0"/>
                        </a:p>
                      </a:txBody>
                      <a:tcPr/>
                    </a:tc>
                    <a:tc>
                      <a:txBody>
                        <a:bodyPr/>
                        <a:lstStyle/>
                        <a:p>
                          <a:pPr algn="ctr"/>
                          <a:r>
                            <a:rPr lang="en-GB" dirty="0" smtClean="0"/>
                            <a:t>MHz</a:t>
                          </a:r>
                          <a:endParaRPr lang="en-GB" dirty="0"/>
                        </a:p>
                      </a:txBody>
                      <a:tcPr/>
                    </a:tc>
                    <a:tc>
                      <a:txBody>
                        <a:bodyPr/>
                        <a:lstStyle/>
                        <a:p>
                          <a:pPr algn="ctr"/>
                          <a:r>
                            <a:rPr lang="en-GB" baseline="0" dirty="0" smtClean="0"/>
                            <a:t>THz</a:t>
                          </a:r>
                          <a:endParaRPr lang="en-GB" dirty="0" smtClean="0"/>
                        </a:p>
                      </a:txBody>
                      <a:tcPr/>
                    </a:tc>
                    <a:tc>
                      <a:txBody>
                        <a:bodyPr/>
                        <a:lstStyle/>
                        <a:p>
                          <a:pPr algn="ctr"/>
                          <a:r>
                            <a:rPr lang="en-GB" baseline="0" dirty="0" smtClean="0"/>
                            <a:t>THz</a:t>
                          </a:r>
                          <a:endParaRPr lang="en-GB" dirty="0" smtClean="0"/>
                        </a:p>
                      </a:txBody>
                      <a:tcPr/>
                    </a:tc>
                    <a:tc>
                      <a:txBody>
                        <a:bodyPr/>
                        <a:lstStyle/>
                        <a:p>
                          <a:pPr algn="ctr"/>
                          <a:r>
                            <a:rPr lang="en-GB" dirty="0" smtClean="0"/>
                            <a:t>THz</a:t>
                          </a:r>
                        </a:p>
                      </a:txBody>
                      <a:tcPr/>
                    </a:tc>
                  </a:tr>
                </a:tbl>
              </a:graphicData>
            </a:graphic>
          </p:graphicFrame>
        </mc:Fallback>
      </mc:AlternateContent>
      <mc:AlternateContent xmlns:mc="http://schemas.openxmlformats.org/markup-compatibility/2006" xmlns:a14="http://schemas.microsoft.com/office/drawing/2010/main">
        <mc:Choice Requires="a14">
          <p:sp>
            <p:nvSpPr>
              <p:cNvPr id="2" name="TextBox 1"/>
              <p:cNvSpPr txBox="1"/>
              <p:nvPr/>
            </p:nvSpPr>
            <p:spPr>
              <a:xfrm>
                <a:off x="3095836" y="5873206"/>
                <a:ext cx="3079305" cy="400110"/>
              </a:xfrm>
              <a:prstGeom prst="rect">
                <a:avLst/>
              </a:prstGeom>
              <a:noFill/>
            </p:spPr>
            <p:txBody>
              <a:bodyPr wrap="none" rtlCol="0">
                <a:spAutoFit/>
              </a:bodyPr>
              <a:lstStyle/>
              <a:p>
                <a:pPr algn="r"/>
                <a14:m>
                  <m:oMathPara xmlns:m="http://schemas.openxmlformats.org/officeDocument/2006/math">
                    <m:oMathParaPr>
                      <m:jc m:val="centerGroup"/>
                    </m:oMathParaPr>
                    <m:oMath xmlns:m="http://schemas.openxmlformats.org/officeDocument/2006/math">
                      <m:r>
                        <a:rPr lang="en-GB" sz="2000" i="1" dirty="0" smtClean="0">
                          <a:solidFill>
                            <a:srgbClr val="000000"/>
                          </a:solidFill>
                          <a:latin typeface="Cambria Math"/>
                        </a:rPr>
                        <m:t>200</m:t>
                      </m:r>
                      <m:r>
                        <m:rPr>
                          <m:sty m:val="p"/>
                        </m:rPr>
                        <a:rPr lang="en-GB" sz="2000" dirty="0" smtClean="0">
                          <a:solidFill>
                            <a:srgbClr val="000000"/>
                          </a:solidFill>
                          <a:latin typeface="Cambria Math"/>
                        </a:rPr>
                        <m:t>Hz</m:t>
                      </m:r>
                      <m:r>
                        <a:rPr lang="en-GB" sz="2000" i="1" dirty="0" smtClean="0">
                          <a:solidFill>
                            <a:srgbClr val="000000"/>
                          </a:solidFill>
                          <a:latin typeface="Cambria Math"/>
                        </a:rPr>
                        <m:t> </m:t>
                      </m:r>
                      <m:r>
                        <a:rPr lang="en-GB" sz="2000" i="1" dirty="0" smtClean="0">
                          <a:solidFill>
                            <a:srgbClr val="000000"/>
                          </a:solidFill>
                          <a:latin typeface="Cambria Math"/>
                          <a:ea typeface="Cambria Math"/>
                        </a:rPr>
                        <m:t>⟺10</m:t>
                      </m:r>
                      <m:r>
                        <m:rPr>
                          <m:sty m:val="p"/>
                        </m:rPr>
                        <a:rPr lang="en-GB" sz="2000" dirty="0" smtClean="0">
                          <a:solidFill>
                            <a:srgbClr val="000000"/>
                          </a:solidFill>
                          <a:latin typeface="Cambria Math"/>
                          <a:ea typeface="Cambria Math"/>
                        </a:rPr>
                        <m:t>nK</m:t>
                      </m:r>
                      <m:r>
                        <a:rPr lang="en-GB" sz="2000" i="1" dirty="0">
                          <a:solidFill>
                            <a:srgbClr val="000000"/>
                          </a:solidFill>
                          <a:latin typeface="Cambria Math"/>
                          <a:ea typeface="Cambria Math"/>
                        </a:rPr>
                        <m:t>⟺</m:t>
                      </m:r>
                      <m:r>
                        <a:rPr lang="en-GB" sz="2000" i="1" dirty="0" smtClean="0">
                          <a:solidFill>
                            <a:srgbClr val="000000"/>
                          </a:solidFill>
                          <a:latin typeface="Cambria Math"/>
                          <a:ea typeface="Cambria Math"/>
                        </a:rPr>
                        <m:t>1</m:t>
                      </m:r>
                      <m:r>
                        <m:rPr>
                          <m:sty m:val="p"/>
                        </m:rPr>
                        <a:rPr lang="en-GB" sz="2000" dirty="0" smtClean="0">
                          <a:solidFill>
                            <a:srgbClr val="000000"/>
                          </a:solidFill>
                          <a:latin typeface="Cambria Math"/>
                          <a:ea typeface="Cambria Math"/>
                        </a:rPr>
                        <m:t>peV</m:t>
                      </m:r>
                    </m:oMath>
                  </m:oMathPara>
                </a14:m>
                <a:endParaRPr lang="en-GB" sz="2000" dirty="0">
                  <a:solidFill>
                    <a:srgbClr val="00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3095836" y="5873206"/>
                <a:ext cx="3079305" cy="400110"/>
              </a:xfrm>
              <a:prstGeom prst="rect">
                <a:avLst/>
              </a:prstGeom>
              <a:blipFill rotWithShape="0">
                <a:blip r:embed="rId4"/>
                <a:stretch>
                  <a:fillRect b="-16667"/>
                </a:stretch>
              </a:blipFill>
            </p:spPr>
            <p:txBody>
              <a:bodyPr/>
              <a:lstStyle/>
              <a:p>
                <a:r>
                  <a:rPr lang="en-GB">
                    <a:noFill/>
                  </a:rPr>
                  <a:t> </a:t>
                </a:r>
              </a:p>
            </p:txBody>
          </p:sp>
        </mc:Fallback>
      </mc:AlternateContent>
      <p:sp>
        <p:nvSpPr>
          <p:cNvPr id="10" name="Line 2"/>
          <p:cNvSpPr>
            <a:spLocks noChangeShapeType="1"/>
          </p:cNvSpPr>
          <p:nvPr/>
        </p:nvSpPr>
        <p:spPr bwMode="auto">
          <a:xfrm flipV="1">
            <a:off x="178560" y="236186"/>
            <a:ext cx="8786880" cy="12961"/>
          </a:xfrm>
          <a:prstGeom prst="line">
            <a:avLst/>
          </a:prstGeom>
          <a:noFill/>
          <a:ln w="76200" cap="flat" cmpd="sng" algn="ctr">
            <a:solidFill>
              <a:srgbClr val="4F81BD"/>
            </a:solidFill>
            <a:prstDash val="solid"/>
            <a:headEnd/>
            <a:tailEnd/>
          </a:ln>
          <a:effectLst>
            <a:outerShdw blurRad="40000" dist="23000" dir="5400000" rotWithShape="0">
              <a:srgbClr val="000000">
                <a:alpha val="35000"/>
              </a:srgbClr>
            </a:outerShdw>
          </a:effectLst>
          <a:extLst/>
        </p:spPr>
        <p:txBody>
          <a:bodyPr lIns="82945" tIns="41473" rIns="82945" bIns="41473"/>
          <a:lstStyle/>
          <a:p>
            <a:pPr marL="0" marR="0" lvl="0" indent="0" algn="l" defTabSz="407526" eaLnBrk="1" fontAlgn="auto" latinLnBrk="0" hangingPunct="0">
              <a:lnSpc>
                <a:spcPct val="93000"/>
              </a:lnSpc>
              <a:spcBef>
                <a:spcPts val="0"/>
              </a:spcBef>
              <a:spcAft>
                <a:spcPts val="0"/>
              </a:spcAft>
              <a:buClr>
                <a:srgbClr val="000000"/>
              </a:buClr>
              <a:buSzPct val="100000"/>
              <a:buFont typeface="Times New Roman" pitchFamily="16" charset="0"/>
              <a:buNone/>
              <a:tabLst/>
              <a:defRPr/>
            </a:pPr>
            <a:endParaRPr kumimoji="0" lang="de-DE" sz="1800" b="0" i="0" u="none" strike="noStrike" kern="0" cap="none" spc="0" normalizeH="0" baseline="0" noProof="0" smtClean="0">
              <a:ln>
                <a:noFill/>
              </a:ln>
              <a:solidFill>
                <a:srgbClr val="000000"/>
              </a:solidFill>
              <a:effectLst/>
              <a:uLnTx/>
              <a:uFillTx/>
              <a:latin typeface="Calibri"/>
              <a:ea typeface="+mn-ea"/>
              <a:cs typeface="+mn-cs"/>
            </a:endParaRPr>
          </a:p>
        </p:txBody>
      </p:sp>
      <p:sp>
        <p:nvSpPr>
          <p:cNvPr id="11" name="Line 2"/>
          <p:cNvSpPr>
            <a:spLocks noChangeShapeType="1"/>
          </p:cNvSpPr>
          <p:nvPr/>
        </p:nvSpPr>
        <p:spPr bwMode="auto">
          <a:xfrm flipV="1">
            <a:off x="178560" y="6584391"/>
            <a:ext cx="8786880" cy="12961"/>
          </a:xfrm>
          <a:prstGeom prst="line">
            <a:avLst/>
          </a:prstGeom>
          <a:noFill/>
          <a:ln w="76200" cap="flat" cmpd="sng" algn="ctr">
            <a:solidFill>
              <a:srgbClr val="4F81BD"/>
            </a:solidFill>
            <a:prstDash val="solid"/>
            <a:headEnd/>
            <a:tailEnd/>
          </a:ln>
          <a:effectLst>
            <a:outerShdw blurRad="40000" dist="23000" dir="5400000" rotWithShape="0">
              <a:srgbClr val="000000">
                <a:alpha val="35000"/>
              </a:srgbClr>
            </a:outerShdw>
          </a:effectLst>
          <a:extLst/>
        </p:spPr>
        <p:txBody>
          <a:bodyPr lIns="82945" tIns="41473" rIns="82945" bIns="41473"/>
          <a:lstStyle/>
          <a:p>
            <a:pPr marL="0" marR="0" lvl="0" indent="0" algn="l" defTabSz="407526" eaLnBrk="1" fontAlgn="auto" latinLnBrk="0" hangingPunct="0">
              <a:lnSpc>
                <a:spcPct val="93000"/>
              </a:lnSpc>
              <a:spcBef>
                <a:spcPts val="0"/>
              </a:spcBef>
              <a:spcAft>
                <a:spcPts val="0"/>
              </a:spcAft>
              <a:buClr>
                <a:srgbClr val="000000"/>
              </a:buClr>
              <a:buSzPct val="100000"/>
              <a:buFont typeface="Times New Roman" pitchFamily="16" charset="0"/>
              <a:buNone/>
              <a:tabLst/>
              <a:defRPr/>
            </a:pPr>
            <a:endParaRPr kumimoji="0" lang="de-DE" sz="1800" b="0" i="0" u="none" strike="noStrike" kern="0" cap="none" spc="0" normalizeH="0" baseline="0" noProof="0" smtClean="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371466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81146"/>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Weak correlations</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9" name="Shape 67"/>
          <p:cNvSpPr/>
          <p:nvPr/>
        </p:nvSpPr>
        <p:spPr>
          <a:xfrm>
            <a:off x="331267" y="942430"/>
            <a:ext cx="8640885"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Many solid state systems, like metals, can be described by nearly free electrons (e.g. a Fermi liquid), giving rise to weak correlations:</a:t>
            </a:r>
            <a:endParaRPr kumimoji="0" sz="1800" b="0" i="0" u="none" strike="noStrike" kern="0" cap="none" spc="0" normalizeH="0" baseline="0" noProof="0" dirty="0">
              <a:ln>
                <a:noFill/>
              </a:ln>
              <a:solidFill>
                <a:srgbClr val="000000"/>
              </a:solidFill>
              <a:effectLst/>
              <a:uLnTx/>
              <a:uFillTx/>
              <a:latin typeface="Calibri"/>
              <a:ea typeface="Futura"/>
              <a:cs typeface="Futura"/>
              <a:sym typeface="Futura"/>
            </a:endParaRPr>
          </a:p>
        </p:txBody>
      </p:sp>
      <p:grpSp>
        <p:nvGrpSpPr>
          <p:cNvPr id="2" name="Group 1"/>
          <p:cNvGrpSpPr/>
          <p:nvPr/>
        </p:nvGrpSpPr>
        <p:grpSpPr>
          <a:xfrm>
            <a:off x="4885714" y="2289217"/>
            <a:ext cx="4144559" cy="1521168"/>
            <a:chOff x="279563" y="1929473"/>
            <a:chExt cx="4144559" cy="1521168"/>
          </a:xfrm>
        </p:grpSpPr>
        <p:grpSp>
          <p:nvGrpSpPr>
            <p:cNvPr id="14" name="Group 13"/>
            <p:cNvGrpSpPr/>
            <p:nvPr/>
          </p:nvGrpSpPr>
          <p:grpSpPr>
            <a:xfrm>
              <a:off x="2983678" y="2940141"/>
              <a:ext cx="398014" cy="399464"/>
              <a:chOff x="3770988" y="2442188"/>
              <a:chExt cx="398014" cy="399464"/>
            </a:xfrm>
          </p:grpSpPr>
          <p:sp>
            <p:nvSpPr>
              <p:cNvPr id="15" name="Oval 14"/>
              <p:cNvSpPr/>
              <p:nvPr/>
            </p:nvSpPr>
            <p:spPr>
              <a:xfrm>
                <a:off x="3770988" y="245363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16" name="TextBox 15"/>
              <p:cNvSpPr txBox="1"/>
              <p:nvPr/>
            </p:nvSpPr>
            <p:spPr>
              <a:xfrm>
                <a:off x="3823106" y="244218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grpSp>
          <p:nvGrpSpPr>
            <p:cNvPr id="17" name="Group 16"/>
            <p:cNvGrpSpPr/>
            <p:nvPr/>
          </p:nvGrpSpPr>
          <p:grpSpPr>
            <a:xfrm>
              <a:off x="2273199" y="2940141"/>
              <a:ext cx="398014" cy="399464"/>
              <a:chOff x="6234415" y="2084298"/>
              <a:chExt cx="398014" cy="399464"/>
            </a:xfrm>
          </p:grpSpPr>
          <p:sp>
            <p:nvSpPr>
              <p:cNvPr id="18" name="Oval 17"/>
              <p:cNvSpPr/>
              <p:nvPr/>
            </p:nvSpPr>
            <p:spPr>
              <a:xfrm>
                <a:off x="6234415" y="209574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19" name="TextBox 18"/>
              <p:cNvSpPr txBox="1"/>
              <p:nvPr/>
            </p:nvSpPr>
            <p:spPr>
              <a:xfrm>
                <a:off x="6286533" y="208429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grpSp>
          <p:nvGrpSpPr>
            <p:cNvPr id="22" name="Group 21"/>
            <p:cNvGrpSpPr/>
            <p:nvPr/>
          </p:nvGrpSpPr>
          <p:grpSpPr>
            <a:xfrm>
              <a:off x="1549610" y="2926183"/>
              <a:ext cx="398014" cy="399464"/>
              <a:chOff x="6234415" y="2084298"/>
              <a:chExt cx="398014" cy="399464"/>
            </a:xfrm>
          </p:grpSpPr>
          <p:sp>
            <p:nvSpPr>
              <p:cNvPr id="23" name="Oval 22"/>
              <p:cNvSpPr/>
              <p:nvPr/>
            </p:nvSpPr>
            <p:spPr>
              <a:xfrm>
                <a:off x="6234415" y="209574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24" name="TextBox 23"/>
              <p:cNvSpPr txBox="1"/>
              <p:nvPr/>
            </p:nvSpPr>
            <p:spPr>
              <a:xfrm>
                <a:off x="6286533" y="208429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sp>
          <p:nvSpPr>
            <p:cNvPr id="25" name="Freeform 24"/>
            <p:cNvSpPr/>
            <p:nvPr/>
          </p:nvSpPr>
          <p:spPr>
            <a:xfrm>
              <a:off x="279563" y="2295951"/>
              <a:ext cx="2799993"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26" name="Freeform 25"/>
            <p:cNvSpPr/>
            <p:nvPr/>
          </p:nvSpPr>
          <p:spPr>
            <a:xfrm>
              <a:off x="930440" y="2295951"/>
              <a:ext cx="2799993"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27" name="Freeform 26"/>
            <p:cNvSpPr/>
            <p:nvPr/>
          </p:nvSpPr>
          <p:spPr>
            <a:xfrm>
              <a:off x="1624129" y="2295951"/>
              <a:ext cx="2799993"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pic>
          <p:nvPicPr>
            <p:cNvPr id="31" name="Picture 30"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0980" y="1929473"/>
              <a:ext cx="749532" cy="251998"/>
            </a:xfrm>
            <a:prstGeom prst="rect">
              <a:avLst/>
            </a:prstGeom>
          </p:spPr>
        </p:pic>
        <p:pic>
          <p:nvPicPr>
            <p:cNvPr id="32" name="Picture 31"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4971" y="1942173"/>
              <a:ext cx="523891" cy="251998"/>
            </a:xfrm>
            <a:prstGeom prst="rect">
              <a:avLst/>
            </a:prstGeom>
          </p:spPr>
        </p:pic>
        <p:pic>
          <p:nvPicPr>
            <p:cNvPr id="33" name="Picture 32"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6184" y="1942173"/>
              <a:ext cx="775889" cy="251998"/>
            </a:xfrm>
            <a:prstGeom prst="rect">
              <a:avLst/>
            </a:prstGeom>
          </p:spPr>
        </p:pic>
        <p:pic>
          <p:nvPicPr>
            <p:cNvPr id="47" name="Picture 46"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1071" y="3237523"/>
              <a:ext cx="143900" cy="143900"/>
            </a:xfrm>
            <a:prstGeom prst="rect">
              <a:avLst/>
            </a:prstGeom>
          </p:spPr>
        </p:pic>
        <p:cxnSp>
          <p:nvCxnSpPr>
            <p:cNvPr id="49" name="Straight Arrow Connector 48"/>
            <p:cNvCxnSpPr/>
            <p:nvPr/>
          </p:nvCxnSpPr>
          <p:spPr>
            <a:xfrm>
              <a:off x="1749615" y="3450641"/>
              <a:ext cx="697714" cy="0"/>
            </a:xfrm>
            <a:prstGeom prst="straightConnector1">
              <a:avLst/>
            </a:prstGeom>
            <a:ln>
              <a:solidFill>
                <a:schemeClr val="tx1">
                  <a:lumMod val="65000"/>
                  <a:lumOff val="3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pic>
        <p:nvPicPr>
          <p:cNvPr id="37" name="Picture 36" descr="bands_metal_semiconductor_insulator.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9854" y="5063298"/>
            <a:ext cx="5322298" cy="1733191"/>
          </a:xfrm>
          <a:prstGeom prst="rect">
            <a:avLst/>
          </a:prstGeom>
        </p:spPr>
      </p:pic>
      <p:sp>
        <p:nvSpPr>
          <p:cNvPr id="39" name="Shape 67"/>
          <p:cNvSpPr/>
          <p:nvPr/>
        </p:nvSpPr>
        <p:spPr>
          <a:xfrm>
            <a:off x="303670" y="5494927"/>
            <a:ext cx="3333304" cy="1184940"/>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Band structure explains metals, semiconductors and insulators:  </a:t>
            </a:r>
            <a:endParaRPr kumimoji="0" lang="en-GB" sz="1800" b="0" i="0" u="none" strike="noStrike" kern="0" cap="none" spc="0" normalizeH="0" baseline="0" noProof="0" dirty="0" smtClean="0">
              <a:ln>
                <a:noFill/>
              </a:ln>
              <a:solidFill>
                <a:srgbClr val="7F7F7F"/>
              </a:solidFill>
              <a:effectLst/>
              <a:uLnTx/>
              <a:uFillTx/>
              <a:latin typeface="Calibri"/>
              <a:ea typeface="Futura"/>
              <a:cs typeface="Futura"/>
              <a:sym typeface="Futura"/>
            </a:endParaRPr>
          </a:p>
        </p:txBody>
      </p:sp>
      <p:pic>
        <p:nvPicPr>
          <p:cNvPr id="48" name="Picture 47" descr="latexit-drag.eps"/>
          <p:cNvPicPr>
            <a:picLocks noChangeAspect="1"/>
          </p:cNvPicPr>
          <p:nvPr/>
        </p:nvPicPr>
        <p:blipFill rotWithShape="1">
          <a:blip r:embed="rId8">
            <a:extLst>
              <a:ext uri="{28A0092B-C50C-407E-A947-70E740481C1C}">
                <a14:useLocalDpi xmlns:a14="http://schemas.microsoft.com/office/drawing/2010/main" val="0"/>
              </a:ext>
            </a:extLst>
          </a:blip>
          <a:srcRect r="29230"/>
          <a:stretch/>
        </p:blipFill>
        <p:spPr>
          <a:xfrm>
            <a:off x="392358" y="1901151"/>
            <a:ext cx="5216461" cy="750440"/>
          </a:xfrm>
          <a:prstGeom prst="rect">
            <a:avLst/>
          </a:prstGeom>
        </p:spPr>
      </p:pic>
      <p:pic>
        <p:nvPicPr>
          <p:cNvPr id="50" name="Picture 49" descr="latexit-drag.eps"/>
          <p:cNvPicPr>
            <a:picLocks noChangeAspect="1"/>
          </p:cNvPicPr>
          <p:nvPr/>
        </p:nvPicPr>
        <p:blipFill rotWithShape="1">
          <a:blip r:embed="rId9">
            <a:extLst>
              <a:ext uri="{28A0092B-C50C-407E-A947-70E740481C1C}">
                <a14:useLocalDpi xmlns:a14="http://schemas.microsoft.com/office/drawing/2010/main" val="0"/>
              </a:ext>
            </a:extLst>
          </a:blip>
          <a:srcRect l="20792"/>
          <a:stretch/>
        </p:blipFill>
        <p:spPr>
          <a:xfrm>
            <a:off x="1097226" y="2752236"/>
            <a:ext cx="2571751" cy="683999"/>
          </a:xfrm>
          <a:prstGeom prst="rect">
            <a:avLst/>
          </a:prstGeom>
        </p:spPr>
      </p:pic>
      <p:pic>
        <p:nvPicPr>
          <p:cNvPr id="51" name="Picture 50"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23498" y="3989217"/>
            <a:ext cx="3076519" cy="935599"/>
          </a:xfrm>
          <a:prstGeom prst="rect">
            <a:avLst/>
          </a:prstGeom>
        </p:spPr>
      </p:pic>
      <p:grpSp>
        <p:nvGrpSpPr>
          <p:cNvPr id="3" name="Group 2"/>
          <p:cNvGrpSpPr/>
          <p:nvPr/>
        </p:nvGrpSpPr>
        <p:grpSpPr>
          <a:xfrm>
            <a:off x="508259" y="3518573"/>
            <a:ext cx="3178186" cy="1811100"/>
            <a:chOff x="313874" y="3531531"/>
            <a:chExt cx="3178186" cy="1811100"/>
          </a:xfrm>
        </p:grpSpPr>
        <p:pic>
          <p:nvPicPr>
            <p:cNvPr id="53" name="Picture 52" descr="1d_band.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4367" y="3786837"/>
              <a:ext cx="1866348" cy="1155700"/>
            </a:xfrm>
            <a:prstGeom prst="rect">
              <a:avLst/>
            </a:prstGeom>
          </p:spPr>
        </p:pic>
        <p:cxnSp>
          <p:nvCxnSpPr>
            <p:cNvPr id="54" name="Straight Arrow Connector 53"/>
            <p:cNvCxnSpPr/>
            <p:nvPr/>
          </p:nvCxnSpPr>
          <p:spPr>
            <a:xfrm>
              <a:off x="1021277" y="5031441"/>
              <a:ext cx="2187543" cy="0"/>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flipV="1">
              <a:off x="1021277" y="3531531"/>
              <a:ext cx="0" cy="1499910"/>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pic>
          <p:nvPicPr>
            <p:cNvPr id="56" name="Picture 55"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3874" y="3603768"/>
              <a:ext cx="564128" cy="289899"/>
            </a:xfrm>
            <a:prstGeom prst="rect">
              <a:avLst/>
            </a:prstGeom>
          </p:spPr>
        </p:pic>
        <p:pic>
          <p:nvPicPr>
            <p:cNvPr id="57" name="Picture 56"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42101" y="4923442"/>
              <a:ext cx="141230" cy="215997"/>
            </a:xfrm>
            <a:prstGeom prst="rect">
              <a:avLst/>
            </a:prstGeom>
          </p:spPr>
        </p:pic>
        <p:pic>
          <p:nvPicPr>
            <p:cNvPr id="58" name="Picture 57"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19589" y="5088732"/>
              <a:ext cx="569556" cy="253899"/>
            </a:xfrm>
            <a:prstGeom prst="rect">
              <a:avLst/>
            </a:prstGeom>
          </p:spPr>
        </p:pic>
        <p:pic>
          <p:nvPicPr>
            <p:cNvPr id="60" name="Picture 59"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38862" y="4202587"/>
              <a:ext cx="250557" cy="215997"/>
            </a:xfrm>
            <a:prstGeom prst="rect">
              <a:avLst/>
            </a:prstGeom>
          </p:spPr>
        </p:pic>
        <p:cxnSp>
          <p:nvCxnSpPr>
            <p:cNvPr id="61" name="Straight Arrow Connector 60"/>
            <p:cNvCxnSpPr/>
            <p:nvPr/>
          </p:nvCxnSpPr>
          <p:spPr>
            <a:xfrm flipV="1">
              <a:off x="1149937" y="3786837"/>
              <a:ext cx="0" cy="1244604"/>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flipV="1">
              <a:off x="2946975" y="3792173"/>
              <a:ext cx="0" cy="1244604"/>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H="1">
              <a:off x="768033" y="4327437"/>
              <a:ext cx="482748" cy="0"/>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endCxn id="53" idx="0"/>
            </p:cNvCxnSpPr>
            <p:nvPr/>
          </p:nvCxnSpPr>
          <p:spPr>
            <a:xfrm flipH="1" flipV="1">
              <a:off x="2037541" y="3786837"/>
              <a:ext cx="708" cy="1136605"/>
            </a:xfrm>
            <a:prstGeom prst="straightConnector1">
              <a:avLst/>
            </a:prstGeom>
            <a:ln>
              <a:solidFill>
                <a:schemeClr val="bg1">
                  <a:lumMod val="50000"/>
                </a:schemeClr>
              </a:solidFill>
              <a:prstDash val="sysDash"/>
              <a:headEnd type="arrow"/>
              <a:tailEnd type="arrow"/>
            </a:ln>
            <a:effectLst/>
          </p:spPr>
          <p:style>
            <a:lnRef idx="2">
              <a:schemeClr val="accent1"/>
            </a:lnRef>
            <a:fillRef idx="0">
              <a:schemeClr val="accent1"/>
            </a:fillRef>
            <a:effectRef idx="1">
              <a:schemeClr val="accent1"/>
            </a:effectRef>
            <a:fontRef idx="minor">
              <a:schemeClr val="tx1"/>
            </a:fontRef>
          </p:style>
        </p:cxnSp>
        <p:pic>
          <p:nvPicPr>
            <p:cNvPr id="65" name="Picture 64" descr="latexit-drag.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728910" y="5058064"/>
              <a:ext cx="398004" cy="253899"/>
            </a:xfrm>
            <a:prstGeom prst="rect">
              <a:avLst/>
            </a:prstGeom>
          </p:spPr>
        </p:pic>
        <p:cxnSp>
          <p:nvCxnSpPr>
            <p:cNvPr id="67" name="Straight Arrow Connector 66"/>
            <p:cNvCxnSpPr/>
            <p:nvPr/>
          </p:nvCxnSpPr>
          <p:spPr>
            <a:xfrm flipH="1">
              <a:off x="2464228" y="4050267"/>
              <a:ext cx="662686" cy="0"/>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pic>
          <p:nvPicPr>
            <p:cNvPr id="68" name="Picture 67"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182464" y="3954777"/>
              <a:ext cx="309596" cy="215997"/>
            </a:xfrm>
            <a:prstGeom prst="rect">
              <a:avLst/>
            </a:prstGeom>
          </p:spPr>
        </p:pic>
      </p:grpSp>
      <p:pic>
        <p:nvPicPr>
          <p:cNvPr id="69" name="Picture 8"/>
          <p:cNvPicPr>
            <a:picLocks noChangeAspect="1"/>
          </p:cNvPicPr>
          <p:nvPr/>
        </p:nvPicPr>
        <p:blipFill>
          <a:blip r:embed="rId18">
            <a:extLst>
              <a:ext uri="{28A0092B-C50C-407E-A947-70E740481C1C}">
                <a14:useLocalDpi xmlns:a14="http://schemas.microsoft.com/office/drawing/2010/main" val="0"/>
              </a:ext>
            </a:extLst>
          </a:blip>
          <a:srcRect r="71521"/>
          <a:stretch>
            <a:fillRect/>
          </a:stretch>
        </p:blipFill>
        <p:spPr bwMode="auto">
          <a:xfrm>
            <a:off x="172002" y="144760"/>
            <a:ext cx="786943" cy="7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Line 75"/>
          <p:cNvSpPr>
            <a:spLocks noChangeShapeType="1"/>
          </p:cNvSpPr>
          <p:nvPr/>
        </p:nvSpPr>
        <p:spPr bwMode="auto">
          <a:xfrm flipH="1">
            <a:off x="2742749" y="4499647"/>
            <a:ext cx="1429963"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pPr marL="0" marR="0" lvl="0" indent="0" algn="l"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71" name="Freeform 70"/>
          <p:cNvSpPr/>
          <p:nvPr/>
        </p:nvSpPr>
        <p:spPr>
          <a:xfrm>
            <a:off x="1615263" y="4042757"/>
            <a:ext cx="1238250" cy="859421"/>
          </a:xfrm>
          <a:custGeom>
            <a:avLst/>
            <a:gdLst>
              <a:gd name="connsiteX0" fmla="*/ 0 w 1206500"/>
              <a:gd name="connsiteY0" fmla="*/ 0 h 861290"/>
              <a:gd name="connsiteX1" fmla="*/ 298450 w 1206500"/>
              <a:gd name="connsiteY1" fmla="*/ 571500 h 861290"/>
              <a:gd name="connsiteX2" fmla="*/ 501650 w 1206500"/>
              <a:gd name="connsiteY2" fmla="*/ 819150 h 861290"/>
              <a:gd name="connsiteX3" fmla="*/ 615950 w 1206500"/>
              <a:gd name="connsiteY3" fmla="*/ 857250 h 861290"/>
              <a:gd name="connsiteX4" fmla="*/ 793750 w 1206500"/>
              <a:gd name="connsiteY4" fmla="*/ 774700 h 861290"/>
              <a:gd name="connsiteX5" fmla="*/ 977900 w 1206500"/>
              <a:gd name="connsiteY5" fmla="*/ 463550 h 861290"/>
              <a:gd name="connsiteX6" fmla="*/ 1206500 w 1206500"/>
              <a:gd name="connsiteY6" fmla="*/ 38100 h 861290"/>
              <a:gd name="connsiteX0" fmla="*/ 0 w 1238250"/>
              <a:gd name="connsiteY0" fmla="*/ 0 h 861290"/>
              <a:gd name="connsiteX1" fmla="*/ 298450 w 1238250"/>
              <a:gd name="connsiteY1" fmla="*/ 571500 h 861290"/>
              <a:gd name="connsiteX2" fmla="*/ 501650 w 1238250"/>
              <a:gd name="connsiteY2" fmla="*/ 819150 h 861290"/>
              <a:gd name="connsiteX3" fmla="*/ 615950 w 1238250"/>
              <a:gd name="connsiteY3" fmla="*/ 857250 h 861290"/>
              <a:gd name="connsiteX4" fmla="*/ 793750 w 1238250"/>
              <a:gd name="connsiteY4" fmla="*/ 774700 h 861290"/>
              <a:gd name="connsiteX5" fmla="*/ 977900 w 1238250"/>
              <a:gd name="connsiteY5" fmla="*/ 463550 h 861290"/>
              <a:gd name="connsiteX6" fmla="*/ 1238250 w 1238250"/>
              <a:gd name="connsiteY6" fmla="*/ 6350 h 861290"/>
              <a:gd name="connsiteX0" fmla="*/ 0 w 1238250"/>
              <a:gd name="connsiteY0" fmla="*/ 0 h 859421"/>
              <a:gd name="connsiteX1" fmla="*/ 298450 w 1238250"/>
              <a:gd name="connsiteY1" fmla="*/ 571500 h 859421"/>
              <a:gd name="connsiteX2" fmla="*/ 501650 w 1238250"/>
              <a:gd name="connsiteY2" fmla="*/ 819150 h 859421"/>
              <a:gd name="connsiteX3" fmla="*/ 615950 w 1238250"/>
              <a:gd name="connsiteY3" fmla="*/ 857250 h 859421"/>
              <a:gd name="connsiteX4" fmla="*/ 749300 w 1238250"/>
              <a:gd name="connsiteY4" fmla="*/ 800100 h 859421"/>
              <a:gd name="connsiteX5" fmla="*/ 977900 w 1238250"/>
              <a:gd name="connsiteY5" fmla="*/ 463550 h 859421"/>
              <a:gd name="connsiteX6" fmla="*/ 1238250 w 1238250"/>
              <a:gd name="connsiteY6" fmla="*/ 6350 h 859421"/>
              <a:gd name="connsiteX0" fmla="*/ 0 w 1238250"/>
              <a:gd name="connsiteY0" fmla="*/ 0 h 859421"/>
              <a:gd name="connsiteX1" fmla="*/ 298450 w 1238250"/>
              <a:gd name="connsiteY1" fmla="*/ 571500 h 859421"/>
              <a:gd name="connsiteX2" fmla="*/ 501650 w 1238250"/>
              <a:gd name="connsiteY2" fmla="*/ 819150 h 859421"/>
              <a:gd name="connsiteX3" fmla="*/ 615950 w 1238250"/>
              <a:gd name="connsiteY3" fmla="*/ 857250 h 859421"/>
              <a:gd name="connsiteX4" fmla="*/ 749300 w 1238250"/>
              <a:gd name="connsiteY4" fmla="*/ 800100 h 859421"/>
              <a:gd name="connsiteX5" fmla="*/ 933450 w 1238250"/>
              <a:gd name="connsiteY5" fmla="*/ 546100 h 859421"/>
              <a:gd name="connsiteX6" fmla="*/ 1238250 w 1238250"/>
              <a:gd name="connsiteY6" fmla="*/ 6350 h 8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859421">
                <a:moveTo>
                  <a:pt x="0" y="0"/>
                </a:moveTo>
                <a:cubicBezTo>
                  <a:pt x="107421" y="217487"/>
                  <a:pt x="214842" y="434975"/>
                  <a:pt x="298450" y="571500"/>
                </a:cubicBezTo>
                <a:cubicBezTo>
                  <a:pt x="382058" y="708025"/>
                  <a:pt x="448733" y="771525"/>
                  <a:pt x="501650" y="819150"/>
                </a:cubicBezTo>
                <a:cubicBezTo>
                  <a:pt x="554567" y="866775"/>
                  <a:pt x="574675" y="860425"/>
                  <a:pt x="615950" y="857250"/>
                </a:cubicBezTo>
                <a:cubicBezTo>
                  <a:pt x="657225" y="854075"/>
                  <a:pt x="696383" y="851958"/>
                  <a:pt x="749300" y="800100"/>
                </a:cubicBezTo>
                <a:cubicBezTo>
                  <a:pt x="802217" y="748242"/>
                  <a:pt x="851958" y="678392"/>
                  <a:pt x="933450" y="546100"/>
                </a:cubicBezTo>
                <a:cubicBezTo>
                  <a:pt x="1014942" y="413808"/>
                  <a:pt x="1158346" y="157691"/>
                  <a:pt x="1238250" y="6350"/>
                </a:cubicBezTo>
              </a:path>
            </a:pathLst>
          </a:custGeom>
          <a:ln w="635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nvGrpSpPr>
          <p:cNvPr id="12" name="Group 11"/>
          <p:cNvGrpSpPr/>
          <p:nvPr/>
        </p:nvGrpSpPr>
        <p:grpSpPr>
          <a:xfrm>
            <a:off x="2333801" y="1741248"/>
            <a:ext cx="4719679" cy="4278922"/>
            <a:chOff x="2383692" y="1582616"/>
            <a:chExt cx="4719679" cy="4278922"/>
          </a:xfrm>
        </p:grpSpPr>
        <p:sp>
          <p:nvSpPr>
            <p:cNvPr id="7" name="Rounded Rectangle 6"/>
            <p:cNvSpPr/>
            <p:nvPr/>
          </p:nvSpPr>
          <p:spPr>
            <a:xfrm>
              <a:off x="2383692" y="1582616"/>
              <a:ext cx="4387430" cy="4278922"/>
            </a:xfrm>
            <a:prstGeom prst="roundRect">
              <a:avLst>
                <a:gd name="adj" fmla="val 11563"/>
              </a:avLst>
            </a:prstGeom>
            <a:solidFill>
              <a:schemeClr val="bg1">
                <a:lumMod val="95000"/>
              </a:schemeClr>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nvGrpSpPr>
            <p:cNvPr id="8" name="Group 7"/>
            <p:cNvGrpSpPr/>
            <p:nvPr/>
          </p:nvGrpSpPr>
          <p:grpSpPr>
            <a:xfrm>
              <a:off x="2549395" y="1738500"/>
              <a:ext cx="4553976" cy="3895442"/>
              <a:chOff x="2549395" y="1738500"/>
              <a:chExt cx="4553976" cy="3895442"/>
            </a:xfrm>
          </p:grpSpPr>
          <p:sp>
            <p:nvSpPr>
              <p:cNvPr id="73" name="Oval 72"/>
              <p:cNvSpPr/>
              <p:nvPr/>
            </p:nvSpPr>
            <p:spPr>
              <a:xfrm>
                <a:off x="4302918" y="4095898"/>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4" name="Oval 73"/>
              <p:cNvSpPr/>
              <p:nvPr/>
            </p:nvSpPr>
            <p:spPr>
              <a:xfrm>
                <a:off x="3326783" y="3375111"/>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5" name="Oval 74"/>
              <p:cNvSpPr/>
              <p:nvPr/>
            </p:nvSpPr>
            <p:spPr>
              <a:xfrm>
                <a:off x="3656101" y="4095898"/>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6" name="Oval 75"/>
              <p:cNvSpPr/>
              <p:nvPr/>
            </p:nvSpPr>
            <p:spPr>
              <a:xfrm>
                <a:off x="3747961" y="5245920"/>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7" name="Oval 76"/>
              <p:cNvSpPr/>
              <p:nvPr/>
            </p:nvSpPr>
            <p:spPr>
              <a:xfrm>
                <a:off x="5029568" y="3776597"/>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8" name="Oval 77"/>
              <p:cNvSpPr/>
              <p:nvPr/>
            </p:nvSpPr>
            <p:spPr>
              <a:xfrm>
                <a:off x="4912518" y="4705498"/>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79" name="Oval 78"/>
              <p:cNvSpPr/>
              <p:nvPr/>
            </p:nvSpPr>
            <p:spPr>
              <a:xfrm>
                <a:off x="3258087" y="4696542"/>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cxnSp>
            <p:nvCxnSpPr>
              <p:cNvPr id="80" name="Straight Arrow Connector 79"/>
              <p:cNvCxnSpPr>
                <a:stCxn id="76" idx="7"/>
              </p:cNvCxnSpPr>
              <p:nvPr/>
            </p:nvCxnSpPr>
            <p:spPr>
              <a:xfrm flipV="1">
                <a:off x="4087687" y="4899509"/>
                <a:ext cx="342788" cy="403236"/>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75" idx="5"/>
              </p:cNvCxnSpPr>
              <p:nvPr/>
            </p:nvCxnSpPr>
            <p:spPr>
              <a:xfrm>
                <a:off x="3995827" y="4427095"/>
                <a:ext cx="307091" cy="269447"/>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2" name="Straight Arrow Connector 81"/>
              <p:cNvCxnSpPr>
                <a:stCxn id="79" idx="0"/>
              </p:cNvCxnSpPr>
              <p:nvPr/>
            </p:nvCxnSpPr>
            <p:spPr>
              <a:xfrm flipV="1">
                <a:off x="3457094" y="4197731"/>
                <a:ext cx="10797" cy="498811"/>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a:stCxn id="74" idx="3"/>
              </p:cNvCxnSpPr>
              <p:nvPr/>
            </p:nvCxnSpPr>
            <p:spPr>
              <a:xfrm flipH="1">
                <a:off x="3173557" y="3706308"/>
                <a:ext cx="211514" cy="186623"/>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4" name="Straight Arrow Connector 83"/>
              <p:cNvCxnSpPr>
                <a:stCxn id="73" idx="0"/>
              </p:cNvCxnSpPr>
              <p:nvPr/>
            </p:nvCxnSpPr>
            <p:spPr>
              <a:xfrm flipV="1">
                <a:off x="4501925" y="3776597"/>
                <a:ext cx="0" cy="319301"/>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a:stCxn id="77" idx="5"/>
              </p:cNvCxnSpPr>
              <p:nvPr/>
            </p:nvCxnSpPr>
            <p:spPr>
              <a:xfrm>
                <a:off x="5369294" y="4107794"/>
                <a:ext cx="272348" cy="292904"/>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a:stCxn id="78" idx="1"/>
              </p:cNvCxnSpPr>
              <p:nvPr/>
            </p:nvCxnSpPr>
            <p:spPr>
              <a:xfrm flipH="1" flipV="1">
                <a:off x="4783244" y="4589744"/>
                <a:ext cx="187562" cy="172579"/>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sp>
            <p:nvSpPr>
              <p:cNvPr id="87" name="TextBox 86"/>
              <p:cNvSpPr txBox="1"/>
              <p:nvPr/>
            </p:nvSpPr>
            <p:spPr>
              <a:xfrm>
                <a:off x="2549395" y="1738500"/>
                <a:ext cx="4553976" cy="1200328"/>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lumMod val="50000"/>
                        <a:lumOff val="50000"/>
                      </a:prstClr>
                    </a:solidFill>
                    <a:effectLst/>
                    <a:uLnTx/>
                    <a:uFillTx/>
                    <a:latin typeface="Calibri"/>
                  </a:rPr>
                  <a:t>w</a:t>
                </a:r>
                <a:r>
                  <a:rPr kumimoji="0" lang="en-US" sz="2400" b="1" i="0" u="none" strike="noStrike" kern="0" cap="none" spc="0" normalizeH="0" baseline="0" noProof="0" dirty="0" smtClean="0">
                    <a:ln>
                      <a:noFill/>
                    </a:ln>
                    <a:solidFill>
                      <a:prstClr val="black">
                        <a:lumMod val="50000"/>
                        <a:lumOff val="50000"/>
                      </a:prstClr>
                    </a:solidFill>
                    <a:effectLst/>
                    <a:uLnTx/>
                    <a:uFillTx/>
                    <a:latin typeface="Calibri"/>
                  </a:rPr>
                  <a:t>eak effective interactions </a:t>
                </a:r>
              </a:p>
              <a:p>
                <a:pPr marL="342900" marR="0" lvl="0" indent="-342900" algn="l" defTabSz="457200" eaLnBrk="1" fontAlgn="auto" latinLnBrk="0" hangingPunct="1">
                  <a:lnSpc>
                    <a:spcPct val="100000"/>
                  </a:lnSpc>
                  <a:spcBef>
                    <a:spcPts val="0"/>
                  </a:spcBef>
                  <a:spcAft>
                    <a:spcPts val="0"/>
                  </a:spcAft>
                  <a:buClrTx/>
                  <a:buSzTx/>
                  <a:buFont typeface="Arial"/>
                  <a:buChar char="•"/>
                  <a:tabLst/>
                  <a:defRPr/>
                </a:pPr>
                <a:r>
                  <a:rPr kumimoji="0" lang="en-US" sz="2400" b="0" i="0" u="none" strike="noStrike" kern="0" cap="none" spc="0" normalizeH="0" baseline="0" noProof="0" dirty="0">
                    <a:ln>
                      <a:noFill/>
                    </a:ln>
                    <a:solidFill>
                      <a:prstClr val="black">
                        <a:lumMod val="50000"/>
                        <a:lumOff val="50000"/>
                      </a:prstClr>
                    </a:solidFill>
                    <a:effectLst/>
                    <a:uLnTx/>
                    <a:uFillTx/>
                    <a:latin typeface="Calibri"/>
                  </a:rPr>
                  <a:t>c</a:t>
                </a:r>
                <a:r>
                  <a:rPr kumimoji="0" lang="en-US" sz="2400" b="0" i="0" u="none" strike="noStrike" kern="0" cap="none" spc="0" normalizeH="0" baseline="0" noProof="0" dirty="0" smtClean="0">
                    <a:ln>
                      <a:noFill/>
                    </a:ln>
                    <a:solidFill>
                      <a:prstClr val="black">
                        <a:lumMod val="50000"/>
                        <a:lumOff val="50000"/>
                      </a:prstClr>
                    </a:solidFill>
                    <a:effectLst/>
                    <a:uLnTx/>
                    <a:uFillTx/>
                    <a:latin typeface="Calibri"/>
                  </a:rPr>
                  <a:t>an extrapolate </a:t>
                </a:r>
                <a:r>
                  <a:rPr kumimoji="0" lang="en-US" sz="2400" b="0" i="1" u="none" strike="noStrike" kern="0" cap="none" spc="0" normalizeH="0" baseline="0" noProof="0" dirty="0" smtClean="0">
                    <a:ln>
                      <a:noFill/>
                    </a:ln>
                    <a:solidFill>
                      <a:prstClr val="black">
                        <a:lumMod val="50000"/>
                        <a:lumOff val="50000"/>
                      </a:prstClr>
                    </a:solidFill>
                    <a:effectLst/>
                    <a:uLnTx/>
                    <a:uFillTx/>
                    <a:latin typeface="Calibri"/>
                  </a:rPr>
                  <a:t>en masse </a:t>
                </a:r>
                <a:r>
                  <a:rPr kumimoji="0" lang="en-GB" sz="2400" b="0" i="0" u="none" strike="noStrike" kern="0" cap="none" spc="0" normalizeH="0" baseline="0" noProof="0" dirty="0" smtClean="0">
                    <a:ln>
                      <a:noFill/>
                    </a:ln>
                    <a:solidFill>
                      <a:srgbClr val="7F7F7F"/>
                    </a:solidFill>
                    <a:effectLst/>
                    <a:uLnTx/>
                    <a:uFillTx/>
                    <a:latin typeface="Calibri"/>
                  </a:rPr>
                  <a:t>behaviour from one particle</a:t>
                </a:r>
                <a:r>
                  <a:rPr kumimoji="0" lang="en-US" sz="2400" b="0" i="0" u="none" strike="noStrike" kern="0" cap="none" spc="0" normalizeH="0" baseline="0" noProof="0" dirty="0" smtClean="0">
                    <a:ln>
                      <a:noFill/>
                    </a:ln>
                    <a:solidFill>
                      <a:prstClr val="black">
                        <a:lumMod val="50000"/>
                        <a:lumOff val="50000"/>
                      </a:prstClr>
                    </a:solidFill>
                    <a:effectLst/>
                    <a:uLnTx/>
                    <a:uFillTx/>
                    <a:latin typeface="Calibri"/>
                  </a:rPr>
                  <a:t> </a:t>
                </a:r>
                <a:endParaRPr kumimoji="0" lang="en-US" sz="2400" b="0" i="0" u="none" strike="noStrike" kern="0" cap="none" spc="0" normalizeH="0" baseline="0" noProof="0" dirty="0">
                  <a:ln>
                    <a:noFill/>
                  </a:ln>
                  <a:solidFill>
                    <a:prstClr val="black">
                      <a:lumMod val="50000"/>
                      <a:lumOff val="50000"/>
                    </a:prstClr>
                  </a:solidFill>
                  <a:effectLst/>
                  <a:uLnTx/>
                  <a:uFillTx/>
                  <a:latin typeface="Calibri"/>
                </a:endParaRPr>
              </a:p>
            </p:txBody>
          </p:sp>
          <p:cxnSp>
            <p:nvCxnSpPr>
              <p:cNvPr id="88" name="Straight Connector 87"/>
              <p:cNvCxnSpPr/>
              <p:nvPr/>
            </p:nvCxnSpPr>
            <p:spPr>
              <a:xfrm flipV="1">
                <a:off x="4430475" y="3375111"/>
                <a:ext cx="1256885" cy="1545089"/>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a:off x="4315142" y="4696542"/>
                <a:ext cx="1112440" cy="937400"/>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V="1">
                <a:off x="4501925" y="3064588"/>
                <a:ext cx="0" cy="741045"/>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flipV="1">
                <a:off x="2739556" y="3892933"/>
                <a:ext cx="434001" cy="367693"/>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V="1">
                <a:off x="3467065" y="2923489"/>
                <a:ext cx="826" cy="1282378"/>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p:nvCxnSpPr>
            <p:spPr>
              <a:xfrm flipH="1" flipV="1">
                <a:off x="5629883" y="4349839"/>
                <a:ext cx="482578" cy="471700"/>
              </a:xfrm>
              <a:prstGeom prst="line">
                <a:avLst/>
              </a:prstGeom>
              <a:ln>
                <a:solidFill>
                  <a:schemeClr val="tx1">
                    <a:lumMod val="65000"/>
                    <a:lumOff val="35000"/>
                  </a:schemeClr>
                </a:solidFill>
                <a:prstDash val="dash"/>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41793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70" grpId="0" animBg="1"/>
      <p:bldP spid="7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Strong correlations</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117" name="TextBox 116"/>
          <p:cNvSpPr txBox="1"/>
          <p:nvPr/>
        </p:nvSpPr>
        <p:spPr>
          <a:xfrm>
            <a:off x="320810" y="930293"/>
            <a:ext cx="8502071" cy="830997"/>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This picture fails for some materials like transition metal oxides, which are insulating despite partial filling. The reason is:</a:t>
            </a:r>
            <a:endParaRPr kumimoji="0" lang="en-GB" sz="2400" b="0" i="0" u="none" strike="noStrike" kern="0" cap="none" spc="0" normalizeH="0" baseline="0" noProof="0" dirty="0">
              <a:ln>
                <a:noFill/>
              </a:ln>
              <a:solidFill>
                <a:srgbClr val="7F7F7F"/>
              </a:solidFill>
              <a:effectLst/>
              <a:uLnTx/>
              <a:uFillTx/>
              <a:latin typeface="Calibri"/>
            </a:endParaRPr>
          </a:p>
        </p:txBody>
      </p:sp>
      <p:grpSp>
        <p:nvGrpSpPr>
          <p:cNvPr id="2" name="Group 1"/>
          <p:cNvGrpSpPr/>
          <p:nvPr/>
        </p:nvGrpSpPr>
        <p:grpSpPr>
          <a:xfrm>
            <a:off x="5624080" y="2016050"/>
            <a:ext cx="2424328" cy="1410132"/>
            <a:chOff x="5083266" y="2128858"/>
            <a:chExt cx="2424328" cy="1410132"/>
          </a:xfrm>
        </p:grpSpPr>
        <p:grpSp>
          <p:nvGrpSpPr>
            <p:cNvPr id="118" name="Group 117"/>
            <p:cNvGrpSpPr/>
            <p:nvPr/>
          </p:nvGrpSpPr>
          <p:grpSpPr>
            <a:xfrm>
              <a:off x="6817801" y="3139526"/>
              <a:ext cx="398014" cy="399464"/>
              <a:chOff x="3770988" y="2442188"/>
              <a:chExt cx="398014" cy="399464"/>
            </a:xfrm>
          </p:grpSpPr>
          <p:sp>
            <p:nvSpPr>
              <p:cNvPr id="119" name="Oval 118"/>
              <p:cNvSpPr/>
              <p:nvPr/>
            </p:nvSpPr>
            <p:spPr>
              <a:xfrm>
                <a:off x="3770988" y="245363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233" name="TextBox 232"/>
              <p:cNvSpPr txBox="1"/>
              <p:nvPr/>
            </p:nvSpPr>
            <p:spPr>
              <a:xfrm>
                <a:off x="3823106" y="244218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grpSp>
          <p:nvGrpSpPr>
            <p:cNvPr id="234" name="Group 233"/>
            <p:cNvGrpSpPr/>
            <p:nvPr/>
          </p:nvGrpSpPr>
          <p:grpSpPr>
            <a:xfrm>
              <a:off x="6120281" y="3139526"/>
              <a:ext cx="398014" cy="399464"/>
              <a:chOff x="6234415" y="2084298"/>
              <a:chExt cx="398014" cy="399464"/>
            </a:xfrm>
          </p:grpSpPr>
          <p:sp>
            <p:nvSpPr>
              <p:cNvPr id="235" name="Oval 234"/>
              <p:cNvSpPr/>
              <p:nvPr/>
            </p:nvSpPr>
            <p:spPr>
              <a:xfrm>
                <a:off x="6234415" y="209574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236" name="TextBox 235"/>
              <p:cNvSpPr txBox="1"/>
              <p:nvPr/>
            </p:nvSpPr>
            <p:spPr>
              <a:xfrm>
                <a:off x="6286533" y="208429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grpSp>
          <p:nvGrpSpPr>
            <p:cNvPr id="237" name="Group 236"/>
            <p:cNvGrpSpPr/>
            <p:nvPr/>
          </p:nvGrpSpPr>
          <p:grpSpPr>
            <a:xfrm>
              <a:off x="5396692" y="3125568"/>
              <a:ext cx="398014" cy="399464"/>
              <a:chOff x="6234415" y="2084298"/>
              <a:chExt cx="398014" cy="399464"/>
            </a:xfrm>
          </p:grpSpPr>
          <p:sp>
            <p:nvSpPr>
              <p:cNvPr id="238" name="Oval 237"/>
              <p:cNvSpPr/>
              <p:nvPr/>
            </p:nvSpPr>
            <p:spPr>
              <a:xfrm>
                <a:off x="6234415" y="2095740"/>
                <a:ext cx="398014" cy="388022"/>
              </a:xfrm>
              <a:prstGeom prst="ellipse">
                <a:avLst/>
              </a:prstGeom>
              <a:gradFill flip="none" rotWithShape="1">
                <a:gsLst>
                  <a:gs pos="0">
                    <a:schemeClr val="accent2">
                      <a:lumMod val="20000"/>
                      <a:lumOff val="80000"/>
                    </a:schemeClr>
                  </a:gs>
                  <a:gs pos="100000">
                    <a:schemeClr val="accent2">
                      <a:lumMod val="7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239" name="TextBox 238"/>
              <p:cNvSpPr txBox="1"/>
              <p:nvPr/>
            </p:nvSpPr>
            <p:spPr>
              <a:xfrm>
                <a:off x="6286533" y="2084298"/>
                <a:ext cx="300082" cy="369332"/>
              </a:xfrm>
              <a:prstGeom prst="rect">
                <a:avLst/>
              </a:prstGeom>
              <a:noFill/>
            </p:spPr>
            <p:txBody>
              <a:bodyPr wrap="non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a:rPr>
                  <a:t>+</a:t>
                </a:r>
                <a:endParaRPr kumimoji="0" lang="en-GB" sz="1800" b="0" i="0" u="none" strike="noStrike" kern="0" cap="none" spc="0" normalizeH="0" baseline="0" noProof="0" dirty="0">
                  <a:ln>
                    <a:noFill/>
                  </a:ln>
                  <a:solidFill>
                    <a:prstClr val="black"/>
                  </a:solidFill>
                  <a:effectLst/>
                  <a:uLnTx/>
                  <a:uFillTx/>
                  <a:latin typeface="Calibri"/>
                </a:endParaRPr>
              </a:p>
            </p:txBody>
          </p:sp>
        </p:grpSp>
        <p:sp>
          <p:nvSpPr>
            <p:cNvPr id="240" name="Freeform 239"/>
            <p:cNvSpPr/>
            <p:nvPr/>
          </p:nvSpPr>
          <p:spPr>
            <a:xfrm>
              <a:off x="5111554" y="2483894"/>
              <a:ext cx="899996"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241" name="Freeform 240"/>
            <p:cNvSpPr/>
            <p:nvPr/>
          </p:nvSpPr>
          <p:spPr>
            <a:xfrm>
              <a:off x="5835276" y="2495336"/>
              <a:ext cx="899996"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242" name="Freeform 241"/>
            <p:cNvSpPr/>
            <p:nvPr/>
          </p:nvSpPr>
          <p:spPr>
            <a:xfrm>
              <a:off x="6535269" y="2506778"/>
              <a:ext cx="899996" cy="484963"/>
            </a:xfrm>
            <a:custGeom>
              <a:avLst/>
              <a:gdLst>
                <a:gd name="connsiteX0" fmla="*/ 0 w 1351646"/>
                <a:gd name="connsiteY0" fmla="*/ 466044 h 480298"/>
                <a:gd name="connsiteX1" fmla="*/ 512693 w 1351646"/>
                <a:gd name="connsiteY1" fmla="*/ 407789 h 480298"/>
                <a:gd name="connsiteX2" fmla="*/ 73408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4 h 480298"/>
                <a:gd name="connsiteX1" fmla="*/ 512693 w 1351646"/>
                <a:gd name="connsiteY1" fmla="*/ 407789 h 480298"/>
                <a:gd name="connsiteX2" fmla="*/ 689633 w 1351646"/>
                <a:gd name="connsiteY2" fmla="*/ 8 h 480298"/>
                <a:gd name="connsiteX3" fmla="*/ 862257 w 1351646"/>
                <a:gd name="connsiteY3" fmla="*/ 419440 h 480298"/>
                <a:gd name="connsiteX4" fmla="*/ 1351646 w 1351646"/>
                <a:gd name="connsiteY4" fmla="*/ 477694 h 480298"/>
                <a:gd name="connsiteX5" fmla="*/ 1351646 w 1351646"/>
                <a:gd name="connsiteY5" fmla="*/ 477694 h 480298"/>
                <a:gd name="connsiteX0" fmla="*/ 0 w 1351646"/>
                <a:gd name="connsiteY0" fmla="*/ 466040 h 477690"/>
                <a:gd name="connsiteX1" fmla="*/ 512693 w 1351646"/>
                <a:gd name="connsiteY1" fmla="*/ 407785 h 477690"/>
                <a:gd name="connsiteX2" fmla="*/ 689633 w 1351646"/>
                <a:gd name="connsiteY2" fmla="*/ 4 h 477690"/>
                <a:gd name="connsiteX3" fmla="*/ 849557 w 1351646"/>
                <a:gd name="connsiteY3" fmla="*/ 400386 h 477690"/>
                <a:gd name="connsiteX4" fmla="*/ 1351646 w 1351646"/>
                <a:gd name="connsiteY4" fmla="*/ 477690 h 477690"/>
                <a:gd name="connsiteX5" fmla="*/ 1351646 w 1351646"/>
                <a:gd name="connsiteY5" fmla="*/ 477690 h 477690"/>
                <a:gd name="connsiteX0" fmla="*/ 0 w 1351646"/>
                <a:gd name="connsiteY0" fmla="*/ 466056 h 478717"/>
                <a:gd name="connsiteX1" fmla="*/ 512693 w 1351646"/>
                <a:gd name="connsiteY1" fmla="*/ 407801 h 478717"/>
                <a:gd name="connsiteX2" fmla="*/ 689633 w 1351646"/>
                <a:gd name="connsiteY2" fmla="*/ 20 h 478717"/>
                <a:gd name="connsiteX3" fmla="*/ 849557 w 1351646"/>
                <a:gd name="connsiteY3" fmla="*/ 425802 h 478717"/>
                <a:gd name="connsiteX4" fmla="*/ 1351646 w 1351646"/>
                <a:gd name="connsiteY4" fmla="*/ 477706 h 478717"/>
                <a:gd name="connsiteX5" fmla="*/ 1351646 w 1351646"/>
                <a:gd name="connsiteY5" fmla="*/ 477706 h 478717"/>
                <a:gd name="connsiteX0" fmla="*/ 0 w 1269096"/>
                <a:gd name="connsiteY0" fmla="*/ 478756 h 482986"/>
                <a:gd name="connsiteX1" fmla="*/ 430143 w 1269096"/>
                <a:gd name="connsiteY1" fmla="*/ 407801 h 482986"/>
                <a:gd name="connsiteX2" fmla="*/ 607083 w 1269096"/>
                <a:gd name="connsiteY2" fmla="*/ 20 h 482986"/>
                <a:gd name="connsiteX3" fmla="*/ 767007 w 1269096"/>
                <a:gd name="connsiteY3" fmla="*/ 425802 h 482986"/>
                <a:gd name="connsiteX4" fmla="*/ 1269096 w 1269096"/>
                <a:gd name="connsiteY4" fmla="*/ 477706 h 482986"/>
                <a:gd name="connsiteX5" fmla="*/ 1269096 w 1269096"/>
                <a:gd name="connsiteY5" fmla="*/ 477706 h 482986"/>
                <a:gd name="connsiteX0" fmla="*/ 0 w 1269096"/>
                <a:gd name="connsiteY0" fmla="*/ 478756 h 478756"/>
                <a:gd name="connsiteX1" fmla="*/ 430143 w 1269096"/>
                <a:gd name="connsiteY1" fmla="*/ 407801 h 478756"/>
                <a:gd name="connsiteX2" fmla="*/ 607083 w 1269096"/>
                <a:gd name="connsiteY2" fmla="*/ 20 h 478756"/>
                <a:gd name="connsiteX3" fmla="*/ 767007 w 1269096"/>
                <a:gd name="connsiteY3" fmla="*/ 425802 h 478756"/>
                <a:gd name="connsiteX4" fmla="*/ 1269096 w 1269096"/>
                <a:gd name="connsiteY4" fmla="*/ 477706 h 478756"/>
                <a:gd name="connsiteX5" fmla="*/ 1269096 w 1269096"/>
                <a:gd name="connsiteY5" fmla="*/ 477706 h 478756"/>
                <a:gd name="connsiteX0" fmla="*/ 0 w 1269096"/>
                <a:gd name="connsiteY0" fmla="*/ 478756 h 480349"/>
                <a:gd name="connsiteX1" fmla="*/ 430143 w 1269096"/>
                <a:gd name="connsiteY1" fmla="*/ 407801 h 480349"/>
                <a:gd name="connsiteX2" fmla="*/ 607083 w 1269096"/>
                <a:gd name="connsiteY2" fmla="*/ 20 h 480349"/>
                <a:gd name="connsiteX3" fmla="*/ 767007 w 1269096"/>
                <a:gd name="connsiteY3" fmla="*/ 425802 h 480349"/>
                <a:gd name="connsiteX4" fmla="*/ 1269096 w 1269096"/>
                <a:gd name="connsiteY4" fmla="*/ 477706 h 480349"/>
                <a:gd name="connsiteX5" fmla="*/ 1269096 w 1269096"/>
                <a:gd name="connsiteY5" fmla="*/ 477706 h 480349"/>
                <a:gd name="connsiteX0" fmla="*/ 0 w 1313546"/>
                <a:gd name="connsiteY0" fmla="*/ 478756 h 480349"/>
                <a:gd name="connsiteX1" fmla="*/ 474593 w 1313546"/>
                <a:gd name="connsiteY1" fmla="*/ 407801 h 480349"/>
                <a:gd name="connsiteX2" fmla="*/ 651533 w 1313546"/>
                <a:gd name="connsiteY2" fmla="*/ 20 h 480349"/>
                <a:gd name="connsiteX3" fmla="*/ 811457 w 1313546"/>
                <a:gd name="connsiteY3" fmla="*/ 425802 h 480349"/>
                <a:gd name="connsiteX4" fmla="*/ 1313546 w 1313546"/>
                <a:gd name="connsiteY4" fmla="*/ 477706 h 480349"/>
                <a:gd name="connsiteX5" fmla="*/ 1313546 w 1313546"/>
                <a:gd name="connsiteY5" fmla="*/ 477706 h 480349"/>
                <a:gd name="connsiteX0" fmla="*/ 0 w 1192146"/>
                <a:gd name="connsiteY0" fmla="*/ 478756 h 480349"/>
                <a:gd name="connsiteX1" fmla="*/ 353193 w 1192146"/>
                <a:gd name="connsiteY1" fmla="*/ 407801 h 480349"/>
                <a:gd name="connsiteX2" fmla="*/ 530133 w 1192146"/>
                <a:gd name="connsiteY2" fmla="*/ 20 h 480349"/>
                <a:gd name="connsiteX3" fmla="*/ 690057 w 1192146"/>
                <a:gd name="connsiteY3" fmla="*/ 425802 h 480349"/>
                <a:gd name="connsiteX4" fmla="*/ 1192146 w 1192146"/>
                <a:gd name="connsiteY4" fmla="*/ 477706 h 480349"/>
                <a:gd name="connsiteX5" fmla="*/ 1192146 w 1192146"/>
                <a:gd name="connsiteY5" fmla="*/ 477706 h 480349"/>
                <a:gd name="connsiteX0" fmla="*/ 0 w 1107166"/>
                <a:gd name="connsiteY0" fmla="*/ 472406 h 478717"/>
                <a:gd name="connsiteX1" fmla="*/ 268213 w 1107166"/>
                <a:gd name="connsiteY1" fmla="*/ 407801 h 478717"/>
                <a:gd name="connsiteX2" fmla="*/ 445153 w 1107166"/>
                <a:gd name="connsiteY2" fmla="*/ 20 h 478717"/>
                <a:gd name="connsiteX3" fmla="*/ 605077 w 1107166"/>
                <a:gd name="connsiteY3" fmla="*/ 425802 h 478717"/>
                <a:gd name="connsiteX4" fmla="*/ 1107166 w 1107166"/>
                <a:gd name="connsiteY4" fmla="*/ 477706 h 478717"/>
                <a:gd name="connsiteX5" fmla="*/ 1107166 w 1107166"/>
                <a:gd name="connsiteY5" fmla="*/ 477706 h 478717"/>
                <a:gd name="connsiteX0" fmla="*/ 0 w 1117350"/>
                <a:gd name="connsiteY0" fmla="*/ 472406 h 1138106"/>
                <a:gd name="connsiteX1" fmla="*/ 268213 w 1117350"/>
                <a:gd name="connsiteY1" fmla="*/ 407801 h 1138106"/>
                <a:gd name="connsiteX2" fmla="*/ 445153 w 1117350"/>
                <a:gd name="connsiteY2" fmla="*/ 20 h 1138106"/>
                <a:gd name="connsiteX3" fmla="*/ 605077 w 1117350"/>
                <a:gd name="connsiteY3" fmla="*/ 425802 h 1138106"/>
                <a:gd name="connsiteX4" fmla="*/ 1107166 w 1117350"/>
                <a:gd name="connsiteY4" fmla="*/ 477706 h 1138106"/>
                <a:gd name="connsiteX5" fmla="*/ 927494 w 1117350"/>
                <a:gd name="connsiteY5" fmla="*/ 1138106 h 1138106"/>
                <a:gd name="connsiteX0" fmla="*/ 0 w 1107166"/>
                <a:gd name="connsiteY0" fmla="*/ 472406 h 477706"/>
                <a:gd name="connsiteX1" fmla="*/ 268213 w 1107166"/>
                <a:gd name="connsiteY1" fmla="*/ 407801 h 477706"/>
                <a:gd name="connsiteX2" fmla="*/ 445153 w 1107166"/>
                <a:gd name="connsiteY2" fmla="*/ 20 h 477706"/>
                <a:gd name="connsiteX3" fmla="*/ 605077 w 1107166"/>
                <a:gd name="connsiteY3" fmla="*/ 425802 h 477706"/>
                <a:gd name="connsiteX4" fmla="*/ 1107166 w 1107166"/>
                <a:gd name="connsiteY4" fmla="*/ 477706 h 477706"/>
                <a:gd name="connsiteX0" fmla="*/ 0 w 849798"/>
                <a:gd name="connsiteY0" fmla="*/ 472406 h 484056"/>
                <a:gd name="connsiteX1" fmla="*/ 268213 w 849798"/>
                <a:gd name="connsiteY1" fmla="*/ 407801 h 484056"/>
                <a:gd name="connsiteX2" fmla="*/ 445153 w 849798"/>
                <a:gd name="connsiteY2" fmla="*/ 20 h 484056"/>
                <a:gd name="connsiteX3" fmla="*/ 605077 w 849798"/>
                <a:gd name="connsiteY3" fmla="*/ 425802 h 484056"/>
                <a:gd name="connsiteX4" fmla="*/ 849798 w 849798"/>
                <a:gd name="connsiteY4" fmla="*/ 484056 h 484056"/>
                <a:gd name="connsiteX0" fmla="*/ 0 w 849798"/>
                <a:gd name="connsiteY0" fmla="*/ 472406 h 484963"/>
                <a:gd name="connsiteX1" fmla="*/ 268213 w 849798"/>
                <a:gd name="connsiteY1" fmla="*/ 407801 h 484963"/>
                <a:gd name="connsiteX2" fmla="*/ 445153 w 849798"/>
                <a:gd name="connsiteY2" fmla="*/ 20 h 484963"/>
                <a:gd name="connsiteX3" fmla="*/ 605077 w 849798"/>
                <a:gd name="connsiteY3" fmla="*/ 425802 h 484963"/>
                <a:gd name="connsiteX4" fmla="*/ 849798 w 849798"/>
                <a:gd name="connsiteY4" fmla="*/ 484056 h 4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8" h="484963">
                  <a:moveTo>
                    <a:pt x="0" y="472406"/>
                  </a:moveTo>
                  <a:cubicBezTo>
                    <a:pt x="195173" y="475765"/>
                    <a:pt x="194021" y="486532"/>
                    <a:pt x="268213" y="407801"/>
                  </a:cubicBezTo>
                  <a:cubicBezTo>
                    <a:pt x="342405" y="329070"/>
                    <a:pt x="389009" y="-2980"/>
                    <a:pt x="445153" y="20"/>
                  </a:cubicBezTo>
                  <a:cubicBezTo>
                    <a:pt x="501297" y="3020"/>
                    <a:pt x="537636" y="345129"/>
                    <a:pt x="605077" y="425802"/>
                  </a:cubicBezTo>
                  <a:cubicBezTo>
                    <a:pt x="672518" y="506475"/>
                    <a:pt x="779066" y="479639"/>
                    <a:pt x="849798" y="484056"/>
                  </a:cubicBezTo>
                </a:path>
              </a:pathLst>
            </a:custGeom>
            <a:solidFill>
              <a:schemeClr val="tx2">
                <a:lumMod val="40000"/>
                <a:lumOff val="60000"/>
                <a:alpha val="49000"/>
              </a:schemeClr>
            </a:solidFill>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pic>
          <p:nvPicPr>
            <p:cNvPr id="243" name="Picture 242"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8062" y="2128858"/>
              <a:ext cx="749532" cy="251998"/>
            </a:xfrm>
            <a:prstGeom prst="rect">
              <a:avLst/>
            </a:prstGeom>
          </p:spPr>
        </p:pic>
        <p:pic>
          <p:nvPicPr>
            <p:cNvPr id="244" name="Picture 243"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53" y="2141558"/>
              <a:ext cx="523891" cy="251998"/>
            </a:xfrm>
            <a:prstGeom prst="rect">
              <a:avLst/>
            </a:prstGeom>
          </p:spPr>
        </p:pic>
        <p:pic>
          <p:nvPicPr>
            <p:cNvPr id="245" name="Picture 244"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3266" y="2141558"/>
              <a:ext cx="775889" cy="251998"/>
            </a:xfrm>
            <a:prstGeom prst="rect">
              <a:avLst/>
            </a:prstGeom>
          </p:spPr>
        </p:pic>
      </p:grpSp>
      <p:sp>
        <p:nvSpPr>
          <p:cNvPr id="247" name="Shape 67"/>
          <p:cNvSpPr/>
          <p:nvPr/>
        </p:nvSpPr>
        <p:spPr>
          <a:xfrm>
            <a:off x="669434" y="1936831"/>
            <a:ext cx="4588006" cy="44627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“core-like” </a:t>
            </a:r>
            <a:r>
              <a:rPr kumimoji="0" lang="en-GB" sz="1800" b="0" i="1" u="none" strike="noStrike" kern="0" cap="none" spc="0" normalizeH="0" baseline="0" noProof="0" dirty="0" smtClean="0">
                <a:ln>
                  <a:noFill/>
                </a:ln>
                <a:solidFill>
                  <a:srgbClr val="000000"/>
                </a:solidFill>
                <a:effectLst/>
                <a:uLnTx/>
                <a:uFillTx/>
                <a:latin typeface="Calibri"/>
                <a:ea typeface="Futura"/>
                <a:cs typeface="Futura"/>
                <a:sym typeface="Futura"/>
              </a:rPr>
              <a:t>d</a:t>
            </a: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 or </a:t>
            </a:r>
            <a:r>
              <a:rPr kumimoji="0" lang="en-GB" sz="1800" b="0" i="1" u="none" strike="noStrike" kern="0" cap="none" spc="0" normalizeH="0" baseline="0" noProof="0" dirty="0" smtClean="0">
                <a:ln>
                  <a:noFill/>
                </a:ln>
                <a:solidFill>
                  <a:srgbClr val="000000"/>
                </a:solidFill>
                <a:effectLst/>
                <a:uLnTx/>
                <a:uFillTx/>
                <a:latin typeface="Calibri"/>
                <a:ea typeface="Futura"/>
                <a:cs typeface="Futura"/>
                <a:sym typeface="Futura"/>
              </a:rPr>
              <a:t>f</a:t>
            </a: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 valence orbitals </a:t>
            </a:r>
            <a:endParaRPr kumimoji="0" lang="en-GB" sz="1800" b="0" i="0" u="none" strike="noStrike" kern="0" cap="none" spc="0" normalizeH="0" baseline="0" noProof="0" dirty="0" smtClean="0">
              <a:ln>
                <a:noFill/>
              </a:ln>
              <a:solidFill>
                <a:srgbClr val="7F7F7F"/>
              </a:solidFill>
              <a:effectLst/>
              <a:uLnTx/>
              <a:uFillTx/>
              <a:latin typeface="Calibri"/>
              <a:ea typeface="Futura"/>
              <a:cs typeface="Futura"/>
              <a:sym typeface="Futura"/>
            </a:endParaRPr>
          </a:p>
        </p:txBody>
      </p:sp>
      <p:sp>
        <p:nvSpPr>
          <p:cNvPr id="248" name="Shape 67"/>
          <p:cNvSpPr/>
          <p:nvPr/>
        </p:nvSpPr>
        <p:spPr>
          <a:xfrm>
            <a:off x="675608" y="2388395"/>
            <a:ext cx="4453985" cy="44627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small overlap = narrow bands </a:t>
            </a:r>
            <a:endParaRPr kumimoji="0" lang="en-GB" sz="1800" b="0" i="0" u="none" strike="noStrike" kern="0" cap="none" spc="0" normalizeH="0" baseline="0" noProof="0" dirty="0" smtClean="0">
              <a:ln>
                <a:noFill/>
              </a:ln>
              <a:solidFill>
                <a:srgbClr val="7F7F7F"/>
              </a:solidFill>
              <a:effectLst/>
              <a:uLnTx/>
              <a:uFillTx/>
              <a:latin typeface="Calibri"/>
              <a:ea typeface="Futura"/>
              <a:cs typeface="Futura"/>
              <a:sym typeface="Futura"/>
            </a:endParaRPr>
          </a:p>
        </p:txBody>
      </p:sp>
      <p:sp>
        <p:nvSpPr>
          <p:cNvPr id="249" name="Shape 67"/>
          <p:cNvSpPr/>
          <p:nvPr/>
        </p:nvSpPr>
        <p:spPr>
          <a:xfrm>
            <a:off x="691398" y="2899000"/>
            <a:ext cx="4497395" cy="44627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confinement = large repulsion </a:t>
            </a:r>
            <a:endParaRPr kumimoji="0" lang="en-GB" sz="1800" b="0" i="0" u="none" strike="noStrike" kern="0" cap="none" spc="0" normalizeH="0" baseline="0" noProof="0" dirty="0" smtClean="0">
              <a:ln>
                <a:noFill/>
              </a:ln>
              <a:solidFill>
                <a:srgbClr val="7F7F7F"/>
              </a:solidFill>
              <a:effectLst/>
              <a:uLnTx/>
              <a:uFillTx/>
              <a:latin typeface="Calibri"/>
              <a:ea typeface="Futura"/>
              <a:cs typeface="Futura"/>
              <a:sym typeface="Futura"/>
            </a:endParaRPr>
          </a:p>
        </p:txBody>
      </p:sp>
      <p:sp>
        <p:nvSpPr>
          <p:cNvPr id="250" name="TextBox 249"/>
          <p:cNvSpPr txBox="1"/>
          <p:nvPr/>
        </p:nvSpPr>
        <p:spPr>
          <a:xfrm>
            <a:off x="367468" y="3729244"/>
            <a:ext cx="3471053" cy="461665"/>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Gives the Hubbard model:</a:t>
            </a:r>
            <a:endParaRPr kumimoji="0" lang="en-GB" sz="2400" b="0" i="0" u="none" strike="noStrike" kern="0" cap="none" spc="0" normalizeH="0" baseline="0" noProof="0" dirty="0">
              <a:ln>
                <a:noFill/>
              </a:ln>
              <a:solidFill>
                <a:srgbClr val="7F7F7F"/>
              </a:solidFill>
              <a:effectLst/>
              <a:uLnTx/>
              <a:uFillTx/>
              <a:latin typeface="Calibri"/>
            </a:endParaRPr>
          </a:p>
        </p:txBody>
      </p:sp>
      <p:pic>
        <p:nvPicPr>
          <p:cNvPr id="7" name="Picture 6"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21224" y="3799658"/>
            <a:ext cx="4821570" cy="702088"/>
          </a:xfrm>
          <a:prstGeom prst="rect">
            <a:avLst/>
          </a:prstGeom>
        </p:spPr>
      </p:pic>
      <p:pic>
        <p:nvPicPr>
          <p:cNvPr id="246" name="Picture 8"/>
          <p:cNvPicPr>
            <a:picLocks noChangeAspect="1"/>
          </p:cNvPicPr>
          <p:nvPr/>
        </p:nvPicPr>
        <p:blipFill>
          <a:blip r:embed="rId7">
            <a:extLst>
              <a:ext uri="{28A0092B-C50C-407E-A947-70E740481C1C}">
                <a14:useLocalDpi xmlns:a14="http://schemas.microsoft.com/office/drawing/2010/main" val="0"/>
              </a:ext>
            </a:extLst>
          </a:blip>
          <a:srcRect r="71521"/>
          <a:stretch>
            <a:fillRect/>
          </a:stretch>
        </p:blipFill>
        <p:spPr bwMode="auto">
          <a:xfrm>
            <a:off x="172002" y="144760"/>
            <a:ext cx="786943" cy="7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2464044" y="4540654"/>
            <a:ext cx="4478338" cy="1876722"/>
            <a:chOff x="1809747" y="4098663"/>
            <a:chExt cx="4478338" cy="1876722"/>
          </a:xfrm>
        </p:grpSpPr>
        <p:grpSp>
          <p:nvGrpSpPr>
            <p:cNvPr id="121" name="Group 7"/>
            <p:cNvGrpSpPr>
              <a:grpSpLocks/>
            </p:cNvGrpSpPr>
            <p:nvPr/>
          </p:nvGrpSpPr>
          <p:grpSpPr bwMode="auto">
            <a:xfrm>
              <a:off x="1809747" y="4576798"/>
              <a:ext cx="4452938" cy="1398587"/>
              <a:chOff x="67" y="1336"/>
              <a:chExt cx="2805" cy="881"/>
            </a:xfrm>
          </p:grpSpPr>
          <p:sp>
            <p:nvSpPr>
              <p:cNvPr id="196" name="Line 8"/>
              <p:cNvSpPr>
                <a:spLocks noChangeShapeType="1"/>
              </p:cNvSpPr>
              <p:nvPr/>
            </p:nvSpPr>
            <p:spPr bwMode="auto">
              <a:xfrm flipH="1">
                <a:off x="727" y="1345"/>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7" name="Line 9"/>
              <p:cNvSpPr>
                <a:spLocks noChangeShapeType="1"/>
              </p:cNvSpPr>
              <p:nvPr/>
            </p:nvSpPr>
            <p:spPr bwMode="auto">
              <a:xfrm flipH="1">
                <a:off x="1293" y="1387"/>
                <a:ext cx="839" cy="83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8" name="Line 10"/>
              <p:cNvSpPr>
                <a:spLocks noChangeShapeType="1"/>
              </p:cNvSpPr>
              <p:nvPr/>
            </p:nvSpPr>
            <p:spPr bwMode="auto">
              <a:xfrm flipV="1">
                <a:off x="296" y="1750"/>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9" name="Line 11"/>
              <p:cNvSpPr>
                <a:spLocks noChangeShapeType="1"/>
              </p:cNvSpPr>
              <p:nvPr/>
            </p:nvSpPr>
            <p:spPr bwMode="auto">
              <a:xfrm flipH="1">
                <a:off x="161" y="1336"/>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200" name="Line 12"/>
              <p:cNvSpPr>
                <a:spLocks noChangeShapeType="1"/>
              </p:cNvSpPr>
              <p:nvPr/>
            </p:nvSpPr>
            <p:spPr bwMode="auto">
              <a:xfrm flipH="1">
                <a:off x="2021" y="1379"/>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201" name="Line 13"/>
              <p:cNvSpPr>
                <a:spLocks noChangeShapeType="1"/>
              </p:cNvSpPr>
              <p:nvPr/>
            </p:nvSpPr>
            <p:spPr bwMode="auto">
              <a:xfrm flipV="1">
                <a:off x="67" y="2056"/>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202" name="Line 14"/>
              <p:cNvSpPr>
                <a:spLocks noChangeShapeType="1"/>
              </p:cNvSpPr>
              <p:nvPr/>
            </p:nvSpPr>
            <p:spPr bwMode="auto">
              <a:xfrm flipV="1">
                <a:off x="504" y="1500"/>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2" name="Group 15"/>
            <p:cNvGrpSpPr>
              <a:grpSpLocks/>
            </p:cNvGrpSpPr>
            <p:nvPr/>
          </p:nvGrpSpPr>
          <p:grpSpPr bwMode="auto">
            <a:xfrm>
              <a:off x="2790822" y="4359310"/>
              <a:ext cx="457200" cy="487362"/>
              <a:chOff x="1588" y="1283"/>
              <a:chExt cx="288" cy="307"/>
            </a:xfrm>
          </p:grpSpPr>
          <p:sp>
            <p:nvSpPr>
              <p:cNvPr id="193" name="Freeform 1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4" name="Line 1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5" name="Freeform 1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3" name="Group 19"/>
            <p:cNvGrpSpPr>
              <a:grpSpLocks/>
            </p:cNvGrpSpPr>
            <p:nvPr/>
          </p:nvGrpSpPr>
          <p:grpSpPr bwMode="auto">
            <a:xfrm>
              <a:off x="2341560" y="4776823"/>
              <a:ext cx="457200" cy="487362"/>
              <a:chOff x="1588" y="1283"/>
              <a:chExt cx="288" cy="307"/>
            </a:xfrm>
          </p:grpSpPr>
          <p:sp>
            <p:nvSpPr>
              <p:cNvPr id="190" name="Freeform 2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1" name="Line 2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92" name="Freeform 2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4" name="Group 23"/>
            <p:cNvGrpSpPr>
              <a:grpSpLocks/>
            </p:cNvGrpSpPr>
            <p:nvPr/>
          </p:nvGrpSpPr>
          <p:grpSpPr bwMode="auto">
            <a:xfrm>
              <a:off x="1882772" y="5237198"/>
              <a:ext cx="457200" cy="487362"/>
              <a:chOff x="1588" y="1283"/>
              <a:chExt cx="288" cy="307"/>
            </a:xfrm>
          </p:grpSpPr>
          <p:sp>
            <p:nvSpPr>
              <p:cNvPr id="187" name="Freeform 24"/>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8" name="Line 25"/>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9" name="Freeform 26"/>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5" name="Group 27"/>
            <p:cNvGrpSpPr>
              <a:grpSpLocks/>
            </p:cNvGrpSpPr>
            <p:nvPr/>
          </p:nvGrpSpPr>
          <p:grpSpPr bwMode="auto">
            <a:xfrm>
              <a:off x="3698872" y="4341848"/>
              <a:ext cx="457200" cy="487362"/>
              <a:chOff x="1588" y="1283"/>
              <a:chExt cx="288" cy="307"/>
            </a:xfrm>
          </p:grpSpPr>
          <p:sp>
            <p:nvSpPr>
              <p:cNvPr id="184" name="Freeform 28"/>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5" name="Line 29"/>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6" name="Freeform 30"/>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6" name="Group 31"/>
            <p:cNvGrpSpPr>
              <a:grpSpLocks/>
            </p:cNvGrpSpPr>
            <p:nvPr/>
          </p:nvGrpSpPr>
          <p:grpSpPr bwMode="auto">
            <a:xfrm>
              <a:off x="3263897" y="4760948"/>
              <a:ext cx="457200" cy="487362"/>
              <a:chOff x="1588" y="1283"/>
              <a:chExt cx="288" cy="307"/>
            </a:xfrm>
          </p:grpSpPr>
          <p:sp>
            <p:nvSpPr>
              <p:cNvPr id="181" name="Freeform 32"/>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2" name="Line 33"/>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3" name="Freeform 34"/>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7" name="Group 35"/>
            <p:cNvGrpSpPr>
              <a:grpSpLocks/>
            </p:cNvGrpSpPr>
            <p:nvPr/>
          </p:nvGrpSpPr>
          <p:grpSpPr bwMode="auto">
            <a:xfrm>
              <a:off x="2811460" y="5229260"/>
              <a:ext cx="457200" cy="487362"/>
              <a:chOff x="1588" y="1283"/>
              <a:chExt cx="288" cy="307"/>
            </a:xfrm>
          </p:grpSpPr>
          <p:sp>
            <p:nvSpPr>
              <p:cNvPr id="178" name="Freeform 3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9" name="Line 3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80" name="Freeform 3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8" name="Group 39"/>
            <p:cNvGrpSpPr>
              <a:grpSpLocks/>
            </p:cNvGrpSpPr>
            <p:nvPr/>
          </p:nvGrpSpPr>
          <p:grpSpPr bwMode="auto">
            <a:xfrm>
              <a:off x="4664072" y="4341848"/>
              <a:ext cx="457200" cy="487362"/>
              <a:chOff x="1588" y="1283"/>
              <a:chExt cx="288" cy="307"/>
            </a:xfrm>
          </p:grpSpPr>
          <p:sp>
            <p:nvSpPr>
              <p:cNvPr id="175" name="Freeform 4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6" name="Line 4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7" name="Freeform 4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29" name="Group 43"/>
            <p:cNvGrpSpPr>
              <a:grpSpLocks/>
            </p:cNvGrpSpPr>
            <p:nvPr/>
          </p:nvGrpSpPr>
          <p:grpSpPr bwMode="auto">
            <a:xfrm>
              <a:off x="4244972" y="4759360"/>
              <a:ext cx="457200" cy="487362"/>
              <a:chOff x="1588" y="1283"/>
              <a:chExt cx="288" cy="307"/>
            </a:xfrm>
          </p:grpSpPr>
          <p:sp>
            <p:nvSpPr>
              <p:cNvPr id="172" name="Freeform 44"/>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3" name="Line 45"/>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4" name="Freeform 46"/>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0" name="Group 47"/>
            <p:cNvGrpSpPr>
              <a:grpSpLocks/>
            </p:cNvGrpSpPr>
            <p:nvPr/>
          </p:nvGrpSpPr>
          <p:grpSpPr bwMode="auto">
            <a:xfrm>
              <a:off x="3783010" y="5221323"/>
              <a:ext cx="457200" cy="487362"/>
              <a:chOff x="1588" y="1283"/>
              <a:chExt cx="288" cy="307"/>
            </a:xfrm>
          </p:grpSpPr>
          <p:sp>
            <p:nvSpPr>
              <p:cNvPr id="169" name="Freeform 48"/>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0" name="Line 49"/>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71" name="Freeform 50"/>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1" name="Group 51"/>
            <p:cNvGrpSpPr>
              <a:grpSpLocks/>
            </p:cNvGrpSpPr>
            <p:nvPr/>
          </p:nvGrpSpPr>
          <p:grpSpPr bwMode="auto">
            <a:xfrm>
              <a:off x="5830885" y="4341848"/>
              <a:ext cx="457200" cy="487362"/>
              <a:chOff x="1588" y="1283"/>
              <a:chExt cx="288" cy="307"/>
            </a:xfrm>
          </p:grpSpPr>
          <p:sp>
            <p:nvSpPr>
              <p:cNvPr id="166" name="Freeform 52"/>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7" name="Line 53"/>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8" name="Freeform 54"/>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2" name="Group 55"/>
            <p:cNvGrpSpPr>
              <a:grpSpLocks/>
            </p:cNvGrpSpPr>
            <p:nvPr/>
          </p:nvGrpSpPr>
          <p:grpSpPr bwMode="auto">
            <a:xfrm>
              <a:off x="5421310" y="4743485"/>
              <a:ext cx="457200" cy="487362"/>
              <a:chOff x="1588" y="1283"/>
              <a:chExt cx="288" cy="307"/>
            </a:xfrm>
          </p:grpSpPr>
          <p:sp>
            <p:nvSpPr>
              <p:cNvPr id="163" name="Freeform 5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4" name="Line 5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5" name="Freeform 5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3" name="Group 59"/>
            <p:cNvGrpSpPr>
              <a:grpSpLocks/>
            </p:cNvGrpSpPr>
            <p:nvPr/>
          </p:nvGrpSpPr>
          <p:grpSpPr bwMode="auto">
            <a:xfrm>
              <a:off x="4938710" y="5213385"/>
              <a:ext cx="457200" cy="487362"/>
              <a:chOff x="1588" y="1283"/>
              <a:chExt cx="288" cy="307"/>
            </a:xfrm>
          </p:grpSpPr>
          <p:sp>
            <p:nvSpPr>
              <p:cNvPr id="160" name="Freeform 6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1" name="Line 6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162" name="Freeform 6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4" name="Group 63"/>
            <p:cNvGrpSpPr>
              <a:grpSpLocks/>
            </p:cNvGrpSpPr>
            <p:nvPr/>
          </p:nvGrpSpPr>
          <p:grpSpPr bwMode="auto">
            <a:xfrm rot="19324820">
              <a:off x="2903535" y="4238660"/>
              <a:ext cx="185738" cy="334962"/>
              <a:chOff x="567" y="1591"/>
              <a:chExt cx="117" cy="211"/>
            </a:xfrm>
          </p:grpSpPr>
          <p:sp>
            <p:nvSpPr>
              <p:cNvPr id="158" name="Oval 6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59" name="Line 6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5" name="Group 66"/>
            <p:cNvGrpSpPr>
              <a:grpSpLocks/>
            </p:cNvGrpSpPr>
            <p:nvPr/>
          </p:nvGrpSpPr>
          <p:grpSpPr bwMode="auto">
            <a:xfrm rot="19503911">
              <a:off x="2941635" y="4559335"/>
              <a:ext cx="185738" cy="334962"/>
              <a:chOff x="703" y="1771"/>
              <a:chExt cx="117" cy="211"/>
            </a:xfrm>
          </p:grpSpPr>
          <p:sp>
            <p:nvSpPr>
              <p:cNvPr id="156" name="Oval 67"/>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57" name="Line 68"/>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sp>
          <p:nvSpPr>
            <p:cNvPr id="136" name="Line 69"/>
            <p:cNvSpPr>
              <a:spLocks noChangeShapeType="1"/>
            </p:cNvSpPr>
            <p:nvPr/>
          </p:nvSpPr>
          <p:spPr bwMode="auto">
            <a:xfrm flipV="1">
              <a:off x="2700335" y="4330735"/>
              <a:ext cx="4763" cy="501650"/>
            </a:xfrm>
            <a:prstGeom prst="line">
              <a:avLst/>
            </a:prstGeom>
            <a:noFill/>
            <a:ln w="28575">
              <a:solidFill>
                <a:srgbClr val="FF0000"/>
              </a:solidFill>
              <a:prstDash val="sysDot"/>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nvGrpSpPr>
            <p:cNvPr id="137" name="Group 70"/>
            <p:cNvGrpSpPr>
              <a:grpSpLocks/>
            </p:cNvGrpSpPr>
            <p:nvPr/>
          </p:nvGrpSpPr>
          <p:grpSpPr bwMode="auto">
            <a:xfrm rot="19324820">
              <a:off x="3813172" y="4464085"/>
              <a:ext cx="185738" cy="334962"/>
              <a:chOff x="567" y="1591"/>
              <a:chExt cx="117" cy="211"/>
            </a:xfrm>
          </p:grpSpPr>
          <p:sp>
            <p:nvSpPr>
              <p:cNvPr id="154" name="Oval 71"/>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55" name="Line 72"/>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38" name="Group 73"/>
            <p:cNvGrpSpPr>
              <a:grpSpLocks/>
            </p:cNvGrpSpPr>
            <p:nvPr/>
          </p:nvGrpSpPr>
          <p:grpSpPr bwMode="auto">
            <a:xfrm rot="19324820">
              <a:off x="2003422" y="5376898"/>
              <a:ext cx="185738" cy="334962"/>
              <a:chOff x="567" y="1591"/>
              <a:chExt cx="117" cy="211"/>
            </a:xfrm>
          </p:grpSpPr>
          <p:sp>
            <p:nvSpPr>
              <p:cNvPr id="152" name="Oval 7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53" name="Line 7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sp>
          <p:nvSpPr>
            <p:cNvPr id="139" name="Arc 76"/>
            <p:cNvSpPr>
              <a:spLocks/>
            </p:cNvSpPr>
            <p:nvPr/>
          </p:nvSpPr>
          <p:spPr bwMode="auto">
            <a:xfrm>
              <a:off x="3855561" y="4098663"/>
              <a:ext cx="1070286" cy="429932"/>
            </a:xfrm>
            <a:custGeom>
              <a:avLst/>
              <a:gdLst>
                <a:gd name="T0" fmla="*/ 0 w 43200"/>
                <a:gd name="T1" fmla="*/ 0 h 28373"/>
                <a:gd name="T2" fmla="*/ 0 w 43200"/>
                <a:gd name="T3" fmla="*/ 0 h 28373"/>
                <a:gd name="T4" fmla="*/ 0 w 43200"/>
                <a:gd name="T5" fmla="*/ 0 h 28373"/>
                <a:gd name="T6" fmla="*/ 0 60000 65536"/>
                <a:gd name="T7" fmla="*/ 0 60000 65536"/>
                <a:gd name="T8" fmla="*/ 0 60000 65536"/>
                <a:gd name="T9" fmla="*/ 0 w 43200"/>
                <a:gd name="T10" fmla="*/ 0 h 28373"/>
                <a:gd name="T11" fmla="*/ 43200 w 43200"/>
                <a:gd name="T12" fmla="*/ 28373 h 28373"/>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5" fmla="*/ 21322 w 43200"/>
                <a:gd name="connsiteY5" fmla="*/ 14789 h 28372"/>
                <a:gd name="connsiteX6" fmla="*/ 783 w 43200"/>
                <a:gd name="connsiteY6" fmla="*/ 27365 h 28372"/>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5" fmla="*/ 21322 w 43200"/>
                <a:gd name="connsiteY5" fmla="*/ 7978 h 28372"/>
                <a:gd name="connsiteX6" fmla="*/ 783 w 43200"/>
                <a:gd name="connsiteY6" fmla="*/ 27365 h 28372"/>
                <a:gd name="connsiteX0" fmla="*/ 783 w 43200"/>
                <a:gd name="connsiteY0" fmla="*/ 27365 h 38441"/>
                <a:gd name="connsiteX1" fmla="*/ 0 w 43200"/>
                <a:gd name="connsiteY1" fmla="*/ 21600 h 38441"/>
                <a:gd name="connsiteX2" fmla="*/ 21600 w 43200"/>
                <a:gd name="connsiteY2" fmla="*/ 0 h 38441"/>
                <a:gd name="connsiteX3" fmla="*/ 43200 w 43200"/>
                <a:gd name="connsiteY3" fmla="*/ 21600 h 38441"/>
                <a:gd name="connsiteX4" fmla="*/ 42110 w 43200"/>
                <a:gd name="connsiteY4" fmla="*/ 28372 h 38441"/>
                <a:gd name="connsiteX0" fmla="*/ 783 w 43200"/>
                <a:gd name="connsiteY0" fmla="*/ 27365 h 38441"/>
                <a:gd name="connsiteX1" fmla="*/ 0 w 43200"/>
                <a:gd name="connsiteY1" fmla="*/ 21600 h 38441"/>
                <a:gd name="connsiteX2" fmla="*/ 21600 w 43200"/>
                <a:gd name="connsiteY2" fmla="*/ 0 h 38441"/>
                <a:gd name="connsiteX3" fmla="*/ 43200 w 43200"/>
                <a:gd name="connsiteY3" fmla="*/ 21600 h 38441"/>
                <a:gd name="connsiteX4" fmla="*/ 42110 w 43200"/>
                <a:gd name="connsiteY4" fmla="*/ 28372 h 38441"/>
                <a:gd name="connsiteX5" fmla="*/ 20488 w 43200"/>
                <a:gd name="connsiteY5" fmla="*/ 38200 h 38441"/>
                <a:gd name="connsiteX6" fmla="*/ 783 w 43200"/>
                <a:gd name="connsiteY6" fmla="*/ 27365 h 38441"/>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0" fmla="*/ 783 w 43200"/>
                <a:gd name="connsiteY0" fmla="*/ 27365 h 28372"/>
                <a:gd name="connsiteX1" fmla="*/ 0 w 43200"/>
                <a:gd name="connsiteY1" fmla="*/ 21600 h 28372"/>
                <a:gd name="connsiteX2" fmla="*/ 21600 w 43200"/>
                <a:gd name="connsiteY2" fmla="*/ 0 h 28372"/>
                <a:gd name="connsiteX3" fmla="*/ 43200 w 43200"/>
                <a:gd name="connsiteY3" fmla="*/ 21600 h 28372"/>
                <a:gd name="connsiteX4" fmla="*/ 42110 w 43200"/>
                <a:gd name="connsiteY4" fmla="*/ 28372 h 28372"/>
                <a:gd name="connsiteX5" fmla="*/ 21877 w 43200"/>
                <a:gd name="connsiteY5" fmla="*/ 20748 h 28372"/>
                <a:gd name="connsiteX6" fmla="*/ 783 w 43200"/>
                <a:gd name="connsiteY6" fmla="*/ 27365 h 28372"/>
                <a:gd name="connsiteX0" fmla="*/ 783 w 43200"/>
                <a:gd name="connsiteY0" fmla="*/ 27717 h 28724"/>
                <a:gd name="connsiteX1" fmla="*/ 0 w 43200"/>
                <a:gd name="connsiteY1" fmla="*/ 21952 h 28724"/>
                <a:gd name="connsiteX2" fmla="*/ 21600 w 43200"/>
                <a:gd name="connsiteY2" fmla="*/ 352 h 28724"/>
                <a:gd name="connsiteX3" fmla="*/ 43200 w 43200"/>
                <a:gd name="connsiteY3" fmla="*/ 21952 h 28724"/>
                <a:gd name="connsiteX4" fmla="*/ 42110 w 43200"/>
                <a:gd name="connsiteY4" fmla="*/ 28724 h 28724"/>
                <a:gd name="connsiteX0" fmla="*/ 783 w 43200"/>
                <a:gd name="connsiteY0" fmla="*/ 27717 h 28724"/>
                <a:gd name="connsiteX1" fmla="*/ 0 w 43200"/>
                <a:gd name="connsiteY1" fmla="*/ 21952 h 28724"/>
                <a:gd name="connsiteX2" fmla="*/ 3469 w 43200"/>
                <a:gd name="connsiteY2" fmla="*/ 9499 h 28724"/>
                <a:gd name="connsiteX3" fmla="*/ 21600 w 43200"/>
                <a:gd name="connsiteY3" fmla="*/ 352 h 28724"/>
                <a:gd name="connsiteX4" fmla="*/ 43200 w 43200"/>
                <a:gd name="connsiteY4" fmla="*/ 21952 h 28724"/>
                <a:gd name="connsiteX5" fmla="*/ 42110 w 43200"/>
                <a:gd name="connsiteY5" fmla="*/ 28724 h 28724"/>
                <a:gd name="connsiteX6" fmla="*/ 21877 w 43200"/>
                <a:gd name="connsiteY6" fmla="*/ 21100 h 28724"/>
                <a:gd name="connsiteX7" fmla="*/ 783 w 43200"/>
                <a:gd name="connsiteY7" fmla="*/ 27717 h 28724"/>
                <a:gd name="connsiteX0" fmla="*/ 1514 w 43931"/>
                <a:gd name="connsiteY0" fmla="*/ 27717 h 28724"/>
                <a:gd name="connsiteX1" fmla="*/ 731 w 43931"/>
                <a:gd name="connsiteY1" fmla="*/ 21952 h 28724"/>
                <a:gd name="connsiteX2" fmla="*/ 22331 w 43931"/>
                <a:gd name="connsiteY2" fmla="*/ 352 h 28724"/>
                <a:gd name="connsiteX3" fmla="*/ 43931 w 43931"/>
                <a:gd name="connsiteY3" fmla="*/ 21952 h 28724"/>
                <a:gd name="connsiteX4" fmla="*/ 42841 w 43931"/>
                <a:gd name="connsiteY4" fmla="*/ 28724 h 28724"/>
                <a:gd name="connsiteX0" fmla="*/ 1514 w 43931"/>
                <a:gd name="connsiteY0" fmla="*/ 27717 h 28724"/>
                <a:gd name="connsiteX1" fmla="*/ 731 w 43931"/>
                <a:gd name="connsiteY1" fmla="*/ 21952 h 28724"/>
                <a:gd name="connsiteX2" fmla="*/ 1977 w 43931"/>
                <a:gd name="connsiteY2" fmla="*/ 9499 h 28724"/>
                <a:gd name="connsiteX3" fmla="*/ 22331 w 43931"/>
                <a:gd name="connsiteY3" fmla="*/ 352 h 28724"/>
                <a:gd name="connsiteX4" fmla="*/ 43931 w 43931"/>
                <a:gd name="connsiteY4" fmla="*/ 21952 h 28724"/>
                <a:gd name="connsiteX5" fmla="*/ 42841 w 43931"/>
                <a:gd name="connsiteY5" fmla="*/ 28724 h 28724"/>
                <a:gd name="connsiteX6" fmla="*/ 22608 w 43931"/>
                <a:gd name="connsiteY6" fmla="*/ 21100 h 28724"/>
                <a:gd name="connsiteX7" fmla="*/ 1514 w 43931"/>
                <a:gd name="connsiteY7" fmla="*/ 27717 h 28724"/>
                <a:gd name="connsiteX0" fmla="*/ 3423 w 45840"/>
                <a:gd name="connsiteY0" fmla="*/ 27717 h 28724"/>
                <a:gd name="connsiteX1" fmla="*/ 2640 w 45840"/>
                <a:gd name="connsiteY1" fmla="*/ 21952 h 28724"/>
                <a:gd name="connsiteX2" fmla="*/ 24240 w 45840"/>
                <a:gd name="connsiteY2" fmla="*/ 352 h 28724"/>
                <a:gd name="connsiteX3" fmla="*/ 45840 w 45840"/>
                <a:gd name="connsiteY3" fmla="*/ 21952 h 28724"/>
                <a:gd name="connsiteX4" fmla="*/ 44750 w 45840"/>
                <a:gd name="connsiteY4" fmla="*/ 28724 h 28724"/>
                <a:gd name="connsiteX0" fmla="*/ 3423 w 45840"/>
                <a:gd name="connsiteY0" fmla="*/ 27717 h 28724"/>
                <a:gd name="connsiteX1" fmla="*/ 2640 w 45840"/>
                <a:gd name="connsiteY1" fmla="*/ 21952 h 28724"/>
                <a:gd name="connsiteX2" fmla="*/ 1385 w 45840"/>
                <a:gd name="connsiteY2" fmla="*/ 9499 h 28724"/>
                <a:gd name="connsiteX3" fmla="*/ 24240 w 45840"/>
                <a:gd name="connsiteY3" fmla="*/ 352 h 28724"/>
                <a:gd name="connsiteX4" fmla="*/ 45840 w 45840"/>
                <a:gd name="connsiteY4" fmla="*/ 21952 h 28724"/>
                <a:gd name="connsiteX5" fmla="*/ 44750 w 45840"/>
                <a:gd name="connsiteY5" fmla="*/ 28724 h 28724"/>
                <a:gd name="connsiteX6" fmla="*/ 24517 w 45840"/>
                <a:gd name="connsiteY6" fmla="*/ 21100 h 28724"/>
                <a:gd name="connsiteX7" fmla="*/ 3423 w 45840"/>
                <a:gd name="connsiteY7" fmla="*/ 27717 h 28724"/>
                <a:gd name="connsiteX0" fmla="*/ 1703 w 44120"/>
                <a:gd name="connsiteY0" fmla="*/ 27717 h 28724"/>
                <a:gd name="connsiteX1" fmla="*/ 920 w 44120"/>
                <a:gd name="connsiteY1" fmla="*/ 21952 h 28724"/>
                <a:gd name="connsiteX2" fmla="*/ 22520 w 44120"/>
                <a:gd name="connsiteY2" fmla="*/ 352 h 28724"/>
                <a:gd name="connsiteX3" fmla="*/ 44120 w 44120"/>
                <a:gd name="connsiteY3" fmla="*/ 21952 h 28724"/>
                <a:gd name="connsiteX4" fmla="*/ 43030 w 44120"/>
                <a:gd name="connsiteY4" fmla="*/ 28724 h 28724"/>
                <a:gd name="connsiteX0" fmla="*/ 1703 w 44120"/>
                <a:gd name="connsiteY0" fmla="*/ 27717 h 28724"/>
                <a:gd name="connsiteX1" fmla="*/ 920 w 44120"/>
                <a:gd name="connsiteY1" fmla="*/ 21952 h 28724"/>
                <a:gd name="connsiteX2" fmla="*/ 1888 w 44120"/>
                <a:gd name="connsiteY2" fmla="*/ 9499 h 28724"/>
                <a:gd name="connsiteX3" fmla="*/ 22520 w 44120"/>
                <a:gd name="connsiteY3" fmla="*/ 352 h 28724"/>
                <a:gd name="connsiteX4" fmla="*/ 44120 w 44120"/>
                <a:gd name="connsiteY4" fmla="*/ 21952 h 28724"/>
                <a:gd name="connsiteX5" fmla="*/ 43030 w 44120"/>
                <a:gd name="connsiteY5" fmla="*/ 28724 h 28724"/>
                <a:gd name="connsiteX6" fmla="*/ 22797 w 44120"/>
                <a:gd name="connsiteY6" fmla="*/ 21100 h 28724"/>
                <a:gd name="connsiteX7" fmla="*/ 1703 w 44120"/>
                <a:gd name="connsiteY7" fmla="*/ 27717 h 28724"/>
                <a:gd name="connsiteX0" fmla="*/ 3656 w 46073"/>
                <a:gd name="connsiteY0" fmla="*/ 27653 h 28660"/>
                <a:gd name="connsiteX1" fmla="*/ 2873 w 46073"/>
                <a:gd name="connsiteY1" fmla="*/ 21888 h 28660"/>
                <a:gd name="connsiteX2" fmla="*/ 24473 w 46073"/>
                <a:gd name="connsiteY2" fmla="*/ 288 h 28660"/>
                <a:gd name="connsiteX3" fmla="*/ 46073 w 46073"/>
                <a:gd name="connsiteY3" fmla="*/ 21888 h 28660"/>
                <a:gd name="connsiteX4" fmla="*/ 44983 w 46073"/>
                <a:gd name="connsiteY4" fmla="*/ 28660 h 28660"/>
                <a:gd name="connsiteX0" fmla="*/ 3656 w 46073"/>
                <a:gd name="connsiteY0" fmla="*/ 27653 h 28660"/>
                <a:gd name="connsiteX1" fmla="*/ 2873 w 46073"/>
                <a:gd name="connsiteY1" fmla="*/ 21888 h 28660"/>
                <a:gd name="connsiteX2" fmla="*/ 1340 w 46073"/>
                <a:gd name="connsiteY2" fmla="*/ 10286 h 28660"/>
                <a:gd name="connsiteX3" fmla="*/ 24473 w 46073"/>
                <a:gd name="connsiteY3" fmla="*/ 288 h 28660"/>
                <a:gd name="connsiteX4" fmla="*/ 46073 w 46073"/>
                <a:gd name="connsiteY4" fmla="*/ 21888 h 28660"/>
                <a:gd name="connsiteX5" fmla="*/ 44983 w 46073"/>
                <a:gd name="connsiteY5" fmla="*/ 28660 h 28660"/>
                <a:gd name="connsiteX6" fmla="*/ 24750 w 46073"/>
                <a:gd name="connsiteY6" fmla="*/ 21036 h 28660"/>
                <a:gd name="connsiteX7" fmla="*/ 3656 w 46073"/>
                <a:gd name="connsiteY7" fmla="*/ 27653 h 28660"/>
                <a:gd name="connsiteX0" fmla="*/ 3656 w 46073"/>
                <a:gd name="connsiteY0" fmla="*/ 27813 h 28820"/>
                <a:gd name="connsiteX1" fmla="*/ 2873 w 46073"/>
                <a:gd name="connsiteY1" fmla="*/ 22048 h 28820"/>
                <a:gd name="connsiteX2" fmla="*/ 24473 w 46073"/>
                <a:gd name="connsiteY2" fmla="*/ 448 h 28820"/>
                <a:gd name="connsiteX3" fmla="*/ 46073 w 46073"/>
                <a:gd name="connsiteY3" fmla="*/ 22048 h 28820"/>
                <a:gd name="connsiteX4" fmla="*/ 44983 w 46073"/>
                <a:gd name="connsiteY4" fmla="*/ 28820 h 28820"/>
                <a:gd name="connsiteX0" fmla="*/ 3656 w 46073"/>
                <a:gd name="connsiteY0" fmla="*/ 27813 h 28820"/>
                <a:gd name="connsiteX1" fmla="*/ 2873 w 46073"/>
                <a:gd name="connsiteY1" fmla="*/ 22048 h 28820"/>
                <a:gd name="connsiteX2" fmla="*/ 1340 w 46073"/>
                <a:gd name="connsiteY2" fmla="*/ 10446 h 28820"/>
                <a:gd name="connsiteX3" fmla="*/ 24473 w 46073"/>
                <a:gd name="connsiteY3" fmla="*/ 448 h 28820"/>
                <a:gd name="connsiteX4" fmla="*/ 46073 w 46073"/>
                <a:gd name="connsiteY4" fmla="*/ 22048 h 28820"/>
                <a:gd name="connsiteX5" fmla="*/ 44983 w 46073"/>
                <a:gd name="connsiteY5" fmla="*/ 28820 h 28820"/>
                <a:gd name="connsiteX6" fmla="*/ 24750 w 46073"/>
                <a:gd name="connsiteY6" fmla="*/ 21196 h 28820"/>
                <a:gd name="connsiteX7" fmla="*/ 3656 w 46073"/>
                <a:gd name="connsiteY7" fmla="*/ 27813 h 28820"/>
                <a:gd name="connsiteX0" fmla="*/ 3656 w 46073"/>
                <a:gd name="connsiteY0" fmla="*/ 27813 h 28820"/>
                <a:gd name="connsiteX1" fmla="*/ 2873 w 46073"/>
                <a:gd name="connsiteY1" fmla="*/ 22048 h 28820"/>
                <a:gd name="connsiteX2" fmla="*/ 24473 w 46073"/>
                <a:gd name="connsiteY2" fmla="*/ 448 h 28820"/>
                <a:gd name="connsiteX3" fmla="*/ 46073 w 46073"/>
                <a:gd name="connsiteY3" fmla="*/ 22048 h 28820"/>
                <a:gd name="connsiteX4" fmla="*/ 44983 w 46073"/>
                <a:gd name="connsiteY4" fmla="*/ 28820 h 28820"/>
                <a:gd name="connsiteX0" fmla="*/ 3656 w 46073"/>
                <a:gd name="connsiteY0" fmla="*/ 27813 h 28820"/>
                <a:gd name="connsiteX1" fmla="*/ 2873 w 46073"/>
                <a:gd name="connsiteY1" fmla="*/ 22048 h 28820"/>
                <a:gd name="connsiteX2" fmla="*/ 1340 w 46073"/>
                <a:gd name="connsiteY2" fmla="*/ 10446 h 28820"/>
                <a:gd name="connsiteX3" fmla="*/ 24473 w 46073"/>
                <a:gd name="connsiteY3" fmla="*/ 448 h 28820"/>
                <a:gd name="connsiteX4" fmla="*/ 46073 w 46073"/>
                <a:gd name="connsiteY4" fmla="*/ 22048 h 28820"/>
                <a:gd name="connsiteX5" fmla="*/ 44983 w 46073"/>
                <a:gd name="connsiteY5" fmla="*/ 28820 h 28820"/>
                <a:gd name="connsiteX6" fmla="*/ 24750 w 46073"/>
                <a:gd name="connsiteY6" fmla="*/ 21196 h 28820"/>
                <a:gd name="connsiteX7" fmla="*/ 3656 w 46073"/>
                <a:gd name="connsiteY7" fmla="*/ 27813 h 28820"/>
                <a:gd name="connsiteX0" fmla="*/ 3656 w 46466"/>
                <a:gd name="connsiteY0" fmla="*/ 27813 h 28820"/>
                <a:gd name="connsiteX1" fmla="*/ 2873 w 46466"/>
                <a:gd name="connsiteY1" fmla="*/ 22048 h 28820"/>
                <a:gd name="connsiteX2" fmla="*/ 24473 w 46466"/>
                <a:gd name="connsiteY2" fmla="*/ 448 h 28820"/>
                <a:gd name="connsiteX3" fmla="*/ 46073 w 46466"/>
                <a:gd name="connsiteY3" fmla="*/ 22048 h 28820"/>
                <a:gd name="connsiteX4" fmla="*/ 44983 w 46466"/>
                <a:gd name="connsiteY4" fmla="*/ 28820 h 28820"/>
                <a:gd name="connsiteX0" fmla="*/ 3656 w 46466"/>
                <a:gd name="connsiteY0" fmla="*/ 27813 h 28820"/>
                <a:gd name="connsiteX1" fmla="*/ 2873 w 46466"/>
                <a:gd name="connsiteY1" fmla="*/ 22048 h 28820"/>
                <a:gd name="connsiteX2" fmla="*/ 1340 w 46466"/>
                <a:gd name="connsiteY2" fmla="*/ 10446 h 28820"/>
                <a:gd name="connsiteX3" fmla="*/ 24473 w 46466"/>
                <a:gd name="connsiteY3" fmla="*/ 448 h 28820"/>
                <a:gd name="connsiteX4" fmla="*/ 46073 w 46466"/>
                <a:gd name="connsiteY4" fmla="*/ 22048 h 28820"/>
                <a:gd name="connsiteX5" fmla="*/ 44983 w 46466"/>
                <a:gd name="connsiteY5" fmla="*/ 28820 h 28820"/>
                <a:gd name="connsiteX6" fmla="*/ 24750 w 46466"/>
                <a:gd name="connsiteY6" fmla="*/ 21196 h 28820"/>
                <a:gd name="connsiteX7" fmla="*/ 3656 w 46466"/>
                <a:gd name="connsiteY7" fmla="*/ 27813 h 28820"/>
                <a:gd name="connsiteX0" fmla="*/ 3656 w 46830"/>
                <a:gd name="connsiteY0" fmla="*/ 27813 h 28820"/>
                <a:gd name="connsiteX1" fmla="*/ 2873 w 46830"/>
                <a:gd name="connsiteY1" fmla="*/ 22048 h 28820"/>
                <a:gd name="connsiteX2" fmla="*/ 24473 w 46830"/>
                <a:gd name="connsiteY2" fmla="*/ 448 h 28820"/>
                <a:gd name="connsiteX3" fmla="*/ 46073 w 46830"/>
                <a:gd name="connsiteY3" fmla="*/ 22048 h 28820"/>
                <a:gd name="connsiteX4" fmla="*/ 44983 w 46830"/>
                <a:gd name="connsiteY4" fmla="*/ 28820 h 28820"/>
                <a:gd name="connsiteX0" fmla="*/ 3656 w 46830"/>
                <a:gd name="connsiteY0" fmla="*/ 27813 h 28820"/>
                <a:gd name="connsiteX1" fmla="*/ 2873 w 46830"/>
                <a:gd name="connsiteY1" fmla="*/ 22048 h 28820"/>
                <a:gd name="connsiteX2" fmla="*/ 1340 w 46830"/>
                <a:gd name="connsiteY2" fmla="*/ 10446 h 28820"/>
                <a:gd name="connsiteX3" fmla="*/ 24473 w 46830"/>
                <a:gd name="connsiteY3" fmla="*/ 448 h 28820"/>
                <a:gd name="connsiteX4" fmla="*/ 46073 w 46830"/>
                <a:gd name="connsiteY4" fmla="*/ 22048 h 28820"/>
                <a:gd name="connsiteX5" fmla="*/ 44983 w 46830"/>
                <a:gd name="connsiteY5" fmla="*/ 28820 h 28820"/>
                <a:gd name="connsiteX6" fmla="*/ 24750 w 46830"/>
                <a:gd name="connsiteY6" fmla="*/ 21196 h 28820"/>
                <a:gd name="connsiteX7" fmla="*/ 3656 w 46830"/>
                <a:gd name="connsiteY7" fmla="*/ 27813 h 28820"/>
                <a:gd name="connsiteX0" fmla="*/ 3656 w 46830"/>
                <a:gd name="connsiteY0" fmla="*/ 27813 h 28820"/>
                <a:gd name="connsiteX1" fmla="*/ 2873 w 46830"/>
                <a:gd name="connsiteY1" fmla="*/ 22048 h 28820"/>
                <a:gd name="connsiteX2" fmla="*/ 24473 w 46830"/>
                <a:gd name="connsiteY2" fmla="*/ 448 h 28820"/>
                <a:gd name="connsiteX3" fmla="*/ 46073 w 46830"/>
                <a:gd name="connsiteY3" fmla="*/ 22048 h 28820"/>
                <a:gd name="connsiteX4" fmla="*/ 44983 w 46830"/>
                <a:gd name="connsiteY4" fmla="*/ 28820 h 28820"/>
                <a:gd name="connsiteX0" fmla="*/ 3656 w 46830"/>
                <a:gd name="connsiteY0" fmla="*/ 27813 h 28820"/>
                <a:gd name="connsiteX1" fmla="*/ 2873 w 46830"/>
                <a:gd name="connsiteY1" fmla="*/ 22048 h 28820"/>
                <a:gd name="connsiteX2" fmla="*/ 1340 w 46830"/>
                <a:gd name="connsiteY2" fmla="*/ 10446 h 28820"/>
                <a:gd name="connsiteX3" fmla="*/ 24473 w 46830"/>
                <a:gd name="connsiteY3" fmla="*/ 448 h 28820"/>
                <a:gd name="connsiteX4" fmla="*/ 46073 w 46830"/>
                <a:gd name="connsiteY4" fmla="*/ 22048 h 28820"/>
                <a:gd name="connsiteX5" fmla="*/ 44983 w 46830"/>
                <a:gd name="connsiteY5" fmla="*/ 28820 h 28820"/>
                <a:gd name="connsiteX6" fmla="*/ 24750 w 46830"/>
                <a:gd name="connsiteY6" fmla="*/ 21196 h 28820"/>
                <a:gd name="connsiteX7" fmla="*/ 3656 w 46830"/>
                <a:gd name="connsiteY7" fmla="*/ 27813 h 28820"/>
                <a:gd name="connsiteX0" fmla="*/ 3656 w 46830"/>
                <a:gd name="connsiteY0" fmla="*/ 27813 h 28820"/>
                <a:gd name="connsiteX1" fmla="*/ 2873 w 46830"/>
                <a:gd name="connsiteY1" fmla="*/ 22048 h 28820"/>
                <a:gd name="connsiteX2" fmla="*/ 24473 w 46830"/>
                <a:gd name="connsiteY2" fmla="*/ 448 h 28820"/>
                <a:gd name="connsiteX3" fmla="*/ 46073 w 46830"/>
                <a:gd name="connsiteY3" fmla="*/ 22048 h 28820"/>
                <a:gd name="connsiteX4" fmla="*/ 44983 w 46830"/>
                <a:gd name="connsiteY4" fmla="*/ 28820 h 28820"/>
                <a:gd name="connsiteX0" fmla="*/ 3656 w 46830"/>
                <a:gd name="connsiteY0" fmla="*/ 27813 h 28820"/>
                <a:gd name="connsiteX1" fmla="*/ 2873 w 46830"/>
                <a:gd name="connsiteY1" fmla="*/ 22048 h 28820"/>
                <a:gd name="connsiteX2" fmla="*/ 1340 w 46830"/>
                <a:gd name="connsiteY2" fmla="*/ 10446 h 28820"/>
                <a:gd name="connsiteX3" fmla="*/ 24473 w 46830"/>
                <a:gd name="connsiteY3" fmla="*/ 448 h 28820"/>
                <a:gd name="connsiteX4" fmla="*/ 46073 w 46830"/>
                <a:gd name="connsiteY4" fmla="*/ 22048 h 28820"/>
                <a:gd name="connsiteX5" fmla="*/ 44983 w 46830"/>
                <a:gd name="connsiteY5" fmla="*/ 28820 h 28820"/>
                <a:gd name="connsiteX6" fmla="*/ 24750 w 46830"/>
                <a:gd name="connsiteY6" fmla="*/ 21196 h 28820"/>
                <a:gd name="connsiteX7" fmla="*/ 3656 w 46830"/>
                <a:gd name="connsiteY7" fmla="*/ 27813 h 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30" h="28820" fill="none" extrusionOk="0">
                  <a:moveTo>
                    <a:pt x="3656" y="27813"/>
                  </a:moveTo>
                  <a:cubicBezTo>
                    <a:pt x="3136" y="25935"/>
                    <a:pt x="3287" y="23951"/>
                    <a:pt x="2873" y="22048"/>
                  </a:cubicBezTo>
                  <a:cubicBezTo>
                    <a:pt x="95" y="9267"/>
                    <a:pt x="12543" y="448"/>
                    <a:pt x="24473" y="448"/>
                  </a:cubicBezTo>
                  <a:cubicBezTo>
                    <a:pt x="36402" y="448"/>
                    <a:pt x="50241" y="10969"/>
                    <a:pt x="46073" y="22048"/>
                  </a:cubicBezTo>
                  <a:cubicBezTo>
                    <a:pt x="46072" y="24349"/>
                    <a:pt x="45705" y="26635"/>
                    <a:pt x="44983" y="28820"/>
                  </a:cubicBezTo>
                </a:path>
                <a:path w="46830" h="28820" stroke="0" extrusionOk="0">
                  <a:moveTo>
                    <a:pt x="3656" y="27813"/>
                  </a:moveTo>
                  <a:cubicBezTo>
                    <a:pt x="3136" y="25935"/>
                    <a:pt x="3259" y="24942"/>
                    <a:pt x="2873" y="22048"/>
                  </a:cubicBezTo>
                  <a:cubicBezTo>
                    <a:pt x="2487" y="19154"/>
                    <a:pt x="-2260" y="14046"/>
                    <a:pt x="1340" y="10446"/>
                  </a:cubicBezTo>
                  <a:cubicBezTo>
                    <a:pt x="4940" y="3015"/>
                    <a:pt x="17018" y="-1486"/>
                    <a:pt x="24473" y="448"/>
                  </a:cubicBezTo>
                  <a:cubicBezTo>
                    <a:pt x="31928" y="2382"/>
                    <a:pt x="46073" y="10118"/>
                    <a:pt x="46073" y="22048"/>
                  </a:cubicBezTo>
                  <a:cubicBezTo>
                    <a:pt x="46072" y="24349"/>
                    <a:pt x="45705" y="26635"/>
                    <a:pt x="44983" y="28820"/>
                  </a:cubicBezTo>
                  <a:cubicBezTo>
                    <a:pt x="38146" y="26563"/>
                    <a:pt x="31587" y="23453"/>
                    <a:pt x="24750" y="21196"/>
                  </a:cubicBezTo>
                  <a:cubicBezTo>
                    <a:pt x="17811" y="23118"/>
                    <a:pt x="10595" y="25891"/>
                    <a:pt x="3656" y="27813"/>
                  </a:cubicBezTo>
                  <a:close/>
                </a:path>
              </a:pathLst>
            </a:custGeom>
            <a:noFill/>
            <a:ln w="28575">
              <a:solidFill>
                <a:srgbClr val="FF0000"/>
              </a:solidFill>
              <a:round/>
              <a:headEnd type="triangle" w="lg" len="lg"/>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latin typeface="Calibri"/>
              </a:endParaRPr>
            </a:p>
          </p:txBody>
        </p:sp>
        <p:grpSp>
          <p:nvGrpSpPr>
            <p:cNvPr id="140" name="Group 77"/>
            <p:cNvGrpSpPr>
              <a:grpSpLocks/>
            </p:cNvGrpSpPr>
            <p:nvPr/>
          </p:nvGrpSpPr>
          <p:grpSpPr bwMode="auto">
            <a:xfrm rot="19503911">
              <a:off x="3414710" y="4951448"/>
              <a:ext cx="185738" cy="334962"/>
              <a:chOff x="703" y="1771"/>
              <a:chExt cx="117" cy="211"/>
            </a:xfrm>
          </p:grpSpPr>
          <p:sp>
            <p:nvSpPr>
              <p:cNvPr id="150"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51"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41" name="Group 80"/>
            <p:cNvGrpSpPr>
              <a:grpSpLocks/>
            </p:cNvGrpSpPr>
            <p:nvPr/>
          </p:nvGrpSpPr>
          <p:grpSpPr bwMode="auto">
            <a:xfrm rot="19503911">
              <a:off x="5989635" y="4516473"/>
              <a:ext cx="185738" cy="334962"/>
              <a:chOff x="703" y="1771"/>
              <a:chExt cx="117" cy="211"/>
            </a:xfrm>
          </p:grpSpPr>
          <p:sp>
            <p:nvSpPr>
              <p:cNvPr id="148" name="Oval 81"/>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49" name="Line 82"/>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42" name="Group 83"/>
            <p:cNvGrpSpPr>
              <a:grpSpLocks/>
            </p:cNvGrpSpPr>
            <p:nvPr/>
          </p:nvGrpSpPr>
          <p:grpSpPr bwMode="auto">
            <a:xfrm rot="19324820">
              <a:off x="4339404" y="4629588"/>
              <a:ext cx="185738" cy="334962"/>
              <a:chOff x="567" y="1591"/>
              <a:chExt cx="117" cy="211"/>
            </a:xfrm>
          </p:grpSpPr>
          <p:sp>
            <p:nvSpPr>
              <p:cNvPr id="146" name="Oval 8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47" name="Line 8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143" name="Group 86"/>
            <p:cNvGrpSpPr>
              <a:grpSpLocks/>
            </p:cNvGrpSpPr>
            <p:nvPr/>
          </p:nvGrpSpPr>
          <p:grpSpPr bwMode="auto">
            <a:xfrm rot="19324820">
              <a:off x="5053010" y="5343560"/>
              <a:ext cx="185738" cy="334962"/>
              <a:chOff x="567" y="1591"/>
              <a:chExt cx="117" cy="211"/>
            </a:xfrm>
          </p:grpSpPr>
          <p:sp>
            <p:nvSpPr>
              <p:cNvPr id="144" name="Oval 87"/>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145" name="Line 88"/>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pic>
          <p:nvPicPr>
            <p:cNvPr id="8" name="Picture 7"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44154" y="4287765"/>
              <a:ext cx="125999" cy="251997"/>
            </a:xfrm>
            <a:prstGeom prst="rect">
              <a:avLst/>
            </a:prstGeom>
          </p:spPr>
        </p:pic>
        <p:pic>
          <p:nvPicPr>
            <p:cNvPr id="9" name="Picture 8"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44324" y="4463970"/>
              <a:ext cx="251998" cy="251998"/>
            </a:xfrm>
            <a:prstGeom prst="rect">
              <a:avLst/>
            </a:prstGeom>
          </p:spPr>
        </p:pic>
        <p:grpSp>
          <p:nvGrpSpPr>
            <p:cNvPr id="253" name="Group 77"/>
            <p:cNvGrpSpPr>
              <a:grpSpLocks/>
            </p:cNvGrpSpPr>
            <p:nvPr/>
          </p:nvGrpSpPr>
          <p:grpSpPr bwMode="auto">
            <a:xfrm rot="19503911">
              <a:off x="4399161" y="4920491"/>
              <a:ext cx="185738" cy="334962"/>
              <a:chOff x="703" y="1771"/>
              <a:chExt cx="117" cy="211"/>
            </a:xfrm>
          </p:grpSpPr>
          <p:sp>
            <p:nvSpPr>
              <p:cNvPr id="254"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255"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256" name="Group 77"/>
            <p:cNvGrpSpPr>
              <a:grpSpLocks/>
            </p:cNvGrpSpPr>
            <p:nvPr/>
          </p:nvGrpSpPr>
          <p:grpSpPr bwMode="auto">
            <a:xfrm rot="19503911">
              <a:off x="2484636" y="4955630"/>
              <a:ext cx="185738" cy="334962"/>
              <a:chOff x="703" y="1771"/>
              <a:chExt cx="117" cy="211"/>
            </a:xfrm>
          </p:grpSpPr>
          <p:sp>
            <p:nvSpPr>
              <p:cNvPr id="257"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258"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259" name="Group 77"/>
            <p:cNvGrpSpPr>
              <a:grpSpLocks/>
            </p:cNvGrpSpPr>
            <p:nvPr/>
          </p:nvGrpSpPr>
          <p:grpSpPr bwMode="auto">
            <a:xfrm rot="19503911">
              <a:off x="2951048" y="5401433"/>
              <a:ext cx="185738" cy="334962"/>
              <a:chOff x="703" y="1771"/>
              <a:chExt cx="117" cy="211"/>
            </a:xfrm>
          </p:grpSpPr>
          <p:sp>
            <p:nvSpPr>
              <p:cNvPr id="260"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261"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266" name="Group 86"/>
            <p:cNvGrpSpPr>
              <a:grpSpLocks/>
            </p:cNvGrpSpPr>
            <p:nvPr/>
          </p:nvGrpSpPr>
          <p:grpSpPr bwMode="auto">
            <a:xfrm rot="19324820">
              <a:off x="5941193" y="4233293"/>
              <a:ext cx="185738" cy="334962"/>
              <a:chOff x="567" y="1591"/>
              <a:chExt cx="117" cy="211"/>
            </a:xfrm>
          </p:grpSpPr>
          <p:sp>
            <p:nvSpPr>
              <p:cNvPr id="267" name="Oval 87"/>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268" name="Line 88"/>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grpSp>
        <p:nvGrpSpPr>
          <p:cNvPr id="462" name="Group 461"/>
          <p:cNvGrpSpPr/>
          <p:nvPr/>
        </p:nvGrpSpPr>
        <p:grpSpPr>
          <a:xfrm>
            <a:off x="1948095" y="4296043"/>
            <a:ext cx="5404996" cy="2413000"/>
            <a:chOff x="6054088" y="3773423"/>
            <a:chExt cx="5404996" cy="2413000"/>
          </a:xfrm>
        </p:grpSpPr>
        <p:sp>
          <p:nvSpPr>
            <p:cNvPr id="463" name="Rectangle 462"/>
            <p:cNvSpPr/>
            <p:nvPr/>
          </p:nvSpPr>
          <p:spPr>
            <a:xfrm>
              <a:off x="6054088" y="3773423"/>
              <a:ext cx="5404996" cy="2413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endParaRPr>
            </a:p>
          </p:txBody>
        </p:sp>
        <p:grpSp>
          <p:nvGrpSpPr>
            <p:cNvPr id="464" name="Group 7"/>
            <p:cNvGrpSpPr>
              <a:grpSpLocks/>
            </p:cNvGrpSpPr>
            <p:nvPr/>
          </p:nvGrpSpPr>
          <p:grpSpPr bwMode="auto">
            <a:xfrm>
              <a:off x="6570419" y="4493155"/>
              <a:ext cx="4452938" cy="1398587"/>
              <a:chOff x="67" y="1336"/>
              <a:chExt cx="2805" cy="881"/>
            </a:xfrm>
          </p:grpSpPr>
          <p:sp>
            <p:nvSpPr>
              <p:cNvPr id="549" name="Line 8"/>
              <p:cNvSpPr>
                <a:spLocks noChangeShapeType="1"/>
              </p:cNvSpPr>
              <p:nvPr/>
            </p:nvSpPr>
            <p:spPr bwMode="auto">
              <a:xfrm flipH="1">
                <a:off x="727" y="1345"/>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0" name="Line 9"/>
              <p:cNvSpPr>
                <a:spLocks noChangeShapeType="1"/>
              </p:cNvSpPr>
              <p:nvPr/>
            </p:nvSpPr>
            <p:spPr bwMode="auto">
              <a:xfrm flipH="1">
                <a:off x="1293" y="1387"/>
                <a:ext cx="839" cy="830"/>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1" name="Line 10"/>
              <p:cNvSpPr>
                <a:spLocks noChangeShapeType="1"/>
              </p:cNvSpPr>
              <p:nvPr/>
            </p:nvSpPr>
            <p:spPr bwMode="auto">
              <a:xfrm flipV="1">
                <a:off x="296" y="1750"/>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2" name="Line 11"/>
              <p:cNvSpPr>
                <a:spLocks noChangeShapeType="1"/>
              </p:cNvSpPr>
              <p:nvPr/>
            </p:nvSpPr>
            <p:spPr bwMode="auto">
              <a:xfrm flipH="1">
                <a:off x="161" y="1336"/>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3" name="Line 12"/>
              <p:cNvSpPr>
                <a:spLocks noChangeShapeType="1"/>
              </p:cNvSpPr>
              <p:nvPr/>
            </p:nvSpPr>
            <p:spPr bwMode="auto">
              <a:xfrm flipH="1">
                <a:off x="2021" y="1379"/>
                <a:ext cx="845" cy="824"/>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4" name="Line 13"/>
              <p:cNvSpPr>
                <a:spLocks noChangeShapeType="1"/>
              </p:cNvSpPr>
              <p:nvPr/>
            </p:nvSpPr>
            <p:spPr bwMode="auto">
              <a:xfrm flipV="1">
                <a:off x="67" y="2056"/>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55" name="Line 14"/>
              <p:cNvSpPr>
                <a:spLocks noChangeShapeType="1"/>
              </p:cNvSpPr>
              <p:nvPr/>
            </p:nvSpPr>
            <p:spPr bwMode="auto">
              <a:xfrm flipV="1">
                <a:off x="504" y="1500"/>
                <a:ext cx="2368" cy="11"/>
              </a:xfrm>
              <a:prstGeom prst="line">
                <a:avLst/>
              </a:prstGeom>
              <a:noFill/>
              <a:ln w="9525">
                <a:solidFill>
                  <a:srgbClr val="000000"/>
                </a:solidFill>
                <a:prstDash val="lgDash"/>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65" name="Group 15"/>
            <p:cNvGrpSpPr>
              <a:grpSpLocks/>
            </p:cNvGrpSpPr>
            <p:nvPr/>
          </p:nvGrpSpPr>
          <p:grpSpPr bwMode="auto">
            <a:xfrm>
              <a:off x="7551494" y="4275667"/>
              <a:ext cx="457200" cy="487362"/>
              <a:chOff x="1588" y="1283"/>
              <a:chExt cx="288" cy="307"/>
            </a:xfrm>
          </p:grpSpPr>
          <p:sp>
            <p:nvSpPr>
              <p:cNvPr id="546" name="Freeform 1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7" name="Line 1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8" name="Freeform 1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66" name="Group 19"/>
            <p:cNvGrpSpPr>
              <a:grpSpLocks/>
            </p:cNvGrpSpPr>
            <p:nvPr/>
          </p:nvGrpSpPr>
          <p:grpSpPr bwMode="auto">
            <a:xfrm>
              <a:off x="7102232" y="4693180"/>
              <a:ext cx="457200" cy="487362"/>
              <a:chOff x="1588" y="1283"/>
              <a:chExt cx="288" cy="307"/>
            </a:xfrm>
          </p:grpSpPr>
          <p:sp>
            <p:nvSpPr>
              <p:cNvPr id="543" name="Freeform 2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4" name="Line 2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5" name="Freeform 2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67" name="Group 23"/>
            <p:cNvGrpSpPr>
              <a:grpSpLocks/>
            </p:cNvGrpSpPr>
            <p:nvPr/>
          </p:nvGrpSpPr>
          <p:grpSpPr bwMode="auto">
            <a:xfrm>
              <a:off x="6643444" y="5153555"/>
              <a:ext cx="457200" cy="487362"/>
              <a:chOff x="1588" y="1283"/>
              <a:chExt cx="288" cy="307"/>
            </a:xfrm>
          </p:grpSpPr>
          <p:sp>
            <p:nvSpPr>
              <p:cNvPr id="540" name="Freeform 24"/>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1" name="Line 25"/>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42" name="Freeform 26"/>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68" name="Group 27"/>
            <p:cNvGrpSpPr>
              <a:grpSpLocks/>
            </p:cNvGrpSpPr>
            <p:nvPr/>
          </p:nvGrpSpPr>
          <p:grpSpPr bwMode="auto">
            <a:xfrm>
              <a:off x="8459544" y="4258205"/>
              <a:ext cx="457200" cy="487362"/>
              <a:chOff x="1588" y="1283"/>
              <a:chExt cx="288" cy="307"/>
            </a:xfrm>
          </p:grpSpPr>
          <p:sp>
            <p:nvSpPr>
              <p:cNvPr id="537" name="Freeform 28"/>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8" name="Line 29"/>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9" name="Freeform 30"/>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69" name="Group 31"/>
            <p:cNvGrpSpPr>
              <a:grpSpLocks/>
            </p:cNvGrpSpPr>
            <p:nvPr/>
          </p:nvGrpSpPr>
          <p:grpSpPr bwMode="auto">
            <a:xfrm>
              <a:off x="8024569" y="4677305"/>
              <a:ext cx="457200" cy="487362"/>
              <a:chOff x="1588" y="1283"/>
              <a:chExt cx="288" cy="307"/>
            </a:xfrm>
          </p:grpSpPr>
          <p:sp>
            <p:nvSpPr>
              <p:cNvPr id="534" name="Freeform 32"/>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5" name="Line 33"/>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6" name="Freeform 34"/>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0" name="Group 35"/>
            <p:cNvGrpSpPr>
              <a:grpSpLocks/>
            </p:cNvGrpSpPr>
            <p:nvPr/>
          </p:nvGrpSpPr>
          <p:grpSpPr bwMode="auto">
            <a:xfrm>
              <a:off x="7572132" y="5145617"/>
              <a:ext cx="457200" cy="487362"/>
              <a:chOff x="1588" y="1283"/>
              <a:chExt cx="288" cy="307"/>
            </a:xfrm>
          </p:grpSpPr>
          <p:sp>
            <p:nvSpPr>
              <p:cNvPr id="531" name="Freeform 3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2" name="Line 3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3" name="Freeform 3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1" name="Group 39"/>
            <p:cNvGrpSpPr>
              <a:grpSpLocks/>
            </p:cNvGrpSpPr>
            <p:nvPr/>
          </p:nvGrpSpPr>
          <p:grpSpPr bwMode="auto">
            <a:xfrm>
              <a:off x="9424744" y="4258205"/>
              <a:ext cx="457200" cy="487362"/>
              <a:chOff x="1588" y="1283"/>
              <a:chExt cx="288" cy="307"/>
            </a:xfrm>
          </p:grpSpPr>
          <p:sp>
            <p:nvSpPr>
              <p:cNvPr id="528" name="Freeform 4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9" name="Line 4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30" name="Freeform 4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2" name="Group 43"/>
            <p:cNvGrpSpPr>
              <a:grpSpLocks/>
            </p:cNvGrpSpPr>
            <p:nvPr/>
          </p:nvGrpSpPr>
          <p:grpSpPr bwMode="auto">
            <a:xfrm>
              <a:off x="9005644" y="4675717"/>
              <a:ext cx="457200" cy="487362"/>
              <a:chOff x="1588" y="1283"/>
              <a:chExt cx="288" cy="307"/>
            </a:xfrm>
          </p:grpSpPr>
          <p:sp>
            <p:nvSpPr>
              <p:cNvPr id="525" name="Freeform 44"/>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6" name="Line 45"/>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7" name="Freeform 46"/>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3" name="Group 47"/>
            <p:cNvGrpSpPr>
              <a:grpSpLocks/>
            </p:cNvGrpSpPr>
            <p:nvPr/>
          </p:nvGrpSpPr>
          <p:grpSpPr bwMode="auto">
            <a:xfrm>
              <a:off x="8543682" y="5137680"/>
              <a:ext cx="457200" cy="487362"/>
              <a:chOff x="1588" y="1283"/>
              <a:chExt cx="288" cy="307"/>
            </a:xfrm>
          </p:grpSpPr>
          <p:sp>
            <p:nvSpPr>
              <p:cNvPr id="522" name="Freeform 48"/>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3" name="Line 49"/>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4" name="Freeform 50"/>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4" name="Group 51"/>
            <p:cNvGrpSpPr>
              <a:grpSpLocks/>
            </p:cNvGrpSpPr>
            <p:nvPr/>
          </p:nvGrpSpPr>
          <p:grpSpPr bwMode="auto">
            <a:xfrm>
              <a:off x="10591557" y="4258205"/>
              <a:ext cx="457200" cy="487362"/>
              <a:chOff x="1588" y="1283"/>
              <a:chExt cx="288" cy="307"/>
            </a:xfrm>
          </p:grpSpPr>
          <p:sp>
            <p:nvSpPr>
              <p:cNvPr id="519" name="Freeform 52"/>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0" name="Line 53"/>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21" name="Freeform 54"/>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5" name="Group 55"/>
            <p:cNvGrpSpPr>
              <a:grpSpLocks/>
            </p:cNvGrpSpPr>
            <p:nvPr/>
          </p:nvGrpSpPr>
          <p:grpSpPr bwMode="auto">
            <a:xfrm>
              <a:off x="10181982" y="4659842"/>
              <a:ext cx="457200" cy="487362"/>
              <a:chOff x="1588" y="1283"/>
              <a:chExt cx="288" cy="307"/>
            </a:xfrm>
          </p:grpSpPr>
          <p:sp>
            <p:nvSpPr>
              <p:cNvPr id="516" name="Freeform 56"/>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17" name="Line 57"/>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18" name="Freeform 58"/>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6" name="Group 59"/>
            <p:cNvGrpSpPr>
              <a:grpSpLocks/>
            </p:cNvGrpSpPr>
            <p:nvPr/>
          </p:nvGrpSpPr>
          <p:grpSpPr bwMode="auto">
            <a:xfrm>
              <a:off x="9699382" y="5129742"/>
              <a:ext cx="457200" cy="487362"/>
              <a:chOff x="1588" y="1283"/>
              <a:chExt cx="288" cy="307"/>
            </a:xfrm>
          </p:grpSpPr>
          <p:sp>
            <p:nvSpPr>
              <p:cNvPr id="513" name="Freeform 60"/>
              <p:cNvSpPr>
                <a:spLocks/>
              </p:cNvSpPr>
              <p:nvPr/>
            </p:nvSpPr>
            <p:spPr bwMode="auto">
              <a:xfrm>
                <a:off x="1588" y="1283"/>
                <a:ext cx="288" cy="307"/>
              </a:xfrm>
              <a:custGeom>
                <a:avLst/>
                <a:gdLst>
                  <a:gd name="T0" fmla="*/ 972 w 192"/>
                  <a:gd name="T1" fmla="*/ 0 h 240"/>
                  <a:gd name="T2" fmla="*/ 729 w 192"/>
                  <a:gd name="T3" fmla="*/ 516 h 240"/>
                  <a:gd name="T4" fmla="*/ 486 w 192"/>
                  <a:gd name="T5" fmla="*/ 643 h 240"/>
                  <a:gd name="T6" fmla="*/ 243 w 192"/>
                  <a:gd name="T7" fmla="*/ 516 h 240"/>
                  <a:gd name="T8" fmla="*/ 0 w 192"/>
                  <a:gd name="T9" fmla="*/ 0 h 240"/>
                  <a:gd name="T10" fmla="*/ 0 60000 65536"/>
                  <a:gd name="T11" fmla="*/ 0 60000 65536"/>
                  <a:gd name="T12" fmla="*/ 0 60000 65536"/>
                  <a:gd name="T13" fmla="*/ 0 60000 65536"/>
                  <a:gd name="T14" fmla="*/ 0 60000 65536"/>
                  <a:gd name="T15" fmla="*/ 0 w 192"/>
                  <a:gd name="T16" fmla="*/ 0 h 240"/>
                  <a:gd name="T17" fmla="*/ 192 w 192"/>
                  <a:gd name="T18" fmla="*/ 240 h 240"/>
                </a:gdLst>
                <a:ahLst/>
                <a:cxnLst>
                  <a:cxn ang="T10">
                    <a:pos x="T0" y="T1"/>
                  </a:cxn>
                  <a:cxn ang="T11">
                    <a:pos x="T2" y="T3"/>
                  </a:cxn>
                  <a:cxn ang="T12">
                    <a:pos x="T4" y="T5"/>
                  </a:cxn>
                  <a:cxn ang="T13">
                    <a:pos x="T6" y="T7"/>
                  </a:cxn>
                  <a:cxn ang="T14">
                    <a:pos x="T8" y="T9"/>
                  </a:cxn>
                </a:cxnLst>
                <a:rect l="T15" t="T16" r="T17" b="T18"/>
                <a:pathLst>
                  <a:path w="192" h="240">
                    <a:moveTo>
                      <a:pt x="192" y="0"/>
                    </a:moveTo>
                    <a:cubicBezTo>
                      <a:pt x="176" y="76"/>
                      <a:pt x="160" y="152"/>
                      <a:pt x="144" y="192"/>
                    </a:cubicBezTo>
                    <a:cubicBezTo>
                      <a:pt x="128" y="232"/>
                      <a:pt x="112" y="240"/>
                      <a:pt x="96" y="240"/>
                    </a:cubicBezTo>
                    <a:cubicBezTo>
                      <a:pt x="80" y="240"/>
                      <a:pt x="64" y="232"/>
                      <a:pt x="48" y="192"/>
                    </a:cubicBezTo>
                    <a:cubicBezTo>
                      <a:pt x="32" y="152"/>
                      <a:pt x="0" y="32"/>
                      <a:pt x="0" y="0"/>
                    </a:cubicBez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14" name="Line 61"/>
              <p:cNvSpPr>
                <a:spLocks noChangeShapeType="1"/>
              </p:cNvSpPr>
              <p:nvPr/>
            </p:nvSpPr>
            <p:spPr bwMode="auto">
              <a:xfrm>
                <a:off x="1651" y="1490"/>
                <a:ext cx="163" cy="0"/>
              </a:xfrm>
              <a:prstGeom prst="line">
                <a:avLst/>
              </a:prstGeom>
              <a:noFill/>
              <a:ln w="28575">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sp>
            <p:nvSpPr>
              <p:cNvPr id="515" name="Freeform 62"/>
              <p:cNvSpPr>
                <a:spLocks/>
              </p:cNvSpPr>
              <p:nvPr/>
            </p:nvSpPr>
            <p:spPr bwMode="auto">
              <a:xfrm>
                <a:off x="1595" y="1336"/>
                <a:ext cx="268" cy="27"/>
              </a:xfrm>
              <a:custGeom>
                <a:avLst/>
                <a:gdLst>
                  <a:gd name="T0" fmla="*/ 0 w 152"/>
                  <a:gd name="T1" fmla="*/ 0 h 1"/>
                  <a:gd name="T2" fmla="*/ 1470 w 152"/>
                  <a:gd name="T3" fmla="*/ 0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0"/>
                    </a:lnTo>
                  </a:path>
                </a:pathLst>
              </a:custGeom>
              <a:noFill/>
              <a:ln w="28575">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7" name="Group 63"/>
            <p:cNvGrpSpPr>
              <a:grpSpLocks/>
            </p:cNvGrpSpPr>
            <p:nvPr/>
          </p:nvGrpSpPr>
          <p:grpSpPr bwMode="auto">
            <a:xfrm rot="19324820">
              <a:off x="8664387" y="5272502"/>
              <a:ext cx="185738" cy="334962"/>
              <a:chOff x="567" y="1591"/>
              <a:chExt cx="117" cy="211"/>
            </a:xfrm>
          </p:grpSpPr>
          <p:sp>
            <p:nvSpPr>
              <p:cNvPr id="511" name="Oval 6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12" name="Line 6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8" name="Group 66"/>
            <p:cNvGrpSpPr>
              <a:grpSpLocks/>
            </p:cNvGrpSpPr>
            <p:nvPr/>
          </p:nvGrpSpPr>
          <p:grpSpPr bwMode="auto">
            <a:xfrm rot="19503911">
              <a:off x="7702307" y="4475692"/>
              <a:ext cx="185738" cy="334962"/>
              <a:chOff x="703" y="1771"/>
              <a:chExt cx="117" cy="211"/>
            </a:xfrm>
          </p:grpSpPr>
          <p:sp>
            <p:nvSpPr>
              <p:cNvPr id="509" name="Oval 67"/>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10" name="Line 68"/>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79" name="Group 70"/>
            <p:cNvGrpSpPr>
              <a:grpSpLocks/>
            </p:cNvGrpSpPr>
            <p:nvPr/>
          </p:nvGrpSpPr>
          <p:grpSpPr bwMode="auto">
            <a:xfrm rot="19324820">
              <a:off x="8573844" y="4380442"/>
              <a:ext cx="185738" cy="334962"/>
              <a:chOff x="567" y="1591"/>
              <a:chExt cx="117" cy="211"/>
            </a:xfrm>
          </p:grpSpPr>
          <p:sp>
            <p:nvSpPr>
              <p:cNvPr id="507" name="Oval 71"/>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08" name="Line 72"/>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0" name="Group 73"/>
            <p:cNvGrpSpPr>
              <a:grpSpLocks/>
            </p:cNvGrpSpPr>
            <p:nvPr/>
          </p:nvGrpSpPr>
          <p:grpSpPr bwMode="auto">
            <a:xfrm rot="19324820">
              <a:off x="6764094" y="5293255"/>
              <a:ext cx="185738" cy="334962"/>
              <a:chOff x="567" y="1591"/>
              <a:chExt cx="117" cy="211"/>
            </a:xfrm>
          </p:grpSpPr>
          <p:sp>
            <p:nvSpPr>
              <p:cNvPr id="505" name="Oval 7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06" name="Line 7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1" name="Group 77"/>
            <p:cNvGrpSpPr>
              <a:grpSpLocks/>
            </p:cNvGrpSpPr>
            <p:nvPr/>
          </p:nvGrpSpPr>
          <p:grpSpPr bwMode="auto">
            <a:xfrm rot="19503911">
              <a:off x="8175382" y="4867805"/>
              <a:ext cx="185738" cy="334962"/>
              <a:chOff x="703" y="1771"/>
              <a:chExt cx="117" cy="211"/>
            </a:xfrm>
          </p:grpSpPr>
          <p:sp>
            <p:nvSpPr>
              <p:cNvPr id="503"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04"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2" name="Group 80"/>
            <p:cNvGrpSpPr>
              <a:grpSpLocks/>
            </p:cNvGrpSpPr>
            <p:nvPr/>
          </p:nvGrpSpPr>
          <p:grpSpPr bwMode="auto">
            <a:xfrm rot="19503911">
              <a:off x="10750307" y="4432830"/>
              <a:ext cx="185738" cy="334962"/>
              <a:chOff x="703" y="1771"/>
              <a:chExt cx="117" cy="211"/>
            </a:xfrm>
          </p:grpSpPr>
          <p:sp>
            <p:nvSpPr>
              <p:cNvPr id="501" name="Oval 81"/>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02" name="Line 82"/>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3" name="Group 83"/>
            <p:cNvGrpSpPr>
              <a:grpSpLocks/>
            </p:cNvGrpSpPr>
            <p:nvPr/>
          </p:nvGrpSpPr>
          <p:grpSpPr bwMode="auto">
            <a:xfrm rot="19324820">
              <a:off x="9117589" y="4795823"/>
              <a:ext cx="185738" cy="334962"/>
              <a:chOff x="567" y="1591"/>
              <a:chExt cx="117" cy="211"/>
            </a:xfrm>
          </p:grpSpPr>
          <p:sp>
            <p:nvSpPr>
              <p:cNvPr id="499" name="Oval 84"/>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500" name="Line 85"/>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4" name="Group 86"/>
            <p:cNvGrpSpPr>
              <a:grpSpLocks/>
            </p:cNvGrpSpPr>
            <p:nvPr/>
          </p:nvGrpSpPr>
          <p:grpSpPr bwMode="auto">
            <a:xfrm rot="19324820">
              <a:off x="9813682" y="5259917"/>
              <a:ext cx="185738" cy="334962"/>
              <a:chOff x="567" y="1591"/>
              <a:chExt cx="117" cy="211"/>
            </a:xfrm>
          </p:grpSpPr>
          <p:sp>
            <p:nvSpPr>
              <p:cNvPr id="497" name="Oval 87"/>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498" name="Line 88"/>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5" name="Group 77"/>
            <p:cNvGrpSpPr>
              <a:grpSpLocks/>
            </p:cNvGrpSpPr>
            <p:nvPr/>
          </p:nvGrpSpPr>
          <p:grpSpPr bwMode="auto">
            <a:xfrm rot="19503911">
              <a:off x="9579524" y="4419068"/>
              <a:ext cx="185738" cy="334962"/>
              <a:chOff x="703" y="1771"/>
              <a:chExt cx="117" cy="211"/>
            </a:xfrm>
          </p:grpSpPr>
          <p:sp>
            <p:nvSpPr>
              <p:cNvPr id="495"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496"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6" name="Group 77"/>
            <p:cNvGrpSpPr>
              <a:grpSpLocks/>
            </p:cNvGrpSpPr>
            <p:nvPr/>
          </p:nvGrpSpPr>
          <p:grpSpPr bwMode="auto">
            <a:xfrm rot="19503911">
              <a:off x="7245308" y="4871987"/>
              <a:ext cx="185738" cy="334962"/>
              <a:chOff x="703" y="1771"/>
              <a:chExt cx="117" cy="211"/>
            </a:xfrm>
          </p:grpSpPr>
          <p:sp>
            <p:nvSpPr>
              <p:cNvPr id="493"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494"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7" name="Group 77"/>
            <p:cNvGrpSpPr>
              <a:grpSpLocks/>
            </p:cNvGrpSpPr>
            <p:nvPr/>
          </p:nvGrpSpPr>
          <p:grpSpPr bwMode="auto">
            <a:xfrm rot="19503911">
              <a:off x="7711720" y="5317790"/>
              <a:ext cx="185738" cy="334962"/>
              <a:chOff x="703" y="1771"/>
              <a:chExt cx="117" cy="211"/>
            </a:xfrm>
          </p:grpSpPr>
          <p:sp>
            <p:nvSpPr>
              <p:cNvPr id="491" name="Oval 78"/>
              <p:cNvSpPr>
                <a:spLocks noChangeArrowheads="1"/>
              </p:cNvSpPr>
              <p:nvPr/>
            </p:nvSpPr>
            <p:spPr bwMode="auto">
              <a:xfrm>
                <a:off x="703" y="1798"/>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492" name="Line 79"/>
              <p:cNvSpPr>
                <a:spLocks noChangeShapeType="1"/>
              </p:cNvSpPr>
              <p:nvPr/>
            </p:nvSpPr>
            <p:spPr bwMode="auto">
              <a:xfrm flipH="1">
                <a:off x="761" y="177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nvGrpSpPr>
            <p:cNvPr id="488" name="Group 86"/>
            <p:cNvGrpSpPr>
              <a:grpSpLocks/>
            </p:cNvGrpSpPr>
            <p:nvPr/>
          </p:nvGrpSpPr>
          <p:grpSpPr bwMode="auto">
            <a:xfrm rot="19324820">
              <a:off x="10293347" y="4776691"/>
              <a:ext cx="185738" cy="334962"/>
              <a:chOff x="567" y="1591"/>
              <a:chExt cx="117" cy="211"/>
            </a:xfrm>
          </p:grpSpPr>
          <p:sp>
            <p:nvSpPr>
              <p:cNvPr id="489" name="Oval 87"/>
              <p:cNvSpPr>
                <a:spLocks noChangeArrowheads="1"/>
              </p:cNvSpPr>
              <p:nvPr/>
            </p:nvSpPr>
            <p:spPr bwMode="auto">
              <a:xfrm>
                <a:off x="567" y="1662"/>
                <a:ext cx="117" cy="113"/>
              </a:xfrm>
              <a:prstGeom prst="ellipse">
                <a:avLst/>
              </a:prstGeom>
              <a:gradFill rotWithShape="1">
                <a:gsLst>
                  <a:gs pos="0">
                    <a:srgbClr val="0000FF"/>
                  </a:gs>
                  <a:gs pos="100000">
                    <a:srgbClr val="000076"/>
                  </a:gs>
                </a:gsLst>
                <a:path path="shape">
                  <a:fillToRect l="50000" t="50000" r="50000" b="50000"/>
                </a:path>
              </a:gradFill>
              <a:ln w="9525">
                <a:solidFill>
                  <a:srgbClr val="000000"/>
                </a:solidFill>
                <a:round/>
                <a:headEnd/>
                <a:tailEnd/>
              </a:ln>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smtClean="0">
                  <a:ln>
                    <a:noFill/>
                  </a:ln>
                  <a:solidFill>
                    <a:sysClr val="windowText" lastClr="000000"/>
                  </a:solidFill>
                  <a:effectLst/>
                  <a:uLnTx/>
                  <a:uFillTx/>
                  <a:latin typeface="Calibri"/>
                </a:endParaRPr>
              </a:p>
            </p:txBody>
          </p:sp>
          <p:sp>
            <p:nvSpPr>
              <p:cNvPr id="490" name="Line 88"/>
              <p:cNvSpPr>
                <a:spLocks noChangeShapeType="1"/>
              </p:cNvSpPr>
              <p:nvPr/>
            </p:nvSpPr>
            <p:spPr bwMode="auto">
              <a:xfrm flipH="1" flipV="1">
                <a:off x="626" y="1591"/>
                <a:ext cx="0" cy="211"/>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Calibri"/>
                </a:endParaRPr>
              </a:p>
            </p:txBody>
          </p:sp>
        </p:grpSp>
      </p:grpSp>
      <p:sp>
        <p:nvSpPr>
          <p:cNvPr id="650" name="TextBox 649"/>
          <p:cNvSpPr txBox="1"/>
          <p:nvPr/>
        </p:nvSpPr>
        <p:spPr>
          <a:xfrm>
            <a:off x="804087" y="4788193"/>
            <a:ext cx="2293177" cy="461665"/>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Mott insulator:</a:t>
            </a:r>
            <a:endParaRPr kumimoji="0" lang="en-GB" sz="2400" b="0" i="0" u="none" strike="noStrike" kern="0" cap="none" spc="0" normalizeH="0" baseline="0" noProof="0" dirty="0">
              <a:ln>
                <a:noFill/>
              </a:ln>
              <a:solidFill>
                <a:srgbClr val="7F7F7F"/>
              </a:solidFill>
              <a:effectLst/>
              <a:uLnTx/>
              <a:uFillTx/>
              <a:latin typeface="Calibri"/>
            </a:endParaRPr>
          </a:p>
        </p:txBody>
      </p:sp>
      <p:pic>
        <p:nvPicPr>
          <p:cNvPr id="651" name="Picture 650"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16866" y="5334182"/>
            <a:ext cx="845997" cy="251999"/>
          </a:xfrm>
          <a:prstGeom prst="rect">
            <a:avLst/>
          </a:prstGeom>
        </p:spPr>
      </p:pic>
      <p:grpSp>
        <p:nvGrpSpPr>
          <p:cNvPr id="13" name="Group 12"/>
          <p:cNvGrpSpPr/>
          <p:nvPr/>
        </p:nvGrpSpPr>
        <p:grpSpPr>
          <a:xfrm>
            <a:off x="1701367" y="1761290"/>
            <a:ext cx="5695189" cy="4784983"/>
            <a:chOff x="2213154" y="1924059"/>
            <a:chExt cx="5695189" cy="4784983"/>
          </a:xfrm>
        </p:grpSpPr>
        <p:sp>
          <p:nvSpPr>
            <p:cNvPr id="653" name="Rounded Rectangle 652"/>
            <p:cNvSpPr/>
            <p:nvPr/>
          </p:nvSpPr>
          <p:spPr>
            <a:xfrm>
              <a:off x="2213154" y="1924059"/>
              <a:ext cx="5695189" cy="4784983"/>
            </a:xfrm>
            <a:prstGeom prst="roundRect">
              <a:avLst>
                <a:gd name="adj" fmla="val 11563"/>
              </a:avLst>
            </a:prstGeom>
            <a:solidFill>
              <a:schemeClr val="bg1">
                <a:lumMod val="95000"/>
              </a:schemeClr>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grpSp>
          <p:nvGrpSpPr>
            <p:cNvPr id="676" name="Group 675"/>
            <p:cNvGrpSpPr/>
            <p:nvPr/>
          </p:nvGrpSpPr>
          <p:grpSpPr>
            <a:xfrm>
              <a:off x="2457355" y="2080935"/>
              <a:ext cx="5238770" cy="4464759"/>
              <a:chOff x="3912398" y="2132776"/>
              <a:chExt cx="5238770" cy="4464759"/>
            </a:xfrm>
          </p:grpSpPr>
          <p:sp>
            <p:nvSpPr>
              <p:cNvPr id="677" name="Oval 676"/>
              <p:cNvSpPr/>
              <p:nvPr/>
            </p:nvSpPr>
            <p:spPr>
              <a:xfrm>
                <a:off x="7693843" y="2974179"/>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78" name="Oval 677"/>
              <p:cNvSpPr/>
              <p:nvPr/>
            </p:nvSpPr>
            <p:spPr>
              <a:xfrm>
                <a:off x="7018675" y="2538450"/>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79" name="Oval 678"/>
              <p:cNvSpPr/>
              <p:nvPr/>
            </p:nvSpPr>
            <p:spPr>
              <a:xfrm>
                <a:off x="6535114" y="4229431"/>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0" name="Oval 679"/>
              <p:cNvSpPr/>
              <p:nvPr/>
            </p:nvSpPr>
            <p:spPr>
              <a:xfrm>
                <a:off x="7450067" y="3700949"/>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1" name="Oval 680"/>
              <p:cNvSpPr/>
              <p:nvPr/>
            </p:nvSpPr>
            <p:spPr>
              <a:xfrm>
                <a:off x="4860686" y="3876226"/>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2" name="Oval 681"/>
              <p:cNvSpPr/>
              <p:nvPr/>
            </p:nvSpPr>
            <p:spPr>
              <a:xfrm>
                <a:off x="5901115" y="3375847"/>
                <a:ext cx="1131746" cy="1087638"/>
              </a:xfrm>
              <a:prstGeom prst="ellipse">
                <a:avLst/>
              </a:prstGeom>
              <a:solidFill>
                <a:srgbClr val="E6B9B8">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3" name="Oval 682"/>
              <p:cNvSpPr/>
              <p:nvPr/>
            </p:nvSpPr>
            <p:spPr>
              <a:xfrm>
                <a:off x="5674094" y="2592415"/>
                <a:ext cx="1131746" cy="1087638"/>
              </a:xfrm>
              <a:prstGeom prst="ellipse">
                <a:avLst/>
              </a:prstGeom>
              <a:solidFill>
                <a:schemeClr val="accent2">
                  <a:lumMod val="40000"/>
                  <a:lumOff val="60000"/>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4" name="Oval 683"/>
              <p:cNvSpPr/>
              <p:nvPr/>
            </p:nvSpPr>
            <p:spPr>
              <a:xfrm>
                <a:off x="7398120" y="2864029"/>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5" name="Oval 684"/>
              <p:cNvSpPr/>
              <p:nvPr/>
            </p:nvSpPr>
            <p:spPr>
              <a:xfrm>
                <a:off x="6068974" y="2908000"/>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6" name="Oval 685"/>
              <p:cNvSpPr/>
              <p:nvPr/>
            </p:nvSpPr>
            <p:spPr>
              <a:xfrm>
                <a:off x="6267981" y="3730620"/>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7" name="Oval 686"/>
              <p:cNvSpPr/>
              <p:nvPr/>
            </p:nvSpPr>
            <p:spPr>
              <a:xfrm>
                <a:off x="6902034" y="4575842"/>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8" name="Oval 687"/>
              <p:cNvSpPr/>
              <p:nvPr/>
            </p:nvSpPr>
            <p:spPr>
              <a:xfrm>
                <a:off x="8101165" y="3321087"/>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89" name="Oval 688"/>
              <p:cNvSpPr/>
              <p:nvPr/>
            </p:nvSpPr>
            <p:spPr>
              <a:xfrm>
                <a:off x="7796134" y="4035420"/>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90" name="Oval 689"/>
              <p:cNvSpPr/>
              <p:nvPr/>
            </p:nvSpPr>
            <p:spPr>
              <a:xfrm>
                <a:off x="5227552" y="4199760"/>
                <a:ext cx="398014" cy="388022"/>
              </a:xfrm>
              <a:prstGeom prst="ellipse">
                <a:avLst/>
              </a:pr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cxnSp>
            <p:nvCxnSpPr>
              <p:cNvPr id="691" name="Straight Arrow Connector 690"/>
              <p:cNvCxnSpPr>
                <a:stCxn id="686" idx="5"/>
              </p:cNvCxnSpPr>
              <p:nvPr/>
            </p:nvCxnSpPr>
            <p:spPr>
              <a:xfrm>
                <a:off x="6607707" y="4061817"/>
                <a:ext cx="294327" cy="361625"/>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692" name="Straight Arrow Connector 691"/>
              <p:cNvCxnSpPr>
                <a:stCxn id="690" idx="0"/>
              </p:cNvCxnSpPr>
              <p:nvPr/>
            </p:nvCxnSpPr>
            <p:spPr>
              <a:xfrm flipV="1">
                <a:off x="5426559" y="3700949"/>
                <a:ext cx="10797" cy="498811"/>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693" name="Straight Arrow Connector 692"/>
              <p:cNvCxnSpPr>
                <a:stCxn id="685" idx="3"/>
              </p:cNvCxnSpPr>
              <p:nvPr/>
            </p:nvCxnSpPr>
            <p:spPr>
              <a:xfrm flipH="1">
                <a:off x="5915748" y="3239197"/>
                <a:ext cx="211514" cy="186623"/>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694" name="Straight Arrow Connector 693"/>
              <p:cNvCxnSpPr>
                <a:stCxn id="684" idx="1"/>
              </p:cNvCxnSpPr>
              <p:nvPr/>
            </p:nvCxnSpPr>
            <p:spPr>
              <a:xfrm flipH="1" flipV="1">
                <a:off x="7032861" y="2538450"/>
                <a:ext cx="423547" cy="382404"/>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695" name="Straight Arrow Connector 694"/>
              <p:cNvCxnSpPr>
                <a:stCxn id="688" idx="5"/>
              </p:cNvCxnSpPr>
              <p:nvPr/>
            </p:nvCxnSpPr>
            <p:spPr>
              <a:xfrm>
                <a:off x="8440891" y="3652284"/>
                <a:ext cx="272348" cy="292904"/>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696" name="Straight Arrow Connector 695"/>
              <p:cNvCxnSpPr>
                <a:stCxn id="689" idx="1"/>
              </p:cNvCxnSpPr>
              <p:nvPr/>
            </p:nvCxnSpPr>
            <p:spPr>
              <a:xfrm flipH="1" flipV="1">
                <a:off x="7666860" y="3919666"/>
                <a:ext cx="187562" cy="172579"/>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sp>
            <p:nvSpPr>
              <p:cNvPr id="697" name="TextBox 696"/>
              <p:cNvSpPr txBox="1"/>
              <p:nvPr/>
            </p:nvSpPr>
            <p:spPr>
              <a:xfrm>
                <a:off x="3912398" y="5397207"/>
                <a:ext cx="5238770" cy="1200328"/>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white">
                        <a:lumMod val="50000"/>
                      </a:prstClr>
                    </a:solidFill>
                    <a:effectLst/>
                    <a:uLnTx/>
                    <a:uFillTx/>
                    <a:latin typeface="Calibri"/>
                  </a:rPr>
                  <a:t>strong effective interactions</a:t>
                </a:r>
              </a:p>
              <a:p>
                <a:pPr marL="342900" marR="0" lvl="0" indent="-342900" algn="l" defTabSz="457200" eaLnBrk="1" fontAlgn="auto" latinLnBrk="0" hangingPunct="1">
                  <a:lnSpc>
                    <a:spcPct val="100000"/>
                  </a:lnSpc>
                  <a:spcBef>
                    <a:spcPts val="0"/>
                  </a:spcBef>
                  <a:spcAft>
                    <a:spcPts val="0"/>
                  </a:spcAft>
                  <a:buClrTx/>
                  <a:buSzTx/>
                  <a:buFont typeface="Arial"/>
                  <a:buChar char="•"/>
                  <a:tabLst/>
                  <a:defRPr/>
                </a:pPr>
                <a:r>
                  <a:rPr kumimoji="0" lang="en-US" sz="2400" b="0" i="0" u="none" strike="noStrike" kern="0" cap="none" spc="0" normalizeH="0" baseline="0" noProof="0" dirty="0">
                    <a:ln>
                      <a:noFill/>
                    </a:ln>
                    <a:solidFill>
                      <a:prstClr val="white">
                        <a:lumMod val="50000"/>
                      </a:prstClr>
                    </a:solidFill>
                    <a:effectLst/>
                    <a:uLnTx/>
                    <a:uFillTx/>
                    <a:latin typeface="Calibri"/>
                  </a:rPr>
                  <a:t>p</a:t>
                </a:r>
                <a:r>
                  <a:rPr kumimoji="0" lang="en-US" sz="2400" b="0" i="0" u="none" strike="noStrike" kern="0" cap="none" spc="0" normalizeH="0" baseline="0" noProof="0" dirty="0" smtClean="0">
                    <a:ln>
                      <a:noFill/>
                    </a:ln>
                    <a:solidFill>
                      <a:prstClr val="white">
                        <a:lumMod val="50000"/>
                      </a:prstClr>
                    </a:solidFill>
                    <a:effectLst/>
                    <a:uLnTx/>
                    <a:uFillTx/>
                    <a:latin typeface="Calibri"/>
                  </a:rPr>
                  <a:t>articles do not move independently so many-body physics will enter</a:t>
                </a:r>
                <a:endParaRPr kumimoji="0" lang="en-US" sz="2400" b="0" i="0" u="none" strike="noStrike" kern="0" cap="none" spc="0" normalizeH="0" baseline="0" noProof="0" dirty="0">
                  <a:ln>
                    <a:noFill/>
                  </a:ln>
                  <a:solidFill>
                    <a:prstClr val="white">
                      <a:lumMod val="50000"/>
                    </a:prstClr>
                  </a:solidFill>
                  <a:effectLst/>
                  <a:uLnTx/>
                  <a:uFillTx/>
                  <a:latin typeface="Calibri"/>
                </a:endParaRPr>
              </a:p>
            </p:txBody>
          </p:sp>
          <p:sp>
            <p:nvSpPr>
              <p:cNvPr id="698" name="Freeform 697"/>
              <p:cNvSpPr/>
              <p:nvPr/>
            </p:nvSpPr>
            <p:spPr>
              <a:xfrm>
                <a:off x="4468375" y="3402667"/>
                <a:ext cx="1458101" cy="317472"/>
              </a:xfrm>
              <a:custGeom>
                <a:avLst/>
                <a:gdLst>
                  <a:gd name="connsiteX0" fmla="*/ 1328754 w 1328754"/>
                  <a:gd name="connsiteY0" fmla="*/ 0 h 488934"/>
                  <a:gd name="connsiteX1" fmla="*/ 858399 w 1328754"/>
                  <a:gd name="connsiteY1" fmla="*/ 435055 h 488934"/>
                  <a:gd name="connsiteX2" fmla="*/ 0 w 1328754"/>
                  <a:gd name="connsiteY2" fmla="*/ 482088 h 488934"/>
                  <a:gd name="connsiteX3" fmla="*/ 0 w 1328754"/>
                  <a:gd name="connsiteY3" fmla="*/ 482088 h 488934"/>
                </a:gdLst>
                <a:ahLst/>
                <a:cxnLst>
                  <a:cxn ang="0">
                    <a:pos x="connsiteX0" y="connsiteY0"/>
                  </a:cxn>
                  <a:cxn ang="0">
                    <a:pos x="connsiteX1" y="connsiteY1"/>
                  </a:cxn>
                  <a:cxn ang="0">
                    <a:pos x="connsiteX2" y="connsiteY2"/>
                  </a:cxn>
                  <a:cxn ang="0">
                    <a:pos x="connsiteX3" y="connsiteY3"/>
                  </a:cxn>
                </a:cxnLst>
                <a:rect l="l" t="t" r="r" b="b"/>
                <a:pathLst>
                  <a:path w="1328754" h="488934">
                    <a:moveTo>
                      <a:pt x="1328754" y="0"/>
                    </a:moveTo>
                    <a:cubicBezTo>
                      <a:pt x="1204306" y="177353"/>
                      <a:pt x="1079858" y="354707"/>
                      <a:pt x="858399" y="435055"/>
                    </a:cubicBezTo>
                    <a:cubicBezTo>
                      <a:pt x="636940" y="515403"/>
                      <a:pt x="0" y="482088"/>
                      <a:pt x="0" y="482088"/>
                    </a:cubicBezTo>
                    <a:lnTo>
                      <a:pt x="0" y="482088"/>
                    </a:lnTo>
                  </a:path>
                </a:pathLst>
              </a:custGeom>
              <a:ln>
                <a:solidFill>
                  <a:srgbClr val="BFBFBF"/>
                </a:solidFill>
                <a:prstDash val="dash"/>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endParaRPr>
              </a:p>
            </p:txBody>
          </p:sp>
          <p:sp>
            <p:nvSpPr>
              <p:cNvPr id="699" name="Freeform 698"/>
              <p:cNvSpPr/>
              <p:nvPr/>
            </p:nvSpPr>
            <p:spPr>
              <a:xfrm>
                <a:off x="6873730" y="3366080"/>
                <a:ext cx="744650" cy="918019"/>
              </a:xfrm>
              <a:custGeom>
                <a:avLst/>
                <a:gdLst>
                  <a:gd name="connsiteX0" fmla="*/ 540908 w 602148"/>
                  <a:gd name="connsiteY0" fmla="*/ 834836 h 834836"/>
                  <a:gd name="connsiteX1" fmla="*/ 552667 w 602148"/>
                  <a:gd name="connsiteY1" fmla="*/ 529121 h 834836"/>
                  <a:gd name="connsiteX2" fmla="*/ 0 w 602148"/>
                  <a:gd name="connsiteY2" fmla="*/ 0 h 834836"/>
                  <a:gd name="connsiteX3" fmla="*/ 0 w 602148"/>
                  <a:gd name="connsiteY3" fmla="*/ 0 h 834836"/>
                </a:gdLst>
                <a:ahLst/>
                <a:cxnLst>
                  <a:cxn ang="0">
                    <a:pos x="connsiteX0" y="connsiteY0"/>
                  </a:cxn>
                  <a:cxn ang="0">
                    <a:pos x="connsiteX1" y="connsiteY1"/>
                  </a:cxn>
                  <a:cxn ang="0">
                    <a:pos x="connsiteX2" y="connsiteY2"/>
                  </a:cxn>
                  <a:cxn ang="0">
                    <a:pos x="connsiteX3" y="connsiteY3"/>
                  </a:cxn>
                </a:cxnLst>
                <a:rect l="l" t="t" r="r" b="b"/>
                <a:pathLst>
                  <a:path w="602148" h="834836">
                    <a:moveTo>
                      <a:pt x="540908" y="834836"/>
                    </a:moveTo>
                    <a:cubicBezTo>
                      <a:pt x="591863" y="751548"/>
                      <a:pt x="642818" y="668260"/>
                      <a:pt x="552667" y="529121"/>
                    </a:cubicBezTo>
                    <a:cubicBezTo>
                      <a:pt x="462516" y="389982"/>
                      <a:pt x="0" y="0"/>
                      <a:pt x="0" y="0"/>
                    </a:cubicBezTo>
                    <a:lnTo>
                      <a:pt x="0" y="0"/>
                    </a:lnTo>
                  </a:path>
                </a:pathLst>
              </a:custGeom>
              <a:ln>
                <a:solidFill>
                  <a:srgbClr val="BFBFBF"/>
                </a:solidFill>
                <a:prstDash val="dash"/>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700" name="Freeform 699"/>
              <p:cNvSpPr/>
              <p:nvPr/>
            </p:nvSpPr>
            <p:spPr>
              <a:xfrm>
                <a:off x="7550490" y="2485523"/>
                <a:ext cx="892387" cy="1446265"/>
              </a:xfrm>
              <a:custGeom>
                <a:avLst/>
                <a:gdLst>
                  <a:gd name="connsiteX0" fmla="*/ 139818 w 892387"/>
                  <a:gd name="connsiteY0" fmla="*/ 1446265 h 1446265"/>
                  <a:gd name="connsiteX1" fmla="*/ 57506 w 892387"/>
                  <a:gd name="connsiteY1" fmla="*/ 1140550 h 1446265"/>
                  <a:gd name="connsiteX2" fmla="*/ 892387 w 892387"/>
                  <a:gd name="connsiteY2" fmla="*/ 0 h 1446265"/>
                  <a:gd name="connsiteX3" fmla="*/ 892387 w 892387"/>
                  <a:gd name="connsiteY3" fmla="*/ 0 h 1446265"/>
                </a:gdLst>
                <a:ahLst/>
                <a:cxnLst>
                  <a:cxn ang="0">
                    <a:pos x="connsiteX0" y="connsiteY0"/>
                  </a:cxn>
                  <a:cxn ang="0">
                    <a:pos x="connsiteX1" y="connsiteY1"/>
                  </a:cxn>
                  <a:cxn ang="0">
                    <a:pos x="connsiteX2" y="connsiteY2"/>
                  </a:cxn>
                  <a:cxn ang="0">
                    <a:pos x="connsiteX3" y="connsiteY3"/>
                  </a:cxn>
                </a:cxnLst>
                <a:rect l="l" t="t" r="r" b="b"/>
                <a:pathLst>
                  <a:path w="892387" h="1446265">
                    <a:moveTo>
                      <a:pt x="139818" y="1446265"/>
                    </a:moveTo>
                    <a:cubicBezTo>
                      <a:pt x="35948" y="1413929"/>
                      <a:pt x="-67922" y="1381594"/>
                      <a:pt x="57506" y="1140550"/>
                    </a:cubicBezTo>
                    <a:cubicBezTo>
                      <a:pt x="182934" y="899506"/>
                      <a:pt x="892387" y="0"/>
                      <a:pt x="892387" y="0"/>
                    </a:cubicBezTo>
                    <a:lnTo>
                      <a:pt x="892387" y="0"/>
                    </a:lnTo>
                  </a:path>
                </a:pathLst>
              </a:custGeom>
              <a:ln>
                <a:solidFill>
                  <a:srgbClr val="BFBFBF"/>
                </a:solidFill>
                <a:prstDash val="dash"/>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701" name="Freeform 700"/>
              <p:cNvSpPr/>
              <p:nvPr/>
            </p:nvSpPr>
            <p:spPr>
              <a:xfrm>
                <a:off x="5973511" y="4413876"/>
                <a:ext cx="915939" cy="799561"/>
              </a:xfrm>
              <a:custGeom>
                <a:avLst/>
                <a:gdLst>
                  <a:gd name="connsiteX0" fmla="*/ 905434 w 915939"/>
                  <a:gd name="connsiteY0" fmla="*/ 0 h 799561"/>
                  <a:gd name="connsiteX1" fmla="*/ 787846 w 915939"/>
                  <a:gd name="connsiteY1" fmla="*/ 446814 h 799561"/>
                  <a:gd name="connsiteX2" fmla="*/ 0 w 915939"/>
                  <a:gd name="connsiteY2" fmla="*/ 799561 h 799561"/>
                  <a:gd name="connsiteX3" fmla="*/ 0 w 915939"/>
                  <a:gd name="connsiteY3" fmla="*/ 799561 h 799561"/>
                </a:gdLst>
                <a:ahLst/>
                <a:cxnLst>
                  <a:cxn ang="0">
                    <a:pos x="connsiteX0" y="connsiteY0"/>
                  </a:cxn>
                  <a:cxn ang="0">
                    <a:pos x="connsiteX1" y="connsiteY1"/>
                  </a:cxn>
                  <a:cxn ang="0">
                    <a:pos x="connsiteX2" y="connsiteY2"/>
                  </a:cxn>
                  <a:cxn ang="0">
                    <a:pos x="connsiteX3" y="connsiteY3"/>
                  </a:cxn>
                </a:cxnLst>
                <a:rect l="l" t="t" r="r" b="b"/>
                <a:pathLst>
                  <a:path w="915939" h="799561">
                    <a:moveTo>
                      <a:pt x="905434" y="0"/>
                    </a:moveTo>
                    <a:cubicBezTo>
                      <a:pt x="922093" y="156777"/>
                      <a:pt x="938752" y="313554"/>
                      <a:pt x="787846" y="446814"/>
                    </a:cubicBezTo>
                    <a:cubicBezTo>
                      <a:pt x="636940" y="580074"/>
                      <a:pt x="0" y="799561"/>
                      <a:pt x="0" y="799561"/>
                    </a:cubicBezTo>
                    <a:lnTo>
                      <a:pt x="0" y="799561"/>
                    </a:lnTo>
                  </a:path>
                </a:pathLst>
              </a:custGeom>
              <a:ln>
                <a:solidFill>
                  <a:srgbClr val="BFBFBF"/>
                </a:solidFill>
                <a:prstDash val="dash"/>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702" name="Freeform 701"/>
              <p:cNvSpPr/>
              <p:nvPr/>
            </p:nvSpPr>
            <p:spPr>
              <a:xfrm>
                <a:off x="5209184" y="2132776"/>
                <a:ext cx="244917" cy="1587363"/>
              </a:xfrm>
              <a:custGeom>
                <a:avLst/>
                <a:gdLst>
                  <a:gd name="connsiteX0" fmla="*/ 223419 w 244917"/>
                  <a:gd name="connsiteY0" fmla="*/ 1587363 h 1587363"/>
                  <a:gd name="connsiteX1" fmla="*/ 223419 w 244917"/>
                  <a:gd name="connsiteY1" fmla="*/ 952418 h 1587363"/>
                  <a:gd name="connsiteX2" fmla="*/ 0 w 244917"/>
                  <a:gd name="connsiteY2" fmla="*/ 0 h 1587363"/>
                </a:gdLst>
                <a:ahLst/>
                <a:cxnLst>
                  <a:cxn ang="0">
                    <a:pos x="connsiteX0" y="connsiteY0"/>
                  </a:cxn>
                  <a:cxn ang="0">
                    <a:pos x="connsiteX1" y="connsiteY1"/>
                  </a:cxn>
                  <a:cxn ang="0">
                    <a:pos x="connsiteX2" y="connsiteY2"/>
                  </a:cxn>
                </a:cxnLst>
                <a:rect l="l" t="t" r="r" b="b"/>
                <a:pathLst>
                  <a:path w="244917" h="1587363">
                    <a:moveTo>
                      <a:pt x="223419" y="1587363"/>
                    </a:moveTo>
                    <a:cubicBezTo>
                      <a:pt x="242037" y="1402170"/>
                      <a:pt x="260655" y="1216978"/>
                      <a:pt x="223419" y="952418"/>
                    </a:cubicBezTo>
                    <a:cubicBezTo>
                      <a:pt x="186183" y="687858"/>
                      <a:pt x="0" y="0"/>
                      <a:pt x="0" y="0"/>
                    </a:cubicBezTo>
                  </a:path>
                </a:pathLst>
              </a:custGeom>
              <a:ln>
                <a:solidFill>
                  <a:srgbClr val="BFBFBF"/>
                </a:solidFill>
                <a:prstDash val="dash"/>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cxnSp>
            <p:nvCxnSpPr>
              <p:cNvPr id="703" name="Straight Connector 702"/>
              <p:cNvCxnSpPr/>
              <p:nvPr/>
            </p:nvCxnSpPr>
            <p:spPr>
              <a:xfrm flipH="1" flipV="1">
                <a:off x="6607707" y="2179809"/>
                <a:ext cx="425155" cy="358641"/>
              </a:xfrm>
              <a:prstGeom prst="line">
                <a:avLst/>
              </a:prstGeom>
              <a:ln>
                <a:solidFill>
                  <a:schemeClr val="bg1">
                    <a:lumMod val="7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04" name="Straight Connector 703"/>
              <p:cNvCxnSpPr/>
              <p:nvPr/>
            </p:nvCxnSpPr>
            <p:spPr>
              <a:xfrm flipH="1" flipV="1">
                <a:off x="8642552" y="3891603"/>
                <a:ext cx="341233" cy="337828"/>
              </a:xfrm>
              <a:prstGeom prst="line">
                <a:avLst/>
              </a:prstGeom>
              <a:ln>
                <a:solidFill>
                  <a:schemeClr val="bg1">
                    <a:lumMod val="7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05" name="Straight Arrow Connector 704"/>
              <p:cNvCxnSpPr>
                <a:stCxn id="687" idx="7"/>
              </p:cNvCxnSpPr>
              <p:nvPr/>
            </p:nvCxnSpPr>
            <p:spPr>
              <a:xfrm flipV="1">
                <a:off x="7241760" y="4229431"/>
                <a:ext cx="342788" cy="403236"/>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89403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6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5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51"/>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65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5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animBg="1"/>
      <p:bldP spid="248" grpId="0" animBg="1"/>
      <p:bldP spid="249" grpId="0" animBg="1"/>
      <p:bldP spid="250" grpId="0"/>
      <p:bldP spid="650" grpId="0"/>
      <p:bldP spid="65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Big consequences … </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19" name="Shape 67"/>
          <p:cNvSpPr/>
          <p:nvPr/>
        </p:nvSpPr>
        <p:spPr>
          <a:xfrm>
            <a:off x="299915" y="946562"/>
            <a:ext cx="8640885"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Materials with strong correlations often possess a wide variety of competing phases with different and unconventional properties:   </a:t>
            </a:r>
            <a:endParaRPr kumimoji="0" sz="1800" b="0" i="0" u="none" strike="noStrike" kern="0" cap="none" spc="0" normalizeH="0" baseline="0" noProof="0" dirty="0">
              <a:ln>
                <a:noFill/>
              </a:ln>
              <a:solidFill>
                <a:srgbClr val="000000"/>
              </a:solidFill>
              <a:effectLst/>
              <a:uLnTx/>
              <a:uFillTx/>
              <a:latin typeface="Calibri"/>
              <a:ea typeface="Futura"/>
              <a:cs typeface="Futura"/>
              <a:sym typeface="Futura"/>
            </a:endParaRPr>
          </a:p>
        </p:txBody>
      </p:sp>
      <p:sp>
        <p:nvSpPr>
          <p:cNvPr id="20" name="Shape 67"/>
          <p:cNvSpPr/>
          <p:nvPr/>
        </p:nvSpPr>
        <p:spPr>
          <a:xfrm>
            <a:off x="4784457" y="4891168"/>
            <a:ext cx="4410343"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1" i="0" u="none" strike="noStrike" kern="0" cap="none" spc="0" normalizeH="0" baseline="0" noProof="0" dirty="0" smtClean="0">
                <a:ln>
                  <a:noFill/>
                </a:ln>
                <a:solidFill>
                  <a:srgbClr val="000000"/>
                </a:solidFill>
                <a:effectLst/>
                <a:uLnTx/>
                <a:uFillTx/>
                <a:latin typeface="Calibri"/>
                <a:ea typeface="Futura"/>
                <a:cs typeface="Futura"/>
                <a:sym typeface="Futura"/>
              </a:rPr>
              <a:t>High-temperature superconductivity</a:t>
            </a:r>
            <a:r>
              <a:rPr kumimoji="0" lang="en-GB" sz="1800" b="0" i="0" u="none" strike="noStrike" kern="0" cap="none" spc="0" normalizeH="0" baseline="0" noProof="0" dirty="0" smtClean="0">
                <a:ln>
                  <a:noFill/>
                </a:ln>
                <a:solidFill>
                  <a:srgbClr val="000000"/>
                </a:solidFill>
                <a:effectLst/>
                <a:uLnTx/>
                <a:uFillTx/>
                <a:latin typeface="Calibri"/>
                <a:ea typeface="Futura"/>
                <a:cs typeface="Futura"/>
                <a:sym typeface="Futura"/>
              </a:rPr>
              <a:t>  </a:t>
            </a:r>
            <a:endParaRPr kumimoji="0" sz="1800" b="0" i="0" u="none" strike="noStrike" kern="0" cap="none" spc="0" normalizeH="0" baseline="0" noProof="0" dirty="0">
              <a:ln>
                <a:noFill/>
              </a:ln>
              <a:solidFill>
                <a:srgbClr val="000000"/>
              </a:solidFill>
              <a:effectLst/>
              <a:uLnTx/>
              <a:uFillTx/>
              <a:latin typeface="Calibri"/>
              <a:ea typeface="Futura"/>
              <a:cs typeface="Futura"/>
              <a:sym typeface="Futura"/>
            </a:endParaRPr>
          </a:p>
        </p:txBody>
      </p:sp>
      <p:pic>
        <p:nvPicPr>
          <p:cNvPr id="16"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172002" y="144760"/>
            <a:ext cx="786943" cy="7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hape 67"/>
          <p:cNvSpPr/>
          <p:nvPr/>
        </p:nvSpPr>
        <p:spPr>
          <a:xfrm>
            <a:off x="4784457" y="3856790"/>
            <a:ext cx="4023591" cy="44627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1" i="0" u="none" strike="noStrike" kern="0" cap="none" spc="0" normalizeH="0" baseline="0" noProof="0" dirty="0" smtClean="0">
                <a:ln>
                  <a:noFill/>
                </a:ln>
                <a:solidFill>
                  <a:srgbClr val="000000"/>
                </a:solidFill>
                <a:effectLst/>
                <a:uLnTx/>
                <a:uFillTx/>
                <a:latin typeface="Calibri"/>
                <a:ea typeface="Futura"/>
                <a:cs typeface="Futura"/>
                <a:sym typeface="Futura"/>
              </a:rPr>
              <a:t>Colossal </a:t>
            </a:r>
            <a:r>
              <a:rPr kumimoji="0" lang="en-GB" sz="1800" b="1" i="0" u="none" strike="noStrike" kern="0" cap="none" spc="0" normalizeH="0" baseline="0" noProof="0" dirty="0" err="1" smtClean="0">
                <a:ln>
                  <a:noFill/>
                </a:ln>
                <a:solidFill>
                  <a:srgbClr val="000000"/>
                </a:solidFill>
                <a:effectLst/>
                <a:uLnTx/>
                <a:uFillTx/>
                <a:latin typeface="Calibri"/>
                <a:ea typeface="Futura"/>
                <a:cs typeface="Futura"/>
                <a:sym typeface="Futura"/>
              </a:rPr>
              <a:t>magnetoresistance</a:t>
            </a:r>
            <a:endParaRPr kumimoji="0" sz="1800" b="0" i="0" u="none" strike="noStrike" kern="0" cap="none" spc="0" normalizeH="0" baseline="0" noProof="0" dirty="0">
              <a:ln>
                <a:noFill/>
              </a:ln>
              <a:solidFill>
                <a:srgbClr val="000000"/>
              </a:solidFill>
              <a:effectLst/>
              <a:uLnTx/>
              <a:uFillTx/>
              <a:latin typeface="Calibri"/>
              <a:ea typeface="Futura"/>
              <a:cs typeface="Futura"/>
              <a:sym typeface="Futura"/>
            </a:endParaRPr>
          </a:p>
        </p:txBody>
      </p:sp>
      <p:sp>
        <p:nvSpPr>
          <p:cNvPr id="24" name="Shape 67"/>
          <p:cNvSpPr/>
          <p:nvPr/>
        </p:nvSpPr>
        <p:spPr>
          <a:xfrm>
            <a:off x="4784457" y="2499990"/>
            <a:ext cx="3442907"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342900" marR="0" lvl="0" indent="-342900" algn="l" defTabSz="457200" eaLnBrk="1" fontAlgn="auto" latinLnBrk="0" hangingPunct="1">
              <a:lnSpc>
                <a:spcPct val="100000"/>
              </a:lnSpc>
              <a:spcBef>
                <a:spcPts val="0"/>
              </a:spcBef>
              <a:spcAft>
                <a:spcPts val="0"/>
              </a:spcAft>
              <a:buClr>
                <a:srgbClr val="F79646">
                  <a:lumMod val="75000"/>
                </a:srgbClr>
              </a:buClr>
              <a:buSzTx/>
              <a:buFont typeface="Arial"/>
              <a:buChar char="•"/>
              <a:tabLst/>
              <a:defRPr sz="1800">
                <a:solidFill>
                  <a:srgbClr val="000000"/>
                </a:solidFill>
              </a:defRPr>
            </a:pPr>
            <a:r>
              <a:rPr kumimoji="0" lang="en-GB" sz="1800" b="1" i="0" u="none" strike="noStrike" kern="0" cap="none" spc="0" normalizeH="0" baseline="0" noProof="0" dirty="0" smtClean="0">
                <a:ln>
                  <a:noFill/>
                </a:ln>
                <a:solidFill>
                  <a:srgbClr val="000000"/>
                </a:solidFill>
                <a:effectLst/>
                <a:uLnTx/>
                <a:uFillTx/>
                <a:latin typeface="Calibri"/>
                <a:ea typeface="Futura"/>
                <a:cs typeface="Futura"/>
                <a:sym typeface="Futura"/>
              </a:rPr>
              <a:t>Metal-(Mott) insulator transitions</a:t>
            </a:r>
            <a:endParaRPr kumimoji="0" sz="1800" b="0" i="0" u="none" strike="noStrike" kern="0" cap="none" spc="0" normalizeH="0" baseline="0" noProof="0" dirty="0">
              <a:ln>
                <a:noFill/>
              </a:ln>
              <a:solidFill>
                <a:srgbClr val="000000"/>
              </a:solidFill>
              <a:effectLst/>
              <a:uLnTx/>
              <a:uFillTx/>
              <a:latin typeface="Calibri"/>
              <a:ea typeface="Futura"/>
              <a:cs typeface="Futura"/>
              <a:sym typeface="Futura"/>
            </a:endParaRPr>
          </a:p>
        </p:txBody>
      </p:sp>
      <p:pic>
        <p:nvPicPr>
          <p:cNvPr id="6" name="Picture 5" descr="F1.large-2.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287" y="1875738"/>
            <a:ext cx="3768450" cy="4449830"/>
          </a:xfrm>
          <a:prstGeom prst="rect">
            <a:avLst/>
          </a:prstGeom>
        </p:spPr>
      </p:pic>
      <p:sp>
        <p:nvSpPr>
          <p:cNvPr id="50" name="Shape 67"/>
          <p:cNvSpPr/>
          <p:nvPr/>
        </p:nvSpPr>
        <p:spPr>
          <a:xfrm>
            <a:off x="446742" y="6443446"/>
            <a:ext cx="3970995"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it-IT" sz="1800" b="0" i="0" u="none" strike="noStrike" kern="0" cap="none" spc="0" normalizeH="0" baseline="0" noProof="0" dirty="0" smtClean="0">
                <a:ln>
                  <a:noFill/>
                </a:ln>
                <a:solidFill>
                  <a:srgbClr val="7F7F7F"/>
                </a:solidFill>
                <a:effectLst/>
                <a:uLnTx/>
                <a:uFillTx/>
                <a:latin typeface="Calibri"/>
                <a:ea typeface="Futura"/>
                <a:cs typeface="Futura"/>
                <a:sym typeface="Futura"/>
              </a:rPr>
              <a:t>E. </a:t>
            </a:r>
            <a:r>
              <a:rPr kumimoji="0" lang="it-IT" sz="1800" b="0" i="0" u="none" strike="noStrike" kern="0" cap="none" spc="0" normalizeH="0" baseline="0" noProof="0" dirty="0" err="1" smtClean="0">
                <a:ln>
                  <a:noFill/>
                </a:ln>
                <a:solidFill>
                  <a:srgbClr val="7F7F7F"/>
                </a:solidFill>
                <a:effectLst/>
                <a:uLnTx/>
                <a:uFillTx/>
                <a:latin typeface="Calibri"/>
                <a:ea typeface="Futura"/>
                <a:cs typeface="Futura"/>
                <a:sym typeface="Futura"/>
              </a:rPr>
              <a:t>Dagotto</a:t>
            </a:r>
            <a:r>
              <a:rPr kumimoji="0" lang="it-IT" sz="1800" b="0" i="0" u="none" strike="noStrike" kern="0" cap="none" spc="0" normalizeH="0" baseline="0" noProof="0" dirty="0" smtClean="0">
                <a:ln>
                  <a:noFill/>
                </a:ln>
                <a:solidFill>
                  <a:srgbClr val="7F7F7F"/>
                </a:solidFill>
                <a:effectLst/>
                <a:uLnTx/>
                <a:uFillTx/>
                <a:latin typeface="Calibri"/>
                <a:ea typeface="Futura"/>
                <a:cs typeface="Futura"/>
                <a:sym typeface="Futura"/>
              </a:rPr>
              <a:t>, Science </a:t>
            </a:r>
            <a:r>
              <a:rPr kumimoji="0" lang="it-IT" sz="1800" b="1" i="0" u="none" strike="noStrike" kern="0" cap="none" spc="0" normalizeH="0" baseline="0" noProof="0" dirty="0">
                <a:ln>
                  <a:noFill/>
                </a:ln>
                <a:solidFill>
                  <a:srgbClr val="7F7F7F"/>
                </a:solidFill>
                <a:effectLst/>
                <a:uLnTx/>
                <a:uFillTx/>
                <a:latin typeface="Calibri"/>
                <a:ea typeface="Futura"/>
                <a:cs typeface="Futura"/>
                <a:sym typeface="Futura"/>
              </a:rPr>
              <a:t>309</a:t>
            </a:r>
            <a:r>
              <a:rPr kumimoji="0" lang="it-IT" sz="1800" b="0" i="0" u="none" strike="noStrike" kern="0" cap="none" spc="0" normalizeH="0" baseline="0" noProof="0" dirty="0">
                <a:ln>
                  <a:noFill/>
                </a:ln>
                <a:solidFill>
                  <a:srgbClr val="7F7F7F"/>
                </a:solidFill>
                <a:effectLst/>
                <a:uLnTx/>
                <a:uFillTx/>
                <a:latin typeface="Calibri"/>
                <a:ea typeface="Futura"/>
                <a:cs typeface="Futura"/>
                <a:sym typeface="Futura"/>
              </a:rPr>
              <a:t>, 257 (2005</a:t>
            </a:r>
            <a:r>
              <a:rPr kumimoji="0" lang="it-IT" sz="1800" b="0" i="0" u="none" strike="noStrike" kern="0" cap="none" spc="0" normalizeH="0" baseline="0" noProof="0" dirty="0" smtClean="0">
                <a:ln>
                  <a:noFill/>
                </a:ln>
                <a:solidFill>
                  <a:srgbClr val="7F7F7F"/>
                </a:solidFill>
                <a:effectLst/>
                <a:uLnTx/>
                <a:uFillTx/>
                <a:latin typeface="Calibri"/>
                <a:ea typeface="Futura"/>
                <a:cs typeface="Futura"/>
                <a:sym typeface="Futura"/>
              </a:rPr>
              <a:t>)</a:t>
            </a:r>
            <a:endParaRPr kumimoji="0" lang="it-IT" sz="1800" b="0" i="0" u="none" strike="noStrike" kern="0" cap="none" spc="0" normalizeH="0" baseline="0" noProof="0" dirty="0">
              <a:ln>
                <a:noFill/>
              </a:ln>
              <a:solidFill>
                <a:srgbClr val="7F7F7F"/>
              </a:solidFill>
              <a:effectLst/>
              <a:uLnTx/>
              <a:uFillTx/>
              <a:latin typeface="Calibri"/>
              <a:ea typeface="Futura"/>
              <a:cs typeface="Futura"/>
              <a:sym typeface="Futura"/>
            </a:endParaRPr>
          </a:p>
        </p:txBody>
      </p:sp>
      <p:sp>
        <p:nvSpPr>
          <p:cNvPr id="27" name="Rounded Rectangle 26"/>
          <p:cNvSpPr/>
          <p:nvPr/>
        </p:nvSpPr>
        <p:spPr>
          <a:xfrm>
            <a:off x="1007604" y="2572693"/>
            <a:ext cx="7434635" cy="3082594"/>
          </a:xfrm>
          <a:prstGeom prst="roundRect">
            <a:avLst>
              <a:gd name="adj" fmla="val 11563"/>
            </a:avLst>
          </a:prstGeom>
          <a:solidFill>
            <a:schemeClr val="bg1">
              <a:lumMod val="95000"/>
            </a:schemeClr>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endParaRPr>
          </a:p>
        </p:txBody>
      </p:sp>
      <p:sp>
        <p:nvSpPr>
          <p:cNvPr id="43" name="TextBox 42"/>
          <p:cNvSpPr txBox="1"/>
          <p:nvPr/>
        </p:nvSpPr>
        <p:spPr>
          <a:xfrm>
            <a:off x="1341429" y="2557995"/>
            <a:ext cx="7141590" cy="3046988"/>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black">
                    <a:lumMod val="50000"/>
                    <a:lumOff val="50000"/>
                  </a:prstClr>
                </a:solidFill>
                <a:effectLst/>
                <a:uLnTx/>
                <a:uFillTx/>
                <a:latin typeface="Calibri"/>
              </a:rPr>
              <a:t>Quantum materials </a:t>
            </a:r>
          </a:p>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black">
                    <a:lumMod val="50000"/>
                    <a:lumOff val="50000"/>
                  </a:prstClr>
                </a:solidFill>
                <a:effectLst/>
                <a:uLnTx/>
                <a:uFillTx/>
                <a:latin typeface="Calibri"/>
              </a:rPr>
              <a:t>Strong correlations mean they exhibit collective giant responses to small external perturbations.</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lumMod val="50000"/>
                  <a:lumOff val="50000"/>
                </a:prstClr>
              </a:solidFill>
              <a:effectLst/>
              <a:uLnTx/>
              <a:uFillTx/>
              <a:latin typeface="Calibri"/>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black">
                    <a:lumMod val="50000"/>
                    <a:lumOff val="50000"/>
                  </a:prstClr>
                </a:solidFill>
                <a:effectLst/>
                <a:uLnTx/>
                <a:uFillTx/>
                <a:latin typeface="Calibri"/>
              </a:rPr>
              <a:t>Such responses are often </a:t>
            </a:r>
            <a:r>
              <a:rPr kumimoji="0" lang="en-US" sz="2400" b="0" i="1" u="none" strike="noStrike" kern="0" cap="none" spc="0" normalizeH="0" baseline="0" noProof="0" dirty="0" smtClean="0">
                <a:ln>
                  <a:noFill/>
                </a:ln>
                <a:solidFill>
                  <a:prstClr val="black">
                    <a:lumMod val="50000"/>
                    <a:lumOff val="50000"/>
                  </a:prstClr>
                </a:solidFill>
                <a:effectLst/>
                <a:uLnTx/>
                <a:uFillTx/>
                <a:latin typeface="Calibri"/>
              </a:rPr>
              <a:t>functionally</a:t>
            </a:r>
            <a:r>
              <a:rPr kumimoji="0" lang="en-US" sz="2400" b="0" i="0" u="none" strike="noStrike" kern="0" cap="none" spc="0" normalizeH="0" baseline="0" noProof="0" dirty="0" smtClean="0">
                <a:ln>
                  <a:noFill/>
                </a:ln>
                <a:solidFill>
                  <a:prstClr val="black">
                    <a:lumMod val="50000"/>
                    <a:lumOff val="50000"/>
                  </a:prstClr>
                </a:solidFill>
                <a:effectLst/>
                <a:uLnTx/>
                <a:uFillTx/>
                <a:latin typeface="Calibri"/>
              </a:rPr>
              <a:t> relevant.</a:t>
            </a:r>
          </a:p>
          <a:p>
            <a:pPr marL="0" marR="0" lvl="0" indent="0" algn="l" defTabSz="4572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prstClr val="black">
                  <a:lumMod val="50000"/>
                  <a:lumOff val="50000"/>
                </a:prstClr>
              </a:solidFill>
              <a:effectLst/>
              <a:uLnTx/>
              <a:uFillTx/>
              <a:latin typeface="Calibri"/>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prstClr val="black">
                    <a:lumMod val="50000"/>
                    <a:lumOff val="50000"/>
                  </a:prstClr>
                </a:solidFill>
                <a:effectLst/>
                <a:uLnTx/>
                <a:uFillTx/>
                <a:latin typeface="Calibri"/>
              </a:rPr>
              <a:t>Can we “force” materials to exhibit them at higher temperatures?</a:t>
            </a:r>
          </a:p>
        </p:txBody>
      </p:sp>
    </p:spTree>
    <p:extLst>
      <p:ext uri="{BB962C8B-B14F-4D97-AF65-F5344CB8AC3E}">
        <p14:creationId xmlns:p14="http://schemas.microsoft.com/office/powerpoint/2010/main" val="219702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apitza_switched_driv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75656" y="1968103"/>
            <a:ext cx="5836294" cy="4377221"/>
          </a:xfrm>
          <a:prstGeom prst="rect">
            <a:avLst/>
          </a:prstGeom>
        </p:spPr>
      </p:pic>
      <p:pic>
        <p:nvPicPr>
          <p:cNvPr id="4" name="Picture 8"/>
          <p:cNvPicPr>
            <a:picLocks noChangeAspect="1"/>
          </p:cNvPicPr>
          <p:nvPr/>
        </p:nvPicPr>
        <p:blipFill>
          <a:blip r:embed="rId6">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2032000"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Research question</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6" name="TextBox 5"/>
          <p:cNvSpPr txBox="1"/>
          <p:nvPr/>
        </p:nvSpPr>
        <p:spPr>
          <a:xfrm>
            <a:off x="320810" y="1345791"/>
            <a:ext cx="8502071" cy="830997"/>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Driven systems often exhibit new regions of stability. A famous example – take a pendulum and vibrate its pivot point:</a:t>
            </a:r>
            <a:endParaRPr kumimoji="0" lang="en-GB" sz="2400" b="0" i="0" u="none" strike="noStrike" kern="0" cap="none" spc="0" normalizeH="0" baseline="0" noProof="0" dirty="0">
              <a:ln>
                <a:noFill/>
              </a:ln>
              <a:solidFill>
                <a:srgbClr val="7F7F7F"/>
              </a:solidFill>
              <a:effectLst/>
              <a:uLnTx/>
              <a:uFillTx/>
              <a:latin typeface="Calibri"/>
            </a:endParaRPr>
          </a:p>
        </p:txBody>
      </p:sp>
    </p:spTree>
    <p:extLst>
      <p:ext uri="{BB962C8B-B14F-4D97-AF65-F5344CB8AC3E}">
        <p14:creationId xmlns:p14="http://schemas.microsoft.com/office/powerpoint/2010/main" val="42715156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apitza_switched_driving_downwar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13908" y="1963523"/>
            <a:ext cx="5794396" cy="4345797"/>
          </a:xfrm>
          <a:prstGeom prst="rect">
            <a:avLst/>
          </a:prstGeom>
        </p:spPr>
      </p:pic>
      <p:pic>
        <p:nvPicPr>
          <p:cNvPr id="4" name="Picture 8"/>
          <p:cNvPicPr>
            <a:picLocks noChangeAspect="1"/>
          </p:cNvPicPr>
          <p:nvPr/>
        </p:nvPicPr>
        <p:blipFill>
          <a:blip r:embed="rId6">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2032000"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Research question</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6" name="TextBox 5"/>
          <p:cNvSpPr txBox="1"/>
          <p:nvPr/>
        </p:nvSpPr>
        <p:spPr>
          <a:xfrm>
            <a:off x="320810" y="1345791"/>
            <a:ext cx="8502071" cy="830997"/>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Driven systems often exhibit new regions of stability. A famous example – take a pendulum and vibrate its pivot point:</a:t>
            </a:r>
            <a:endParaRPr kumimoji="0" lang="en-GB" sz="2400" b="0" i="0" u="none" strike="noStrike" kern="0" cap="none" spc="0" normalizeH="0" baseline="0" noProof="0" dirty="0">
              <a:ln>
                <a:noFill/>
              </a:ln>
              <a:solidFill>
                <a:srgbClr val="7F7F7F"/>
              </a:solidFill>
              <a:effectLst/>
              <a:uLnTx/>
              <a:uFillTx/>
              <a:latin typeface="Calibri"/>
            </a:endParaRPr>
          </a:p>
        </p:txBody>
      </p:sp>
    </p:spTree>
    <p:extLst>
      <p:ext uri="{BB962C8B-B14F-4D97-AF65-F5344CB8AC3E}">
        <p14:creationId xmlns:p14="http://schemas.microsoft.com/office/powerpoint/2010/main" val="27035484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p:cNvPicPr>
          <p:nvPr/>
        </p:nvPicPr>
        <p:blipFill>
          <a:blip r:embed="rId5">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2032000"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algn="l" defTabSz="4572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800" b="0" i="0" u="none" strike="noStrike" kern="0" cap="none" spc="0" normalizeH="0" baseline="0" noProof="0" dirty="0" smtClean="0">
                <a:ln>
                  <a:noFill/>
                </a:ln>
                <a:solidFill>
                  <a:srgbClr val="000000"/>
                </a:solidFill>
                <a:effectLst/>
                <a:uLnTx/>
                <a:uFillTx/>
                <a:latin typeface="+mn-lt"/>
                <a:ea typeface="+mn-ea"/>
                <a:cs typeface="+mn-cs"/>
                <a:sym typeface="Gill Sans"/>
              </a:rPr>
              <a:t>Research question</a:t>
            </a:r>
            <a:endParaRPr kumimoji="0" sz="4800" b="0" i="0" u="none" strike="noStrike" kern="0" cap="none" spc="0" normalizeH="0" baseline="0" noProof="0" dirty="0">
              <a:ln>
                <a:noFill/>
              </a:ln>
              <a:solidFill>
                <a:srgbClr val="000000"/>
              </a:solidFill>
              <a:effectLst/>
              <a:uLnTx/>
              <a:uFillTx/>
              <a:latin typeface="+mn-lt"/>
              <a:ea typeface="+mn-ea"/>
              <a:cs typeface="+mn-cs"/>
              <a:sym typeface="Gill Sans"/>
            </a:endParaRPr>
          </a:p>
        </p:txBody>
      </p:sp>
      <p:sp>
        <p:nvSpPr>
          <p:cNvPr id="6" name="TextBox 5"/>
          <p:cNvSpPr txBox="1"/>
          <p:nvPr/>
        </p:nvSpPr>
        <p:spPr>
          <a:xfrm>
            <a:off x="320810" y="1345791"/>
            <a:ext cx="8502071" cy="830997"/>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Driven systems often exhibit new regions of stability. A famous example – take a pendulum and vibrate its pivot point:</a:t>
            </a:r>
            <a:endParaRPr kumimoji="0" lang="en-GB" sz="2400" b="0" i="0" u="none" strike="noStrike" kern="0" cap="none" spc="0" normalizeH="0" baseline="0" noProof="0" dirty="0">
              <a:ln>
                <a:noFill/>
              </a:ln>
              <a:solidFill>
                <a:srgbClr val="7F7F7F"/>
              </a:solidFill>
              <a:effectLst/>
              <a:uLnTx/>
              <a:uFillTx/>
              <a:latin typeface="Calibri"/>
            </a:endParaRPr>
          </a:p>
        </p:txBody>
      </p:sp>
      <p:pic>
        <p:nvPicPr>
          <p:cNvPr id="7" name="kapitza-quick.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6982" t="13842" r="5257" b="18033"/>
          <a:stretch/>
        </p:blipFill>
        <p:spPr>
          <a:xfrm>
            <a:off x="1441350" y="2217401"/>
            <a:ext cx="6087840" cy="3544377"/>
          </a:xfrm>
          <a:prstGeom prst="rect">
            <a:avLst/>
          </a:prstGeom>
        </p:spPr>
      </p:pic>
      <p:sp>
        <p:nvSpPr>
          <p:cNvPr id="8" name="TextBox 7"/>
          <p:cNvSpPr txBox="1"/>
          <p:nvPr/>
        </p:nvSpPr>
        <p:spPr>
          <a:xfrm>
            <a:off x="257858" y="5651304"/>
            <a:ext cx="8751443" cy="830997"/>
          </a:xfrm>
          <a:prstGeom prst="rect">
            <a:avLst/>
          </a:prstGeom>
          <a:noFill/>
        </p:spPr>
        <p:txBody>
          <a:bodyPr wrap="square" rtlCol="0">
            <a:spAutoFit/>
          </a:bodyPr>
          <a:lstStyle/>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smtClean="0">
                <a:ln>
                  <a:noFill/>
                </a:ln>
                <a:solidFill>
                  <a:srgbClr val="7F7F7F"/>
                </a:solidFill>
                <a:effectLst/>
                <a:uLnTx/>
                <a:uFillTx/>
                <a:latin typeface="Calibri"/>
              </a:rPr>
              <a:t>Key </a:t>
            </a:r>
            <a:r>
              <a:rPr kumimoji="0" lang="en-GB" sz="2400" b="1" i="0" u="none" strike="noStrike" kern="0" cap="none" spc="0" normalizeH="0" baseline="0" noProof="0" dirty="0" smtClean="0">
                <a:ln>
                  <a:noFill/>
                </a:ln>
                <a:solidFill>
                  <a:srgbClr val="7F7F7F"/>
                </a:solidFill>
                <a:effectLst/>
                <a:uLnTx/>
                <a:uFillTx/>
                <a:latin typeface="Calibri"/>
              </a:rPr>
              <a:t>question:</a:t>
            </a:r>
            <a:endParaRPr kumimoji="0" lang="en-GB" sz="2400" b="1" i="0" u="none" strike="noStrike" kern="0" cap="none" spc="0" normalizeH="0" baseline="0" noProof="0" dirty="0" smtClean="0">
              <a:ln>
                <a:noFill/>
              </a:ln>
              <a:solidFill>
                <a:srgbClr val="7F7F7F"/>
              </a:solidFill>
              <a:effectLst/>
              <a:uLnTx/>
              <a:uFillTx/>
              <a:latin typeface="Calibri"/>
            </a:endParaRPr>
          </a:p>
          <a:p>
            <a:pPr marL="0" marR="0" lvl="0" indent="0" algn="l" defTabSz="4572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latin typeface="Calibri"/>
              </a:rPr>
              <a:t>Can driving do something similar in strongly-correlated systems?</a:t>
            </a:r>
            <a:endParaRPr kumimoji="0" lang="en-GB" sz="2400" b="0" i="0" u="none" strike="noStrike" kern="0" cap="none" spc="0" normalizeH="0" baseline="0" noProof="0" dirty="0">
              <a:ln>
                <a:noFill/>
              </a:ln>
              <a:solidFill>
                <a:srgbClr val="7F7F7F"/>
              </a:solidFill>
              <a:effectLst/>
              <a:uLnTx/>
              <a:uFillTx/>
              <a:latin typeface="Calibri"/>
            </a:endParaRPr>
          </a:p>
        </p:txBody>
      </p:sp>
      <p:pic>
        <p:nvPicPr>
          <p:cNvPr id="9" name="Picture 8" descr="flat15-008-all+flash-only.jpg"/>
          <p:cNvPicPr>
            <a:picLocks noChangeAspect="1"/>
          </p:cNvPicPr>
          <p:nvPr/>
        </p:nvPicPr>
        <p:blipFill rotWithShape="1">
          <a:blip r:embed="rId7"/>
          <a:srcRect l="-1" t="-6935" r="-12888" b="-2834"/>
          <a:stretch/>
        </p:blipFill>
        <p:spPr>
          <a:xfrm>
            <a:off x="2431521" y="1055420"/>
            <a:ext cx="4490196" cy="4595883"/>
          </a:xfrm>
          <a:prstGeom prst="rect">
            <a:avLst/>
          </a:prstGeom>
          <a:solidFill>
            <a:schemeClr val="bg1"/>
          </a:solidFill>
          <a:ln>
            <a:solidFill>
              <a:schemeClr val="tx2">
                <a:lumMod val="60000"/>
                <a:lumOff val="40000"/>
              </a:schemeClr>
            </a:solidFill>
          </a:ln>
        </p:spPr>
      </p:pic>
    </p:spTree>
    <p:extLst>
      <p:ext uri="{BB962C8B-B14F-4D97-AF65-F5344CB8AC3E}">
        <p14:creationId xmlns:p14="http://schemas.microsoft.com/office/powerpoint/2010/main" val="674221569"/>
      </p:ext>
    </p:extLst>
  </p:cSld>
  <p:clrMapOvr>
    <a:masterClrMapping/>
  </p:clrMapOvr>
  <p:timing>
    <p:tnLst>
      <p:par>
        <p:cTn id="1" dur="indefinite" restart="never" nodeType="tmRoot">
          <p:childTnLst>
            <p:video>
              <p:cMediaNode vol="80000">
                <p:cTn id="2" fill="hold" display="0">
                  <p:stCondLst>
                    <p:cond delay="indefinite"/>
                  </p:stCondLst>
                </p:cTn>
                <p:tgtEl>
                  <p:spTgt spid="7"/>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81147"/>
            <a:ext cx="6936259"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rPr>
              <a:t>Testing the concepts</a:t>
            </a:r>
            <a:endParaRPr sz="4800" kern="0" dirty="0">
              <a:solidFill>
                <a:srgbClr val="000000"/>
              </a:solidFill>
              <a:latin typeface="+mn-lt"/>
            </a:endParaRPr>
          </a:p>
        </p:txBody>
      </p:sp>
      <p:pic>
        <p:nvPicPr>
          <p:cNvPr id="5"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p:nvPr/>
        </p:nvPicPr>
        <p:blipFill>
          <a:blip r:embed="rId4" cstate="print">
            <a:extLst>
              <a:ext uri="{28A0092B-C50C-407E-A947-70E740481C1C}">
                <a14:useLocalDpi xmlns:a14="http://schemas.microsoft.com/office/drawing/2010/main" val="0"/>
              </a:ext>
            </a:extLst>
          </a:blip>
          <a:stretch>
            <a:fillRect/>
          </a:stretch>
        </p:blipFill>
        <p:spPr>
          <a:xfrm>
            <a:off x="6435508" y="2156495"/>
            <a:ext cx="2401570" cy="2101215"/>
          </a:xfrm>
          <a:prstGeom prst="rect">
            <a:avLst/>
          </a:prstGeom>
        </p:spPr>
      </p:pic>
      <p:sp>
        <p:nvSpPr>
          <p:cNvPr id="11" name="Shape 67"/>
          <p:cNvSpPr/>
          <p:nvPr/>
        </p:nvSpPr>
        <p:spPr>
          <a:xfrm>
            <a:off x="229589" y="1292572"/>
            <a:ext cx="8595223"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defRPr sz="1800">
                <a:solidFill>
                  <a:srgbClr val="000000"/>
                </a:solidFill>
              </a:defRPr>
            </a:pPr>
            <a:r>
              <a:rPr lang="en-GB" sz="2400" dirty="0" smtClean="0">
                <a:solidFill>
                  <a:srgbClr val="868686"/>
                </a:solidFill>
                <a:latin typeface="+mj-lt"/>
              </a:rPr>
              <a:t>Organic salts are an ideal test-bed to explore coherent strongly-correlated dynamics. ET is a prototypical 1D Mott insulator: </a:t>
            </a:r>
            <a:endParaRPr sz="2400" dirty="0">
              <a:solidFill>
                <a:srgbClr val="868686"/>
              </a:solidFill>
              <a:latin typeface="+mj-lt"/>
            </a:endParaRPr>
          </a:p>
        </p:txBody>
      </p:sp>
      <p:sp>
        <p:nvSpPr>
          <p:cNvPr id="52" name="Shape 67"/>
          <p:cNvSpPr/>
          <p:nvPr/>
        </p:nvSpPr>
        <p:spPr>
          <a:xfrm>
            <a:off x="3515957" y="6405651"/>
            <a:ext cx="5979609"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a:defRPr sz="1800">
                <a:solidFill>
                  <a:srgbClr val="000000"/>
                </a:solidFill>
              </a:defRPr>
            </a:pPr>
            <a:r>
              <a:rPr lang="fr-FR" sz="1800" dirty="0" smtClean="0">
                <a:solidFill>
                  <a:srgbClr val="7F7F7F"/>
                </a:solidFill>
                <a:latin typeface="+mj-lt"/>
              </a:rPr>
              <a:t>M. </a:t>
            </a:r>
            <a:r>
              <a:rPr lang="fr-FR" sz="1800" dirty="0" err="1" smtClean="0">
                <a:solidFill>
                  <a:srgbClr val="7F7F7F"/>
                </a:solidFill>
                <a:latin typeface="+mj-lt"/>
              </a:rPr>
              <a:t>Mittrano</a:t>
            </a:r>
            <a:r>
              <a:rPr lang="fr-FR" sz="1800" dirty="0" smtClean="0">
                <a:solidFill>
                  <a:srgbClr val="7F7F7F"/>
                </a:solidFill>
                <a:latin typeface="+mj-lt"/>
              </a:rPr>
              <a:t>, </a:t>
            </a:r>
            <a:r>
              <a:rPr lang="fr-FR" sz="1800" dirty="0" smtClean="0">
                <a:solidFill>
                  <a:srgbClr val="7F7F7F"/>
                </a:solidFill>
                <a:latin typeface="+mj-lt"/>
              </a:rPr>
              <a:t>DJ </a:t>
            </a:r>
            <a:r>
              <a:rPr lang="fr-FR" sz="1800" dirty="0" smtClean="0">
                <a:solidFill>
                  <a:srgbClr val="7F7F7F"/>
                </a:solidFill>
                <a:latin typeface="+mj-lt"/>
              </a:rPr>
              <a:t>et al., </a:t>
            </a:r>
            <a:r>
              <a:rPr lang="hu-HU" sz="1800" dirty="0">
                <a:solidFill>
                  <a:srgbClr val="7F7F7F"/>
                </a:solidFill>
                <a:latin typeface="+mj-lt"/>
              </a:rPr>
              <a:t>Phys. Rev. Lett. 112, 117801 (2014)</a:t>
            </a:r>
            <a:r>
              <a:rPr lang="fr-FR" sz="1800" dirty="0" smtClean="0">
                <a:solidFill>
                  <a:srgbClr val="7F7F7F"/>
                </a:solidFill>
                <a:latin typeface="+mj-lt"/>
              </a:rPr>
              <a:t> </a:t>
            </a:r>
            <a:r>
              <a:rPr lang="fr-FR" sz="1800" dirty="0">
                <a:solidFill>
                  <a:srgbClr val="7F7F7F"/>
                </a:solidFill>
                <a:latin typeface="+mj-lt"/>
              </a:rPr>
              <a:t> </a:t>
            </a:r>
          </a:p>
        </p:txBody>
      </p:sp>
      <p:sp>
        <p:nvSpPr>
          <p:cNvPr id="103" name="Rectangle 102"/>
          <p:cNvSpPr/>
          <p:nvPr/>
        </p:nvSpPr>
        <p:spPr>
          <a:xfrm>
            <a:off x="6877779" y="2731291"/>
            <a:ext cx="1836318" cy="1170318"/>
          </a:xfrm>
          <a:custGeom>
            <a:avLst/>
            <a:gdLst>
              <a:gd name="connsiteX0" fmla="*/ 0 w 2187685"/>
              <a:gd name="connsiteY0" fmla="*/ 0 h 1153341"/>
              <a:gd name="connsiteX1" fmla="*/ 2187685 w 2187685"/>
              <a:gd name="connsiteY1" fmla="*/ 0 h 1153341"/>
              <a:gd name="connsiteX2" fmla="*/ 2187685 w 2187685"/>
              <a:gd name="connsiteY2" fmla="*/ 1153341 h 1153341"/>
              <a:gd name="connsiteX3" fmla="*/ 0 w 2187685"/>
              <a:gd name="connsiteY3" fmla="*/ 1153341 h 1153341"/>
              <a:gd name="connsiteX4" fmla="*/ 0 w 2187685"/>
              <a:gd name="connsiteY4" fmla="*/ 0 h 1153341"/>
              <a:gd name="connsiteX0" fmla="*/ 279400 w 2187685"/>
              <a:gd name="connsiteY0" fmla="*/ 546100 h 1153341"/>
              <a:gd name="connsiteX1" fmla="*/ 2187685 w 2187685"/>
              <a:gd name="connsiteY1" fmla="*/ 0 h 1153341"/>
              <a:gd name="connsiteX2" fmla="*/ 2187685 w 2187685"/>
              <a:gd name="connsiteY2" fmla="*/ 1153341 h 1153341"/>
              <a:gd name="connsiteX3" fmla="*/ 0 w 2187685"/>
              <a:gd name="connsiteY3" fmla="*/ 1153341 h 1153341"/>
              <a:gd name="connsiteX4" fmla="*/ 279400 w 2187685"/>
              <a:gd name="connsiteY4" fmla="*/ 546100 h 1153341"/>
              <a:gd name="connsiteX0" fmla="*/ 0 w 2234252"/>
              <a:gd name="connsiteY0" fmla="*/ 745066 h 1153341"/>
              <a:gd name="connsiteX1" fmla="*/ 2234252 w 2234252"/>
              <a:gd name="connsiteY1" fmla="*/ 0 h 1153341"/>
              <a:gd name="connsiteX2" fmla="*/ 2234252 w 2234252"/>
              <a:gd name="connsiteY2" fmla="*/ 1153341 h 1153341"/>
              <a:gd name="connsiteX3" fmla="*/ 46567 w 2234252"/>
              <a:gd name="connsiteY3" fmla="*/ 1153341 h 1153341"/>
              <a:gd name="connsiteX4" fmla="*/ 0 w 2234252"/>
              <a:gd name="connsiteY4" fmla="*/ 745066 h 1153341"/>
              <a:gd name="connsiteX0" fmla="*/ 0 w 2234252"/>
              <a:gd name="connsiteY0" fmla="*/ 745066 h 1153341"/>
              <a:gd name="connsiteX1" fmla="*/ 2234252 w 2234252"/>
              <a:gd name="connsiteY1" fmla="*/ 0 h 1153341"/>
              <a:gd name="connsiteX2" fmla="*/ 2234252 w 2234252"/>
              <a:gd name="connsiteY2" fmla="*/ 1153341 h 1153341"/>
              <a:gd name="connsiteX3" fmla="*/ 8467 w 2234252"/>
              <a:gd name="connsiteY3" fmla="*/ 1144874 h 1153341"/>
              <a:gd name="connsiteX4" fmla="*/ 0 w 2234252"/>
              <a:gd name="connsiteY4" fmla="*/ 745066 h 1153341"/>
              <a:gd name="connsiteX0" fmla="*/ 0 w 2234252"/>
              <a:gd name="connsiteY0" fmla="*/ 309033 h 717308"/>
              <a:gd name="connsiteX1" fmla="*/ 240352 w 2234252"/>
              <a:gd name="connsiteY1" fmla="*/ 0 h 717308"/>
              <a:gd name="connsiteX2" fmla="*/ 2234252 w 2234252"/>
              <a:gd name="connsiteY2" fmla="*/ 717308 h 717308"/>
              <a:gd name="connsiteX3" fmla="*/ 8467 w 2234252"/>
              <a:gd name="connsiteY3" fmla="*/ 708841 h 717308"/>
              <a:gd name="connsiteX4" fmla="*/ 0 w 2234252"/>
              <a:gd name="connsiteY4" fmla="*/ 309033 h 717308"/>
              <a:gd name="connsiteX0" fmla="*/ 0 w 2234252"/>
              <a:gd name="connsiteY0" fmla="*/ 309033 h 717308"/>
              <a:gd name="connsiteX1" fmla="*/ 240352 w 2234252"/>
              <a:gd name="connsiteY1" fmla="*/ 0 h 717308"/>
              <a:gd name="connsiteX2" fmla="*/ 309982 w 2234252"/>
              <a:gd name="connsiteY2" fmla="*/ 21123 h 717308"/>
              <a:gd name="connsiteX3" fmla="*/ 2234252 w 2234252"/>
              <a:gd name="connsiteY3" fmla="*/ 717308 h 717308"/>
              <a:gd name="connsiteX4" fmla="*/ 8467 w 2234252"/>
              <a:gd name="connsiteY4" fmla="*/ 708841 h 717308"/>
              <a:gd name="connsiteX5" fmla="*/ 0 w 2234252"/>
              <a:gd name="connsiteY5" fmla="*/ 309033 h 717308"/>
              <a:gd name="connsiteX0" fmla="*/ 0 w 2234252"/>
              <a:gd name="connsiteY0" fmla="*/ 753577 h 1161852"/>
              <a:gd name="connsiteX1" fmla="*/ 240352 w 2234252"/>
              <a:gd name="connsiteY1" fmla="*/ 444544 h 1161852"/>
              <a:gd name="connsiteX2" fmla="*/ 407349 w 2234252"/>
              <a:gd name="connsiteY2" fmla="*/ 0 h 1161852"/>
              <a:gd name="connsiteX3" fmla="*/ 2234252 w 2234252"/>
              <a:gd name="connsiteY3" fmla="*/ 1161852 h 1161852"/>
              <a:gd name="connsiteX4" fmla="*/ 8467 w 2234252"/>
              <a:gd name="connsiteY4" fmla="*/ 1153385 h 1161852"/>
              <a:gd name="connsiteX5" fmla="*/ 0 w 2234252"/>
              <a:gd name="connsiteY5" fmla="*/ 753577 h 1161852"/>
              <a:gd name="connsiteX0" fmla="*/ 0 w 2234252"/>
              <a:gd name="connsiteY0" fmla="*/ 753577 h 1161852"/>
              <a:gd name="connsiteX1" fmla="*/ 240352 w 2234252"/>
              <a:gd name="connsiteY1" fmla="*/ 444544 h 1161852"/>
              <a:gd name="connsiteX2" fmla="*/ 407349 w 2234252"/>
              <a:gd name="connsiteY2" fmla="*/ 0 h 1161852"/>
              <a:gd name="connsiteX3" fmla="*/ 657115 w 2234252"/>
              <a:gd name="connsiteY3" fmla="*/ 152400 h 1161852"/>
              <a:gd name="connsiteX4" fmla="*/ 2234252 w 2234252"/>
              <a:gd name="connsiteY4" fmla="*/ 1161852 h 1161852"/>
              <a:gd name="connsiteX5" fmla="*/ 8467 w 2234252"/>
              <a:gd name="connsiteY5" fmla="*/ 1153385 h 1161852"/>
              <a:gd name="connsiteX6" fmla="*/ 0 w 2234252"/>
              <a:gd name="connsiteY6" fmla="*/ 753577 h 1161852"/>
              <a:gd name="connsiteX0" fmla="*/ 0 w 2234252"/>
              <a:gd name="connsiteY0" fmla="*/ 753577 h 1161852"/>
              <a:gd name="connsiteX1" fmla="*/ 240352 w 2234252"/>
              <a:gd name="connsiteY1" fmla="*/ 444544 h 1161852"/>
              <a:gd name="connsiteX2" fmla="*/ 407349 w 2234252"/>
              <a:gd name="connsiteY2" fmla="*/ 0 h 1161852"/>
              <a:gd name="connsiteX3" fmla="*/ 657115 w 2234252"/>
              <a:gd name="connsiteY3" fmla="*/ 152400 h 1161852"/>
              <a:gd name="connsiteX4" fmla="*/ 1101615 w 2234252"/>
              <a:gd name="connsiteY4" fmla="*/ 436033 h 1161852"/>
              <a:gd name="connsiteX5" fmla="*/ 2234252 w 2234252"/>
              <a:gd name="connsiteY5" fmla="*/ 1161852 h 1161852"/>
              <a:gd name="connsiteX6" fmla="*/ 8467 w 2234252"/>
              <a:gd name="connsiteY6" fmla="*/ 1153385 h 1161852"/>
              <a:gd name="connsiteX7" fmla="*/ 0 w 2234252"/>
              <a:gd name="connsiteY7" fmla="*/ 753577 h 1161852"/>
              <a:gd name="connsiteX0" fmla="*/ 0 w 2234252"/>
              <a:gd name="connsiteY0" fmla="*/ 753577 h 1161852"/>
              <a:gd name="connsiteX1" fmla="*/ 240352 w 2234252"/>
              <a:gd name="connsiteY1" fmla="*/ 444544 h 1161852"/>
              <a:gd name="connsiteX2" fmla="*/ 407349 w 2234252"/>
              <a:gd name="connsiteY2" fmla="*/ 0 h 1161852"/>
              <a:gd name="connsiteX3" fmla="*/ 657115 w 2234252"/>
              <a:gd name="connsiteY3" fmla="*/ 152400 h 1161852"/>
              <a:gd name="connsiteX4" fmla="*/ 1046582 w 2234252"/>
              <a:gd name="connsiteY4" fmla="*/ 537633 h 1161852"/>
              <a:gd name="connsiteX5" fmla="*/ 2234252 w 2234252"/>
              <a:gd name="connsiteY5" fmla="*/ 1161852 h 1161852"/>
              <a:gd name="connsiteX6" fmla="*/ 8467 w 2234252"/>
              <a:gd name="connsiteY6" fmla="*/ 1153385 h 1161852"/>
              <a:gd name="connsiteX7" fmla="*/ 0 w 2234252"/>
              <a:gd name="connsiteY7" fmla="*/ 753577 h 1161852"/>
              <a:gd name="connsiteX0" fmla="*/ 0 w 2234252"/>
              <a:gd name="connsiteY0" fmla="*/ 753577 h 1161852"/>
              <a:gd name="connsiteX1" fmla="*/ 240352 w 2234252"/>
              <a:gd name="connsiteY1" fmla="*/ 444544 h 1161852"/>
              <a:gd name="connsiteX2" fmla="*/ 407349 w 2234252"/>
              <a:gd name="connsiteY2" fmla="*/ 0 h 1161852"/>
              <a:gd name="connsiteX3" fmla="*/ 657115 w 2234252"/>
              <a:gd name="connsiteY3" fmla="*/ 152400 h 1161852"/>
              <a:gd name="connsiteX4" fmla="*/ 1084682 w 2234252"/>
              <a:gd name="connsiteY4" fmla="*/ 567267 h 1161852"/>
              <a:gd name="connsiteX5" fmla="*/ 2234252 w 2234252"/>
              <a:gd name="connsiteY5" fmla="*/ 1161852 h 1161852"/>
              <a:gd name="connsiteX6" fmla="*/ 8467 w 2234252"/>
              <a:gd name="connsiteY6" fmla="*/ 1153385 h 1161852"/>
              <a:gd name="connsiteX7" fmla="*/ 0 w 2234252"/>
              <a:gd name="connsiteY7" fmla="*/ 753577 h 1161852"/>
              <a:gd name="connsiteX0" fmla="*/ 0 w 1840552"/>
              <a:gd name="connsiteY0" fmla="*/ 753577 h 1157618"/>
              <a:gd name="connsiteX1" fmla="*/ 240352 w 1840552"/>
              <a:gd name="connsiteY1" fmla="*/ 444544 h 1157618"/>
              <a:gd name="connsiteX2" fmla="*/ 407349 w 1840552"/>
              <a:gd name="connsiteY2" fmla="*/ 0 h 1157618"/>
              <a:gd name="connsiteX3" fmla="*/ 657115 w 1840552"/>
              <a:gd name="connsiteY3" fmla="*/ 152400 h 1157618"/>
              <a:gd name="connsiteX4" fmla="*/ 1084682 w 1840552"/>
              <a:gd name="connsiteY4" fmla="*/ 567267 h 1157618"/>
              <a:gd name="connsiteX5" fmla="*/ 1840552 w 1840552"/>
              <a:gd name="connsiteY5" fmla="*/ 1157618 h 1157618"/>
              <a:gd name="connsiteX6" fmla="*/ 8467 w 1840552"/>
              <a:gd name="connsiteY6" fmla="*/ 1153385 h 1157618"/>
              <a:gd name="connsiteX7" fmla="*/ 0 w 1840552"/>
              <a:gd name="connsiteY7" fmla="*/ 753577 h 1157618"/>
              <a:gd name="connsiteX0" fmla="*/ 0 w 1840552"/>
              <a:gd name="connsiteY0" fmla="*/ 753577 h 1157618"/>
              <a:gd name="connsiteX1" fmla="*/ 240352 w 1840552"/>
              <a:gd name="connsiteY1" fmla="*/ 444544 h 1157618"/>
              <a:gd name="connsiteX2" fmla="*/ 407349 w 1840552"/>
              <a:gd name="connsiteY2" fmla="*/ 0 h 1157618"/>
              <a:gd name="connsiteX3" fmla="*/ 657115 w 1840552"/>
              <a:gd name="connsiteY3" fmla="*/ 152400 h 1157618"/>
              <a:gd name="connsiteX4" fmla="*/ 1084682 w 1840552"/>
              <a:gd name="connsiteY4" fmla="*/ 567267 h 1157618"/>
              <a:gd name="connsiteX5" fmla="*/ 1516482 w 1840552"/>
              <a:gd name="connsiteY5" fmla="*/ 905933 h 1157618"/>
              <a:gd name="connsiteX6" fmla="*/ 1840552 w 1840552"/>
              <a:gd name="connsiteY6" fmla="*/ 1157618 h 1157618"/>
              <a:gd name="connsiteX7" fmla="*/ 8467 w 1840552"/>
              <a:gd name="connsiteY7" fmla="*/ 1153385 h 1157618"/>
              <a:gd name="connsiteX8" fmla="*/ 0 w 1840552"/>
              <a:gd name="connsiteY8" fmla="*/ 753577 h 1157618"/>
              <a:gd name="connsiteX0" fmla="*/ 0 w 1840552"/>
              <a:gd name="connsiteY0" fmla="*/ 753577 h 1157618"/>
              <a:gd name="connsiteX1" fmla="*/ 240352 w 1840552"/>
              <a:gd name="connsiteY1" fmla="*/ 444544 h 1157618"/>
              <a:gd name="connsiteX2" fmla="*/ 407349 w 1840552"/>
              <a:gd name="connsiteY2" fmla="*/ 0 h 1157618"/>
              <a:gd name="connsiteX3" fmla="*/ 657115 w 1840552"/>
              <a:gd name="connsiteY3" fmla="*/ 152400 h 1157618"/>
              <a:gd name="connsiteX4" fmla="*/ 1084682 w 1840552"/>
              <a:gd name="connsiteY4" fmla="*/ 567267 h 1157618"/>
              <a:gd name="connsiteX5" fmla="*/ 1736615 w 1840552"/>
              <a:gd name="connsiteY5" fmla="*/ 850900 h 1157618"/>
              <a:gd name="connsiteX6" fmla="*/ 1840552 w 1840552"/>
              <a:gd name="connsiteY6" fmla="*/ 1157618 h 1157618"/>
              <a:gd name="connsiteX7" fmla="*/ 8467 w 1840552"/>
              <a:gd name="connsiteY7" fmla="*/ 1153385 h 1157618"/>
              <a:gd name="connsiteX8" fmla="*/ 0 w 1840552"/>
              <a:gd name="connsiteY8" fmla="*/ 753577 h 1157618"/>
              <a:gd name="connsiteX0" fmla="*/ 0 w 1840552"/>
              <a:gd name="connsiteY0" fmla="*/ 753577 h 1170318"/>
              <a:gd name="connsiteX1" fmla="*/ 240352 w 1840552"/>
              <a:gd name="connsiteY1" fmla="*/ 444544 h 1170318"/>
              <a:gd name="connsiteX2" fmla="*/ 407349 w 1840552"/>
              <a:gd name="connsiteY2" fmla="*/ 0 h 1170318"/>
              <a:gd name="connsiteX3" fmla="*/ 657115 w 1840552"/>
              <a:gd name="connsiteY3" fmla="*/ 152400 h 1170318"/>
              <a:gd name="connsiteX4" fmla="*/ 1084682 w 1840552"/>
              <a:gd name="connsiteY4" fmla="*/ 567267 h 1170318"/>
              <a:gd name="connsiteX5" fmla="*/ 1736615 w 1840552"/>
              <a:gd name="connsiteY5" fmla="*/ 850900 h 1170318"/>
              <a:gd name="connsiteX6" fmla="*/ 1840552 w 1840552"/>
              <a:gd name="connsiteY6" fmla="*/ 1157618 h 1170318"/>
              <a:gd name="connsiteX7" fmla="*/ 1 w 1840552"/>
              <a:gd name="connsiteY7" fmla="*/ 1170318 h 1170318"/>
              <a:gd name="connsiteX8" fmla="*/ 0 w 1840552"/>
              <a:gd name="connsiteY8" fmla="*/ 753577 h 1170318"/>
              <a:gd name="connsiteX0" fmla="*/ 0 w 1836318"/>
              <a:gd name="connsiteY0" fmla="*/ 753577 h 1170318"/>
              <a:gd name="connsiteX1" fmla="*/ 240352 w 1836318"/>
              <a:gd name="connsiteY1" fmla="*/ 444544 h 1170318"/>
              <a:gd name="connsiteX2" fmla="*/ 407349 w 1836318"/>
              <a:gd name="connsiteY2" fmla="*/ 0 h 1170318"/>
              <a:gd name="connsiteX3" fmla="*/ 657115 w 1836318"/>
              <a:gd name="connsiteY3" fmla="*/ 152400 h 1170318"/>
              <a:gd name="connsiteX4" fmla="*/ 1084682 w 1836318"/>
              <a:gd name="connsiteY4" fmla="*/ 567267 h 1170318"/>
              <a:gd name="connsiteX5" fmla="*/ 1736615 w 1836318"/>
              <a:gd name="connsiteY5" fmla="*/ 850900 h 1170318"/>
              <a:gd name="connsiteX6" fmla="*/ 1836318 w 1836318"/>
              <a:gd name="connsiteY6" fmla="*/ 1170318 h 1170318"/>
              <a:gd name="connsiteX7" fmla="*/ 1 w 1836318"/>
              <a:gd name="connsiteY7" fmla="*/ 1170318 h 1170318"/>
              <a:gd name="connsiteX8" fmla="*/ 0 w 1836318"/>
              <a:gd name="connsiteY8" fmla="*/ 753577 h 117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6318" h="1170318">
                <a:moveTo>
                  <a:pt x="0" y="753577"/>
                </a:moveTo>
                <a:lnTo>
                  <a:pt x="240352" y="444544"/>
                </a:lnTo>
                <a:lnTo>
                  <a:pt x="407349" y="0"/>
                </a:lnTo>
                <a:lnTo>
                  <a:pt x="657115" y="152400"/>
                </a:lnTo>
                <a:lnTo>
                  <a:pt x="1084682" y="567267"/>
                </a:lnTo>
                <a:lnTo>
                  <a:pt x="1736615" y="850900"/>
                </a:lnTo>
                <a:lnTo>
                  <a:pt x="1836318" y="1170318"/>
                </a:lnTo>
                <a:lnTo>
                  <a:pt x="1" y="1170318"/>
                </a:lnTo>
                <a:cubicBezTo>
                  <a:pt x="1" y="1031404"/>
                  <a:pt x="0" y="892491"/>
                  <a:pt x="0" y="753577"/>
                </a:cubicBezTo>
                <a:close/>
              </a:path>
            </a:pathLst>
          </a:cu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4" name="Shape 67"/>
          <p:cNvSpPr/>
          <p:nvPr/>
        </p:nvSpPr>
        <p:spPr>
          <a:xfrm>
            <a:off x="3514211" y="6100304"/>
            <a:ext cx="5454048"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a:defRPr sz="1800">
                <a:solidFill>
                  <a:srgbClr val="000000"/>
                </a:solidFill>
              </a:defRPr>
            </a:pPr>
            <a:r>
              <a:rPr lang="fr-FR" sz="1800" dirty="0">
                <a:solidFill>
                  <a:srgbClr val="7F7F7F"/>
                </a:solidFill>
                <a:latin typeface="+mj-lt"/>
              </a:rPr>
              <a:t>S. </a:t>
            </a:r>
            <a:r>
              <a:rPr lang="fr-FR" sz="1800" dirty="0" smtClean="0">
                <a:solidFill>
                  <a:srgbClr val="7F7F7F"/>
                </a:solidFill>
                <a:latin typeface="+mj-lt"/>
              </a:rPr>
              <a:t>Wall, </a:t>
            </a:r>
            <a:r>
              <a:rPr lang="fr-FR" sz="1800" dirty="0" smtClean="0">
                <a:solidFill>
                  <a:srgbClr val="7F7F7F"/>
                </a:solidFill>
                <a:latin typeface="+mj-lt"/>
              </a:rPr>
              <a:t>DJ </a:t>
            </a:r>
            <a:r>
              <a:rPr lang="fr-FR" sz="1800" dirty="0" smtClean="0">
                <a:solidFill>
                  <a:srgbClr val="7F7F7F"/>
                </a:solidFill>
                <a:latin typeface="+mj-lt"/>
              </a:rPr>
              <a:t>et </a:t>
            </a:r>
            <a:r>
              <a:rPr lang="fr-FR" sz="1800" dirty="0">
                <a:solidFill>
                  <a:srgbClr val="7F7F7F"/>
                </a:solidFill>
                <a:latin typeface="+mj-lt"/>
              </a:rPr>
              <a:t>al., Nature Physics </a:t>
            </a:r>
            <a:r>
              <a:rPr lang="fr-FR" sz="1800" b="1" dirty="0">
                <a:solidFill>
                  <a:srgbClr val="7F7F7F"/>
                </a:solidFill>
                <a:latin typeface="+mj-lt"/>
              </a:rPr>
              <a:t>7</a:t>
            </a:r>
            <a:r>
              <a:rPr lang="fr-FR" sz="1800" dirty="0">
                <a:solidFill>
                  <a:srgbClr val="7F7F7F"/>
                </a:solidFill>
                <a:latin typeface="+mj-lt"/>
              </a:rPr>
              <a:t>, 114 (2011)  </a:t>
            </a:r>
          </a:p>
        </p:txBody>
      </p:sp>
      <p:pic>
        <p:nvPicPr>
          <p:cNvPr id="119" name="Immagine 17" descr="Immagine2.jpg"/>
          <p:cNvPicPr>
            <a:picLocks noChangeAspect="1"/>
          </p:cNvPicPr>
          <p:nvPr/>
        </p:nvPicPr>
        <p:blipFill>
          <a:blip r:embed="rId5" cstate="print"/>
          <a:stretch>
            <a:fillRect/>
          </a:stretch>
        </p:blipFill>
        <p:spPr>
          <a:xfrm rot="14075527">
            <a:off x="962622" y="5140151"/>
            <a:ext cx="1447489" cy="566477"/>
          </a:xfrm>
          <a:prstGeom prst="rect">
            <a:avLst/>
          </a:prstGeom>
        </p:spPr>
      </p:pic>
      <p:pic>
        <p:nvPicPr>
          <p:cNvPr id="128" name="Picture 1"/>
          <p:cNvPicPr>
            <a:picLocks noChangeAspect="1" noChangeArrowheads="1"/>
          </p:cNvPicPr>
          <p:nvPr/>
        </p:nvPicPr>
        <p:blipFill>
          <a:blip r:embed="rId6" cstate="print"/>
          <a:srcRect/>
          <a:stretch>
            <a:fillRect/>
          </a:stretch>
        </p:blipFill>
        <p:spPr bwMode="auto">
          <a:xfrm rot="15371998">
            <a:off x="797591" y="5617882"/>
            <a:ext cx="714375" cy="933450"/>
          </a:xfrm>
          <a:prstGeom prst="rect">
            <a:avLst/>
          </a:prstGeom>
          <a:noFill/>
          <a:ln w="9525">
            <a:noFill/>
            <a:miter lim="800000"/>
            <a:headEnd/>
            <a:tailEnd/>
          </a:ln>
        </p:spPr>
      </p:pic>
      <p:sp>
        <p:nvSpPr>
          <p:cNvPr id="129" name="TextBox 17"/>
          <p:cNvSpPr txBox="1"/>
          <p:nvPr/>
        </p:nvSpPr>
        <p:spPr>
          <a:xfrm>
            <a:off x="1460510" y="6137230"/>
            <a:ext cx="987771" cy="461665"/>
          </a:xfrm>
          <a:prstGeom prst="rect">
            <a:avLst/>
          </a:prstGeom>
          <a:noFill/>
        </p:spPr>
        <p:txBody>
          <a:bodyPr wrap="none" rtlCol="0">
            <a:spAutoFit/>
          </a:bodyPr>
          <a:lstStyle/>
          <a:p>
            <a:pPr algn="ctr"/>
            <a:r>
              <a:rPr lang="en-US" sz="2400" b="1" dirty="0" smtClean="0">
                <a:solidFill>
                  <a:srgbClr val="FF0000"/>
                </a:solidFill>
              </a:rPr>
              <a:t>10 </a:t>
            </a:r>
            <a:r>
              <a:rPr lang="el-GR" sz="2400" b="1" dirty="0" smtClean="0">
                <a:solidFill>
                  <a:srgbClr val="FF0000"/>
                </a:solidFill>
              </a:rPr>
              <a:t>μ</a:t>
            </a:r>
            <a:r>
              <a:rPr lang="it-IT" sz="2400" b="1" dirty="0" smtClean="0">
                <a:solidFill>
                  <a:srgbClr val="FF0000"/>
                </a:solidFill>
              </a:rPr>
              <a:t>m</a:t>
            </a:r>
            <a:endParaRPr lang="en-US" sz="2400" b="1" dirty="0">
              <a:solidFill>
                <a:srgbClr val="FF0000"/>
              </a:solidFill>
            </a:endParaRPr>
          </a:p>
        </p:txBody>
      </p:sp>
      <p:grpSp>
        <p:nvGrpSpPr>
          <p:cNvPr id="141" name="Group 140"/>
          <p:cNvGrpSpPr/>
          <p:nvPr/>
        </p:nvGrpSpPr>
        <p:grpSpPr>
          <a:xfrm>
            <a:off x="683758" y="2179732"/>
            <a:ext cx="4502940" cy="1770899"/>
            <a:chOff x="683758" y="2179732"/>
            <a:chExt cx="4502940" cy="1770899"/>
          </a:xfrm>
        </p:grpSpPr>
        <p:cxnSp>
          <p:nvCxnSpPr>
            <p:cNvPr id="26" name="Connettore 2 37"/>
            <p:cNvCxnSpPr/>
            <p:nvPr/>
          </p:nvCxnSpPr>
          <p:spPr>
            <a:xfrm>
              <a:off x="954560" y="3804463"/>
              <a:ext cx="1440160" cy="1588"/>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sp>
          <p:nvSpPr>
            <p:cNvPr id="27" name="CasellaDiTesto 38"/>
            <p:cNvSpPr txBox="1"/>
            <p:nvPr/>
          </p:nvSpPr>
          <p:spPr>
            <a:xfrm>
              <a:off x="683758" y="3581299"/>
              <a:ext cx="298617" cy="369332"/>
            </a:xfrm>
            <a:prstGeom prst="rect">
              <a:avLst/>
            </a:prstGeom>
            <a:noFill/>
          </p:spPr>
          <p:txBody>
            <a:bodyPr wrap="none" rtlCol="0">
              <a:spAutoFit/>
            </a:bodyPr>
            <a:lstStyle/>
            <a:p>
              <a:r>
                <a:rPr lang="it-IT" b="1" dirty="0" smtClean="0"/>
                <a:t>a</a:t>
              </a:r>
              <a:endParaRPr lang="it-IT" b="1" dirty="0"/>
            </a:p>
          </p:txBody>
        </p:sp>
        <p:grpSp>
          <p:nvGrpSpPr>
            <p:cNvPr id="55" name="Group 54"/>
            <p:cNvGrpSpPr/>
            <p:nvPr/>
          </p:nvGrpSpPr>
          <p:grpSpPr>
            <a:xfrm>
              <a:off x="1326727" y="2262863"/>
              <a:ext cx="185738" cy="396000"/>
              <a:chOff x="1009906" y="5133493"/>
              <a:chExt cx="185738" cy="396000"/>
            </a:xfrm>
          </p:grpSpPr>
          <p:sp>
            <p:nvSpPr>
              <p:cNvPr id="29" name="Oval 67"/>
              <p:cNvSpPr>
                <a:spLocks noChangeArrowheads="1"/>
              </p:cNvSpPr>
              <p:nvPr/>
            </p:nvSpPr>
            <p:spPr bwMode="auto">
              <a:xfrm>
                <a:off x="1009906" y="5193287"/>
                <a:ext cx="185738" cy="1793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ysClr val="windowText" lastClr="000000"/>
                  </a:solidFill>
                  <a:effectLst/>
                  <a:uLnTx/>
                  <a:uFillTx/>
                </a:endParaRPr>
              </a:p>
            </p:txBody>
          </p:sp>
          <p:sp>
            <p:nvSpPr>
              <p:cNvPr id="30" name="Line 68"/>
              <p:cNvSpPr>
                <a:spLocks noChangeShapeType="1"/>
              </p:cNvSpPr>
              <p:nvPr/>
            </p:nvSpPr>
            <p:spPr bwMode="auto">
              <a:xfrm flipH="1">
                <a:off x="1101981" y="5133493"/>
                <a:ext cx="0" cy="3960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grpSp>
          <p:nvGrpSpPr>
            <p:cNvPr id="54" name="Group 53"/>
            <p:cNvGrpSpPr/>
            <p:nvPr/>
          </p:nvGrpSpPr>
          <p:grpSpPr>
            <a:xfrm>
              <a:off x="2201376" y="2179732"/>
              <a:ext cx="185738" cy="396000"/>
              <a:chOff x="1880651" y="5047486"/>
              <a:chExt cx="185738" cy="396000"/>
            </a:xfrm>
          </p:grpSpPr>
          <p:sp>
            <p:nvSpPr>
              <p:cNvPr id="32" name="Oval 67"/>
              <p:cNvSpPr>
                <a:spLocks noChangeArrowheads="1"/>
              </p:cNvSpPr>
              <p:nvPr/>
            </p:nvSpPr>
            <p:spPr bwMode="auto">
              <a:xfrm rot="10800000">
                <a:off x="1880651" y="5204304"/>
                <a:ext cx="185738" cy="1793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ysClr val="windowText" lastClr="000000"/>
                  </a:solidFill>
                  <a:effectLst/>
                  <a:uLnTx/>
                  <a:uFillTx/>
                </a:endParaRPr>
              </a:p>
            </p:txBody>
          </p:sp>
          <p:sp>
            <p:nvSpPr>
              <p:cNvPr id="33" name="Line 68"/>
              <p:cNvSpPr>
                <a:spLocks noChangeShapeType="1"/>
              </p:cNvSpPr>
              <p:nvPr/>
            </p:nvSpPr>
            <p:spPr bwMode="auto">
              <a:xfrm rot="10800000" flipH="1">
                <a:off x="1974314" y="5047486"/>
                <a:ext cx="0" cy="3960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grpSp>
          <p:nvGrpSpPr>
            <p:cNvPr id="56" name="Group 55"/>
            <p:cNvGrpSpPr/>
            <p:nvPr/>
          </p:nvGrpSpPr>
          <p:grpSpPr>
            <a:xfrm>
              <a:off x="3156862" y="2249735"/>
              <a:ext cx="168853" cy="396000"/>
              <a:chOff x="1009906" y="5133493"/>
              <a:chExt cx="185738" cy="396000"/>
            </a:xfrm>
          </p:grpSpPr>
          <p:sp>
            <p:nvSpPr>
              <p:cNvPr id="57" name="Oval 67"/>
              <p:cNvSpPr>
                <a:spLocks noChangeArrowheads="1"/>
              </p:cNvSpPr>
              <p:nvPr/>
            </p:nvSpPr>
            <p:spPr bwMode="auto">
              <a:xfrm>
                <a:off x="1009906" y="5193287"/>
                <a:ext cx="185738" cy="1793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ysClr val="windowText" lastClr="000000"/>
                  </a:solidFill>
                  <a:effectLst/>
                  <a:uLnTx/>
                  <a:uFillTx/>
                </a:endParaRPr>
              </a:p>
            </p:txBody>
          </p:sp>
          <p:sp>
            <p:nvSpPr>
              <p:cNvPr id="58" name="Line 68"/>
              <p:cNvSpPr>
                <a:spLocks noChangeShapeType="1"/>
              </p:cNvSpPr>
              <p:nvPr/>
            </p:nvSpPr>
            <p:spPr bwMode="auto">
              <a:xfrm flipH="1">
                <a:off x="1101981" y="5133493"/>
                <a:ext cx="0" cy="3960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grpSp>
          <p:nvGrpSpPr>
            <p:cNvPr id="59" name="Group 58"/>
            <p:cNvGrpSpPr/>
            <p:nvPr/>
          </p:nvGrpSpPr>
          <p:grpSpPr>
            <a:xfrm>
              <a:off x="4050656" y="2197620"/>
              <a:ext cx="185738" cy="396000"/>
              <a:chOff x="1880651" y="5047486"/>
              <a:chExt cx="185738" cy="396000"/>
            </a:xfrm>
          </p:grpSpPr>
          <p:sp>
            <p:nvSpPr>
              <p:cNvPr id="60" name="Oval 67"/>
              <p:cNvSpPr>
                <a:spLocks noChangeArrowheads="1"/>
              </p:cNvSpPr>
              <p:nvPr/>
            </p:nvSpPr>
            <p:spPr bwMode="auto">
              <a:xfrm rot="10800000">
                <a:off x="1880651" y="5204304"/>
                <a:ext cx="185738" cy="1793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ysClr val="windowText" lastClr="000000"/>
                  </a:solidFill>
                  <a:effectLst/>
                  <a:uLnTx/>
                  <a:uFillTx/>
                </a:endParaRPr>
              </a:p>
            </p:txBody>
          </p:sp>
          <p:sp>
            <p:nvSpPr>
              <p:cNvPr id="61" name="Line 68"/>
              <p:cNvSpPr>
                <a:spLocks noChangeShapeType="1"/>
              </p:cNvSpPr>
              <p:nvPr/>
            </p:nvSpPr>
            <p:spPr bwMode="auto">
              <a:xfrm rot="10800000" flipH="1">
                <a:off x="1974314" y="5047486"/>
                <a:ext cx="0" cy="3960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grpSp>
          <p:nvGrpSpPr>
            <p:cNvPr id="65" name="Group 64"/>
            <p:cNvGrpSpPr/>
            <p:nvPr/>
          </p:nvGrpSpPr>
          <p:grpSpPr>
            <a:xfrm>
              <a:off x="4983356" y="2262669"/>
              <a:ext cx="185738" cy="396000"/>
              <a:chOff x="1009906" y="5133493"/>
              <a:chExt cx="185738" cy="396000"/>
            </a:xfrm>
          </p:grpSpPr>
          <p:sp>
            <p:nvSpPr>
              <p:cNvPr id="66" name="Oval 67"/>
              <p:cNvSpPr>
                <a:spLocks noChangeArrowheads="1"/>
              </p:cNvSpPr>
              <p:nvPr/>
            </p:nvSpPr>
            <p:spPr bwMode="auto">
              <a:xfrm>
                <a:off x="1009906" y="5193287"/>
                <a:ext cx="185738" cy="1793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ysClr val="windowText" lastClr="000000"/>
                  </a:solidFill>
                  <a:effectLst/>
                  <a:uLnTx/>
                  <a:uFillTx/>
                </a:endParaRPr>
              </a:p>
            </p:txBody>
          </p:sp>
          <p:sp>
            <p:nvSpPr>
              <p:cNvPr id="67" name="Line 68"/>
              <p:cNvSpPr>
                <a:spLocks noChangeShapeType="1"/>
              </p:cNvSpPr>
              <p:nvPr/>
            </p:nvSpPr>
            <p:spPr bwMode="auto">
              <a:xfrm flipH="1">
                <a:off x="1101981" y="5133493"/>
                <a:ext cx="0" cy="3960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pic>
          <p:nvPicPr>
            <p:cNvPr id="120" name="Bild 23" descr="OptHFc1HOMOwb.jpg"/>
            <p:cNvPicPr>
              <a:picLocks noChangeAspect="1"/>
            </p:cNvPicPr>
            <p:nvPr/>
          </p:nvPicPr>
          <p:blipFill>
            <a:blip r:embed="rId7" cstate="print"/>
            <a:stretch>
              <a:fillRect/>
            </a:stretch>
          </p:blipFill>
          <p:spPr>
            <a:xfrm rot="14112472">
              <a:off x="619226" y="2855372"/>
              <a:ext cx="1381831" cy="478245"/>
            </a:xfrm>
            <a:prstGeom prst="rect">
              <a:avLst/>
            </a:prstGeom>
          </p:spPr>
        </p:pic>
        <p:pic>
          <p:nvPicPr>
            <p:cNvPr id="130" name="Bild 23" descr="OptHFc1HOMOwb.jpg"/>
            <p:cNvPicPr>
              <a:picLocks noChangeAspect="1"/>
            </p:cNvPicPr>
            <p:nvPr/>
          </p:nvPicPr>
          <p:blipFill>
            <a:blip r:embed="rId7" cstate="print"/>
            <a:stretch>
              <a:fillRect/>
            </a:stretch>
          </p:blipFill>
          <p:spPr>
            <a:xfrm rot="14112472">
              <a:off x="1494725" y="2806127"/>
              <a:ext cx="1381831" cy="478245"/>
            </a:xfrm>
            <a:prstGeom prst="rect">
              <a:avLst/>
            </a:prstGeom>
          </p:spPr>
        </p:pic>
        <p:pic>
          <p:nvPicPr>
            <p:cNvPr id="131" name="Bild 23" descr="OptHFc1HOMOwb.jpg"/>
            <p:cNvPicPr>
              <a:picLocks noChangeAspect="1"/>
            </p:cNvPicPr>
            <p:nvPr/>
          </p:nvPicPr>
          <p:blipFill>
            <a:blip r:embed="rId7" cstate="print"/>
            <a:stretch>
              <a:fillRect/>
            </a:stretch>
          </p:blipFill>
          <p:spPr>
            <a:xfrm rot="14112472">
              <a:off x="2396962" y="2819486"/>
              <a:ext cx="1381831" cy="478245"/>
            </a:xfrm>
            <a:prstGeom prst="rect">
              <a:avLst/>
            </a:prstGeom>
          </p:spPr>
        </p:pic>
        <p:pic>
          <p:nvPicPr>
            <p:cNvPr id="132" name="Bild 23" descr="OptHFc1HOMOwb.jpg"/>
            <p:cNvPicPr>
              <a:picLocks noChangeAspect="1"/>
            </p:cNvPicPr>
            <p:nvPr/>
          </p:nvPicPr>
          <p:blipFill>
            <a:blip r:embed="rId7" cstate="print"/>
            <a:stretch>
              <a:fillRect/>
            </a:stretch>
          </p:blipFill>
          <p:spPr>
            <a:xfrm rot="14112472">
              <a:off x="3326223" y="2828419"/>
              <a:ext cx="1381831" cy="478245"/>
            </a:xfrm>
            <a:prstGeom prst="rect">
              <a:avLst/>
            </a:prstGeom>
          </p:spPr>
        </p:pic>
        <p:pic>
          <p:nvPicPr>
            <p:cNvPr id="133" name="Bild 23" descr="OptHFc1HOMOwb.jpg"/>
            <p:cNvPicPr>
              <a:picLocks noChangeAspect="1"/>
            </p:cNvPicPr>
            <p:nvPr/>
          </p:nvPicPr>
          <p:blipFill>
            <a:blip r:embed="rId7" cstate="print"/>
            <a:stretch>
              <a:fillRect/>
            </a:stretch>
          </p:blipFill>
          <p:spPr>
            <a:xfrm rot="14112472">
              <a:off x="4256660" y="2870878"/>
              <a:ext cx="1381831" cy="478245"/>
            </a:xfrm>
            <a:prstGeom prst="rect">
              <a:avLst/>
            </a:prstGeom>
          </p:spPr>
        </p:pic>
      </p:grpSp>
      <p:pic>
        <p:nvPicPr>
          <p:cNvPr id="134" name="Immagine 17" descr="Immagine2.jpg"/>
          <p:cNvPicPr>
            <a:picLocks noChangeAspect="1"/>
          </p:cNvPicPr>
          <p:nvPr/>
        </p:nvPicPr>
        <p:blipFill>
          <a:blip r:embed="rId5" cstate="print"/>
          <a:stretch>
            <a:fillRect/>
          </a:stretch>
        </p:blipFill>
        <p:spPr>
          <a:xfrm rot="14075527">
            <a:off x="1880838" y="5134928"/>
            <a:ext cx="1447489" cy="566477"/>
          </a:xfrm>
          <a:prstGeom prst="rect">
            <a:avLst/>
          </a:prstGeom>
        </p:spPr>
      </p:pic>
      <p:pic>
        <p:nvPicPr>
          <p:cNvPr id="135" name="Immagine 17" descr="Immagine2.jpg"/>
          <p:cNvPicPr>
            <a:picLocks noChangeAspect="1"/>
          </p:cNvPicPr>
          <p:nvPr/>
        </p:nvPicPr>
        <p:blipFill>
          <a:blip r:embed="rId5" cstate="print"/>
          <a:stretch>
            <a:fillRect/>
          </a:stretch>
        </p:blipFill>
        <p:spPr>
          <a:xfrm rot="14075527">
            <a:off x="2758790" y="5065265"/>
            <a:ext cx="1447489" cy="566477"/>
          </a:xfrm>
          <a:prstGeom prst="rect">
            <a:avLst/>
          </a:prstGeom>
        </p:spPr>
      </p:pic>
      <p:pic>
        <p:nvPicPr>
          <p:cNvPr id="136" name="Immagine 17" descr="Immagine2.jpg"/>
          <p:cNvPicPr>
            <a:picLocks noChangeAspect="1"/>
          </p:cNvPicPr>
          <p:nvPr/>
        </p:nvPicPr>
        <p:blipFill>
          <a:blip r:embed="rId5" cstate="print"/>
          <a:stretch>
            <a:fillRect/>
          </a:stretch>
        </p:blipFill>
        <p:spPr>
          <a:xfrm rot="14075527">
            <a:off x="3705144" y="5047376"/>
            <a:ext cx="1447489" cy="566477"/>
          </a:xfrm>
          <a:prstGeom prst="rect">
            <a:avLst/>
          </a:prstGeom>
        </p:spPr>
      </p:pic>
      <p:pic>
        <p:nvPicPr>
          <p:cNvPr id="137" name="Immagine 17" descr="Immagine2.jpg"/>
          <p:cNvPicPr>
            <a:picLocks noChangeAspect="1"/>
          </p:cNvPicPr>
          <p:nvPr/>
        </p:nvPicPr>
        <p:blipFill>
          <a:blip r:embed="rId5" cstate="print"/>
          <a:stretch>
            <a:fillRect/>
          </a:stretch>
        </p:blipFill>
        <p:spPr>
          <a:xfrm rot="14075527">
            <a:off x="4653469" y="4988327"/>
            <a:ext cx="1447489" cy="566477"/>
          </a:xfrm>
          <a:prstGeom prst="rect">
            <a:avLst/>
          </a:prstGeom>
        </p:spPr>
      </p:pic>
      <p:sp>
        <p:nvSpPr>
          <p:cNvPr id="138" name="Shape 67"/>
          <p:cNvSpPr/>
          <p:nvPr/>
        </p:nvSpPr>
        <p:spPr>
          <a:xfrm>
            <a:off x="6063172" y="4824282"/>
            <a:ext cx="3116600"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defRPr sz="1800">
                <a:solidFill>
                  <a:srgbClr val="000000"/>
                </a:solidFill>
              </a:defRPr>
            </a:pPr>
            <a:r>
              <a:rPr lang="en-GB" sz="2400" dirty="0" smtClean="0">
                <a:solidFill>
                  <a:srgbClr val="868686"/>
                </a:solidFill>
                <a:latin typeface="+mj-lt"/>
              </a:rPr>
              <a:t>How do the electronic properties change?</a:t>
            </a:r>
            <a:endParaRPr sz="2400" dirty="0">
              <a:solidFill>
                <a:srgbClr val="868686"/>
              </a:solidFill>
              <a:latin typeface="+mj-lt"/>
            </a:endParaRPr>
          </a:p>
        </p:txBody>
      </p:sp>
      <p:sp>
        <p:nvSpPr>
          <p:cNvPr id="139" name="TextBox 138"/>
          <p:cNvSpPr txBox="1"/>
          <p:nvPr/>
        </p:nvSpPr>
        <p:spPr>
          <a:xfrm>
            <a:off x="285170" y="4118163"/>
            <a:ext cx="8502071" cy="461665"/>
          </a:xfrm>
          <a:prstGeom prst="rect">
            <a:avLst/>
          </a:prstGeom>
          <a:noFill/>
        </p:spPr>
        <p:txBody>
          <a:bodyPr wrap="square" rtlCol="0">
            <a:spAutoFit/>
          </a:bodyPr>
          <a:lstStyle/>
          <a:p>
            <a:r>
              <a:rPr lang="en-GB" sz="2400" dirty="0" smtClean="0">
                <a:solidFill>
                  <a:srgbClr val="7F7F7F"/>
                </a:solidFill>
              </a:rPr>
              <a:t>Mode selective excitation of a molecular vibration</a:t>
            </a:r>
            <a:endParaRPr lang="en-GB" sz="2400" dirty="0">
              <a:solidFill>
                <a:srgbClr val="7F7F7F"/>
              </a:solidFill>
            </a:endParaRPr>
          </a:p>
        </p:txBody>
      </p:sp>
      <p:pic>
        <p:nvPicPr>
          <p:cNvPr id="140" name="Picture 139"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1530" y="5424338"/>
            <a:ext cx="255999" cy="287999"/>
          </a:xfrm>
          <a:prstGeom prst="rect">
            <a:avLst/>
          </a:prstGeom>
        </p:spPr>
      </p:pic>
    </p:spTree>
    <p:extLst>
      <p:ext uri="{BB962C8B-B14F-4D97-AF65-F5344CB8AC3E}">
        <p14:creationId xmlns:p14="http://schemas.microsoft.com/office/powerpoint/2010/main" val="82024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04" grpId="0" animBg="1"/>
      <p:bldP spid="129" grpId="0"/>
      <p:bldP spid="138" grpId="0" animBg="1"/>
      <p:bldP spid="1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cstate="print">
            <a:extLst>
              <a:ext uri="{28A0092B-C50C-407E-A947-70E740481C1C}">
                <a14:useLocalDpi xmlns:a14="http://schemas.microsoft.com/office/drawing/2010/main" val="0"/>
              </a:ext>
            </a:extLst>
          </a:blip>
          <a:srcRect l="-4051" r="537" b="16872"/>
          <a:stretch/>
        </p:blipFill>
        <p:spPr bwMode="auto">
          <a:xfrm>
            <a:off x="4596593" y="2537029"/>
            <a:ext cx="3970597" cy="2704298"/>
          </a:xfrm>
          <a:prstGeom prst="rect">
            <a:avLst/>
          </a:prstGeom>
          <a:ln>
            <a:noFill/>
          </a:ln>
          <a:extLst>
            <a:ext uri="{53640926-AAD7-44D8-BBD7-CCE9431645EC}">
              <a14:shadowObscured xmlns:a14="http://schemas.microsoft.com/office/drawing/2010/main"/>
            </a:ext>
          </a:extLst>
        </p:spPr>
      </p:pic>
      <p:pic>
        <p:nvPicPr>
          <p:cNvPr id="10" name="Picture 8"/>
          <p:cNvPicPr>
            <a:picLocks noChangeAspect="1"/>
          </p:cNvPicPr>
          <p:nvPr/>
        </p:nvPicPr>
        <p:blipFill>
          <a:blip r:embed="rId4">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hape 58"/>
          <p:cNvSpPr/>
          <p:nvPr/>
        </p:nvSpPr>
        <p:spPr>
          <a:xfrm>
            <a:off x="1977836" y="224644"/>
            <a:ext cx="687864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rPr>
              <a:t>Real-time modulation of U</a:t>
            </a:r>
            <a:endParaRPr sz="4800" kern="0" dirty="0">
              <a:solidFill>
                <a:srgbClr val="000000"/>
              </a:solidFill>
              <a:latin typeface="+mn-lt"/>
            </a:endParaRPr>
          </a:p>
        </p:txBody>
      </p:sp>
      <mc:AlternateContent xmlns:mc="http://schemas.openxmlformats.org/markup-compatibility/2006">
        <mc:Choice xmlns:a14="http://schemas.microsoft.com/office/drawing/2010/main" Requires="a14">
          <p:sp>
            <p:nvSpPr>
              <p:cNvPr id="12" name="TextBox 11"/>
              <p:cNvSpPr txBox="1"/>
              <p:nvPr/>
            </p:nvSpPr>
            <p:spPr>
              <a:xfrm>
                <a:off x="320810" y="1399419"/>
                <a:ext cx="8502071" cy="769441"/>
              </a:xfrm>
              <a:prstGeom prst="rect">
                <a:avLst/>
              </a:prstGeom>
              <a:noFill/>
            </p:spPr>
            <p:txBody>
              <a:bodyPr wrap="square" rtlCol="0">
                <a:spAutoFit/>
              </a:bodyPr>
              <a:lstStyle/>
              <a:p>
                <a:pPr algn="l"/>
                <a:r>
                  <a:rPr lang="en-GB" sz="2200" dirty="0" smtClean="0">
                    <a:solidFill>
                      <a:srgbClr val="7F7F7F"/>
                    </a:solidFill>
                  </a:rPr>
                  <a:t>Leading order effect of the vibration is to modulate the Hubbard  interaction in time: </a:t>
                </a:r>
                <a14:m>
                  <m:oMath xmlns:m="http://schemas.openxmlformats.org/officeDocument/2006/math">
                    <m:r>
                      <a:rPr lang="en-GB" sz="2200" b="0" i="1" smtClean="0">
                        <a:solidFill>
                          <a:srgbClr val="7F7F7F"/>
                        </a:solidFill>
                        <a:latin typeface="Cambria Math" panose="02040503050406030204" pitchFamily="18" charset="0"/>
                      </a:rPr>
                      <m:t>𝑈</m:t>
                    </m:r>
                    <m:r>
                      <a:rPr lang="en-GB" sz="2200" b="0" i="1" smtClean="0">
                        <a:solidFill>
                          <a:srgbClr val="7F7F7F"/>
                        </a:solidFill>
                        <a:latin typeface="Cambria Math" panose="02040503050406030204" pitchFamily="18" charset="0"/>
                      </a:rPr>
                      <m:t>→</m:t>
                    </m:r>
                    <m:r>
                      <a:rPr lang="en-GB" sz="2200" b="0" i="1" smtClean="0">
                        <a:solidFill>
                          <a:srgbClr val="7F7F7F"/>
                        </a:solidFill>
                        <a:latin typeface="Cambria Math" panose="02040503050406030204" pitchFamily="18" charset="0"/>
                      </a:rPr>
                      <m:t>𝑈</m:t>
                    </m:r>
                    <m:func>
                      <m:funcPr>
                        <m:ctrlPr>
                          <a:rPr lang="en-GB" sz="2200" b="0" i="1" smtClean="0">
                            <a:solidFill>
                              <a:srgbClr val="7F7F7F"/>
                            </a:solidFill>
                            <a:latin typeface="Cambria Math" panose="02040503050406030204" pitchFamily="18" charset="0"/>
                          </a:rPr>
                        </m:ctrlPr>
                      </m:funcPr>
                      <m:fName>
                        <m:sSup>
                          <m:sSupPr>
                            <m:ctrlPr>
                              <a:rPr lang="en-GB" sz="2200" b="0" i="1" smtClean="0">
                                <a:solidFill>
                                  <a:srgbClr val="7F7F7F"/>
                                </a:solidFill>
                                <a:latin typeface="Cambria Math" panose="02040503050406030204" pitchFamily="18" charset="0"/>
                              </a:rPr>
                            </m:ctrlPr>
                          </m:sSupPr>
                          <m:e>
                            <m:r>
                              <m:rPr>
                                <m:sty m:val="p"/>
                              </m:rPr>
                              <a:rPr lang="en-GB" sz="2200" b="0" i="0" smtClean="0">
                                <a:solidFill>
                                  <a:srgbClr val="7F7F7F"/>
                                </a:solidFill>
                                <a:latin typeface="Cambria Math" panose="02040503050406030204" pitchFamily="18" charset="0"/>
                              </a:rPr>
                              <m:t>sin</m:t>
                            </m:r>
                          </m:e>
                          <m:sup>
                            <m:r>
                              <a:rPr lang="en-GB" sz="2200" b="0" i="1" smtClean="0">
                                <a:solidFill>
                                  <a:srgbClr val="7F7F7F"/>
                                </a:solidFill>
                                <a:latin typeface="Cambria Math" panose="02040503050406030204" pitchFamily="18" charset="0"/>
                              </a:rPr>
                              <m:t>2</m:t>
                            </m:r>
                          </m:sup>
                        </m:sSup>
                      </m:fName>
                      <m:e>
                        <m:r>
                          <a:rPr lang="en-GB" sz="2200" b="0" i="1" smtClean="0">
                            <a:solidFill>
                              <a:srgbClr val="7F7F7F"/>
                            </a:solidFill>
                            <a:latin typeface="Cambria Math" panose="02040503050406030204" pitchFamily="18" charset="0"/>
                          </a:rPr>
                          <m:t>(</m:t>
                        </m:r>
                        <m:r>
                          <m:rPr>
                            <m:sty m:val="p"/>
                          </m:rPr>
                          <a:rPr lang="en-GB" sz="2200" b="0" i="0" smtClean="0">
                            <a:solidFill>
                              <a:srgbClr val="7F7F7F"/>
                            </a:solidFill>
                            <a:latin typeface="Cambria Math" panose="02040503050406030204" pitchFamily="18" charset="0"/>
                          </a:rPr>
                          <m:t>Ω</m:t>
                        </m:r>
                        <m:r>
                          <a:rPr lang="en-GB" sz="2200" b="0" i="1" smtClean="0">
                            <a:solidFill>
                              <a:srgbClr val="7F7F7F"/>
                            </a:solidFill>
                            <a:latin typeface="Cambria Math" panose="02040503050406030204" pitchFamily="18" charset="0"/>
                          </a:rPr>
                          <m:t>𝑡</m:t>
                        </m:r>
                        <m:r>
                          <a:rPr lang="en-GB" sz="2200" b="0" i="1" smtClean="0">
                            <a:solidFill>
                              <a:srgbClr val="7F7F7F"/>
                            </a:solidFill>
                            <a:latin typeface="Cambria Math" panose="02040503050406030204" pitchFamily="18" charset="0"/>
                          </a:rPr>
                          <m:t>)</m:t>
                        </m:r>
                      </m:e>
                    </m:func>
                  </m:oMath>
                </a14:m>
                <a:r>
                  <a:rPr lang="en-GB" sz="2200" dirty="0" smtClean="0">
                    <a:solidFill>
                      <a:srgbClr val="7F7F7F"/>
                    </a:solidFill>
                  </a:rPr>
                  <a:t>                             </a:t>
                </a:r>
                <a:endParaRPr lang="en-GB" sz="2200" dirty="0">
                  <a:solidFill>
                    <a:srgbClr val="7F7F7F"/>
                  </a:solidFill>
                </a:endParaRPr>
              </a:p>
            </p:txBody>
          </p:sp>
        </mc:Choice>
        <mc:Fallback>
          <p:sp>
            <p:nvSpPr>
              <p:cNvPr id="12" name="TextBox 11"/>
              <p:cNvSpPr txBox="1">
                <a:spLocks noRot="1" noChangeAspect="1" noMove="1" noResize="1" noEditPoints="1" noAdjustHandles="1" noChangeArrowheads="1" noChangeShapeType="1" noTextEdit="1"/>
              </p:cNvSpPr>
              <p:nvPr/>
            </p:nvSpPr>
            <p:spPr>
              <a:xfrm>
                <a:off x="320810" y="1399419"/>
                <a:ext cx="8502071" cy="769441"/>
              </a:xfrm>
              <a:prstGeom prst="rect">
                <a:avLst/>
              </a:prstGeom>
              <a:blipFill rotWithShape="0">
                <a:blip r:embed="rId5"/>
                <a:stretch>
                  <a:fillRect l="-933" t="-4762" b="-15873"/>
                </a:stretch>
              </a:blipFill>
            </p:spPr>
            <p:txBody>
              <a:bodyPr/>
              <a:lstStyle/>
              <a:p>
                <a:r>
                  <a:rPr lang="en-GB">
                    <a:noFill/>
                  </a:rPr>
                  <a:t> </a:t>
                </a:r>
              </a:p>
            </p:txBody>
          </p:sp>
        </mc:Fallback>
      </mc:AlternateContent>
      <p:sp>
        <p:nvSpPr>
          <p:cNvPr id="16" name="Shape 67"/>
          <p:cNvSpPr/>
          <p:nvPr/>
        </p:nvSpPr>
        <p:spPr>
          <a:xfrm>
            <a:off x="223838" y="6432165"/>
            <a:ext cx="8921370"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a:defRPr sz="1800">
                <a:solidFill>
                  <a:srgbClr val="000000"/>
                </a:solidFill>
              </a:defRPr>
            </a:pPr>
            <a:r>
              <a:rPr lang="en-US" sz="1800" dirty="0" smtClean="0">
                <a:solidFill>
                  <a:srgbClr val="7F7F7F"/>
                </a:solidFill>
                <a:latin typeface="+mj-lt"/>
              </a:rPr>
              <a:t>S. Kaiser, </a:t>
            </a:r>
            <a:r>
              <a:rPr lang="en-US" sz="1800" dirty="0" smtClean="0">
                <a:solidFill>
                  <a:srgbClr val="7F7F7F"/>
                </a:solidFill>
                <a:latin typeface="+mj-lt"/>
              </a:rPr>
              <a:t>DJ </a:t>
            </a:r>
            <a:r>
              <a:rPr lang="en-US" sz="1800" dirty="0" smtClean="0">
                <a:solidFill>
                  <a:srgbClr val="7F7F7F"/>
                </a:solidFill>
                <a:latin typeface="+mj-lt"/>
              </a:rPr>
              <a:t>et al., </a:t>
            </a:r>
            <a:r>
              <a:rPr lang="en-US" sz="1800" dirty="0" smtClean="0">
                <a:solidFill>
                  <a:srgbClr val="7F7F7F"/>
                </a:solidFill>
                <a:latin typeface="+mj-lt"/>
              </a:rPr>
              <a:t>Sci. Rep. </a:t>
            </a:r>
            <a:r>
              <a:rPr lang="en-US" sz="1800" b="1" dirty="0">
                <a:solidFill>
                  <a:srgbClr val="7F7F7F"/>
                </a:solidFill>
                <a:latin typeface="+mj-lt"/>
              </a:rPr>
              <a:t>4</a:t>
            </a:r>
            <a:r>
              <a:rPr lang="en-US" sz="1800" dirty="0">
                <a:solidFill>
                  <a:srgbClr val="7F7F7F"/>
                </a:solidFill>
                <a:latin typeface="+mj-lt"/>
              </a:rPr>
              <a:t>, 3823 (2014</a:t>
            </a:r>
            <a:r>
              <a:rPr lang="en-US" sz="1800" dirty="0" smtClean="0">
                <a:solidFill>
                  <a:srgbClr val="7F7F7F"/>
                </a:solidFill>
                <a:latin typeface="+mj-lt"/>
              </a:rPr>
              <a:t>)</a:t>
            </a:r>
            <a:r>
              <a:rPr lang="de-DE" sz="1800" dirty="0" smtClean="0">
                <a:solidFill>
                  <a:srgbClr val="7F7F7F"/>
                </a:solidFill>
                <a:latin typeface="+mj-lt"/>
              </a:rPr>
              <a:t>, </a:t>
            </a:r>
            <a:r>
              <a:rPr lang="de-DE" sz="1800" dirty="0" err="1" smtClean="0">
                <a:solidFill>
                  <a:srgbClr val="7F7F7F"/>
                </a:solidFill>
                <a:latin typeface="+mj-lt"/>
              </a:rPr>
              <a:t>and</a:t>
            </a:r>
            <a:r>
              <a:rPr lang="de-DE" sz="1800" dirty="0" smtClean="0">
                <a:solidFill>
                  <a:srgbClr val="7F7F7F"/>
                </a:solidFill>
                <a:latin typeface="+mj-lt"/>
              </a:rPr>
              <a:t> R. Singla, </a:t>
            </a:r>
            <a:r>
              <a:rPr lang="de-DE" sz="1800" dirty="0" smtClean="0">
                <a:solidFill>
                  <a:srgbClr val="7F7F7F"/>
                </a:solidFill>
                <a:latin typeface="+mj-lt"/>
              </a:rPr>
              <a:t>DJ </a:t>
            </a:r>
            <a:r>
              <a:rPr lang="de-DE" sz="1800" dirty="0" smtClean="0">
                <a:solidFill>
                  <a:srgbClr val="7F7F7F"/>
                </a:solidFill>
                <a:latin typeface="+mj-lt"/>
              </a:rPr>
              <a:t>et al., </a:t>
            </a:r>
            <a:r>
              <a:rPr lang="de-DE" sz="1800" dirty="0" smtClean="0">
                <a:solidFill>
                  <a:srgbClr val="7F7F7F"/>
                </a:solidFill>
                <a:latin typeface="+mj-lt"/>
              </a:rPr>
              <a:t>PRL </a:t>
            </a:r>
            <a:r>
              <a:rPr lang="de-DE" sz="1800" b="1" dirty="0">
                <a:solidFill>
                  <a:srgbClr val="7F7F7F"/>
                </a:solidFill>
                <a:latin typeface="+mj-lt"/>
              </a:rPr>
              <a:t>115</a:t>
            </a:r>
            <a:r>
              <a:rPr lang="de-DE" sz="1800" dirty="0">
                <a:solidFill>
                  <a:srgbClr val="7F7F7F"/>
                </a:solidFill>
                <a:latin typeface="+mj-lt"/>
              </a:rPr>
              <a:t>, 187401 (2015).</a:t>
            </a:r>
            <a:endParaRPr lang="de-DE" sz="1800" dirty="0">
              <a:solidFill>
                <a:srgbClr val="7F7F7F"/>
              </a:solidFill>
              <a:latin typeface="+mj-lt"/>
            </a:endParaRPr>
          </a:p>
        </p:txBody>
      </p:sp>
      <p:sp>
        <p:nvSpPr>
          <p:cNvPr id="18" name="TextBox 17"/>
          <p:cNvSpPr txBox="1"/>
          <p:nvPr/>
        </p:nvSpPr>
        <p:spPr>
          <a:xfrm>
            <a:off x="1384090" y="2286585"/>
            <a:ext cx="2539752" cy="461665"/>
          </a:xfrm>
          <a:prstGeom prst="rect">
            <a:avLst/>
          </a:prstGeom>
          <a:noFill/>
        </p:spPr>
        <p:txBody>
          <a:bodyPr wrap="square" rtlCol="0">
            <a:spAutoFit/>
          </a:bodyPr>
          <a:lstStyle/>
          <a:p>
            <a:r>
              <a:rPr lang="en-GB" sz="2400" dirty="0" smtClean="0">
                <a:solidFill>
                  <a:srgbClr val="7F7F7F"/>
                </a:solidFill>
              </a:rPr>
              <a:t>Frequency domain</a:t>
            </a:r>
            <a:endParaRPr lang="en-GB" sz="2400" dirty="0">
              <a:solidFill>
                <a:srgbClr val="7F7F7F"/>
              </a:solidFill>
            </a:endParaRPr>
          </a:p>
        </p:txBody>
      </p:sp>
      <p:pic>
        <p:nvPicPr>
          <p:cNvPr id="19" name="Picture 18"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26645" y="5241327"/>
            <a:ext cx="391997" cy="251998"/>
          </a:xfrm>
          <a:prstGeom prst="rect">
            <a:avLst/>
          </a:prstGeom>
        </p:spPr>
      </p:pic>
      <p:sp>
        <p:nvSpPr>
          <p:cNvPr id="25" name="TextBox 24"/>
          <p:cNvSpPr txBox="1"/>
          <p:nvPr/>
        </p:nvSpPr>
        <p:spPr>
          <a:xfrm>
            <a:off x="6043659" y="2324089"/>
            <a:ext cx="1951193" cy="461665"/>
          </a:xfrm>
          <a:prstGeom prst="rect">
            <a:avLst/>
          </a:prstGeom>
          <a:noFill/>
        </p:spPr>
        <p:txBody>
          <a:bodyPr wrap="square" rtlCol="0">
            <a:spAutoFit/>
          </a:bodyPr>
          <a:lstStyle/>
          <a:p>
            <a:r>
              <a:rPr lang="en-GB" sz="2400" dirty="0" smtClean="0">
                <a:solidFill>
                  <a:srgbClr val="7F7F7F"/>
                </a:solidFill>
              </a:rPr>
              <a:t>Time domain</a:t>
            </a:r>
            <a:endParaRPr lang="en-GB" sz="2400" dirty="0">
              <a:solidFill>
                <a:srgbClr val="7F7F7F"/>
              </a:solidFill>
            </a:endParaRPr>
          </a:p>
        </p:txBody>
      </p:sp>
      <p:sp>
        <p:nvSpPr>
          <p:cNvPr id="26" name="TextBox 25"/>
          <p:cNvSpPr txBox="1"/>
          <p:nvPr/>
        </p:nvSpPr>
        <p:spPr>
          <a:xfrm>
            <a:off x="408569" y="5537776"/>
            <a:ext cx="8502071" cy="769441"/>
          </a:xfrm>
          <a:prstGeom prst="rect">
            <a:avLst/>
          </a:prstGeom>
          <a:noFill/>
        </p:spPr>
        <p:txBody>
          <a:bodyPr wrap="square" rtlCol="0">
            <a:spAutoFit/>
          </a:bodyPr>
          <a:lstStyle/>
          <a:p>
            <a:pPr algn="l"/>
            <a:r>
              <a:rPr lang="en-GB" sz="2200" dirty="0" smtClean="0">
                <a:solidFill>
                  <a:srgbClr val="7F7F7F"/>
                </a:solidFill>
              </a:rPr>
              <a:t>This cleanly demonstrates how vibrations can be a </a:t>
            </a:r>
            <a:r>
              <a:rPr lang="en-GB" sz="2200" i="1" dirty="0" smtClean="0">
                <a:solidFill>
                  <a:srgbClr val="7F7F7F"/>
                </a:solidFill>
              </a:rPr>
              <a:t>transducer</a:t>
            </a:r>
            <a:r>
              <a:rPr lang="en-GB" sz="2200" dirty="0" smtClean="0">
                <a:solidFill>
                  <a:srgbClr val="7F7F7F"/>
                </a:solidFill>
              </a:rPr>
              <a:t> between THz light and relevant electronic degrees of freedom. </a:t>
            </a:r>
            <a:endParaRPr lang="en-GB" sz="2200" dirty="0">
              <a:solidFill>
                <a:srgbClr val="7F7F7F"/>
              </a:solidFill>
            </a:endParaRPr>
          </a:p>
        </p:txBody>
      </p:sp>
      <p:grpSp>
        <p:nvGrpSpPr>
          <p:cNvPr id="37" name="Group 36"/>
          <p:cNvGrpSpPr/>
          <p:nvPr/>
        </p:nvGrpSpPr>
        <p:grpSpPr>
          <a:xfrm>
            <a:off x="718955" y="2715914"/>
            <a:ext cx="3593468" cy="2788487"/>
            <a:chOff x="718955" y="2715914"/>
            <a:chExt cx="3593468" cy="2788487"/>
          </a:xfrm>
        </p:grpSpPr>
        <p:pic>
          <p:nvPicPr>
            <p:cNvPr id="24" name="Picture 2"/>
            <p:cNvPicPr>
              <a:picLocks noChangeAspect="1" noChangeArrowheads="1"/>
            </p:cNvPicPr>
            <p:nvPr/>
          </p:nvPicPr>
          <p:blipFill>
            <a:blip r:embed="rId7" cstate="print"/>
            <a:srcRect/>
            <a:stretch>
              <a:fillRect/>
            </a:stretch>
          </p:blipFill>
          <p:spPr bwMode="auto">
            <a:xfrm>
              <a:off x="718955" y="2715914"/>
              <a:ext cx="3593468" cy="2788487"/>
            </a:xfrm>
            <a:prstGeom prst="rect">
              <a:avLst/>
            </a:prstGeom>
            <a:noFill/>
            <a:ln w="9525">
              <a:noFill/>
              <a:miter lim="800000"/>
              <a:headEnd/>
              <a:tailEnd/>
            </a:ln>
          </p:spPr>
        </p:pic>
        <p:sp>
          <p:nvSpPr>
            <p:cNvPr id="29" name="Rectangle 28"/>
            <p:cNvSpPr/>
            <p:nvPr/>
          </p:nvSpPr>
          <p:spPr>
            <a:xfrm>
              <a:off x="1877985" y="2862163"/>
              <a:ext cx="1073135" cy="46510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cxnSp>
        <p:nvCxnSpPr>
          <p:cNvPr id="31" name="Straight Arrow Connector 30"/>
          <p:cNvCxnSpPr/>
          <p:nvPr/>
        </p:nvCxnSpPr>
        <p:spPr>
          <a:xfrm>
            <a:off x="2647065" y="4239577"/>
            <a:ext cx="786965" cy="0"/>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flipV="1">
            <a:off x="8284644" y="4570241"/>
            <a:ext cx="1" cy="599772"/>
          </a:xfrm>
          <a:prstGeom prst="straightConnector1">
            <a:avLst/>
          </a:prstGeom>
          <a:ln>
            <a:headEnd type="none"/>
            <a:tailEnd type="arrow"/>
          </a:ln>
        </p:spPr>
        <p:style>
          <a:lnRef idx="2">
            <a:schemeClr val="accent3"/>
          </a:lnRef>
          <a:fillRef idx="0">
            <a:schemeClr val="accent3"/>
          </a:fillRef>
          <a:effectRef idx="1">
            <a:schemeClr val="accent3"/>
          </a:effectRef>
          <a:fontRef idx="minor">
            <a:schemeClr val="tx1"/>
          </a:fontRef>
        </p:style>
      </p:cxnSp>
      <p:pic>
        <p:nvPicPr>
          <p:cNvPr id="36" name="Picture 35"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1690" y="4336131"/>
            <a:ext cx="391997" cy="251998"/>
          </a:xfrm>
          <a:prstGeom prst="rect">
            <a:avLst/>
          </a:prstGeom>
        </p:spPr>
      </p:pic>
    </p:spTree>
    <p:extLst>
      <p:ext uri="{BB962C8B-B14F-4D97-AF65-F5344CB8AC3E}">
        <p14:creationId xmlns:p14="http://schemas.microsoft.com/office/powerpoint/2010/main" val="243926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Oval 5"/>
              <p:cNvSpPr/>
              <p:nvPr/>
            </p:nvSpPr>
            <p:spPr>
              <a:xfrm>
                <a:off x="2663788" y="748865"/>
                <a:ext cx="5652628" cy="444433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rPr>
                  <a:t>Room temperature </a:t>
                </a:r>
                <a:r>
                  <a:rPr kumimoji="0" lang="en-GB" sz="2000" b="0" i="0" u="none" strike="noStrike" kern="0" cap="none" spc="0" normalizeH="0" baseline="0" noProof="0" dirty="0">
                    <a:ln>
                      <a:noFill/>
                    </a:ln>
                    <a:solidFill>
                      <a:sysClr val="windowText" lastClr="000000"/>
                    </a:solidFill>
                    <a:effectLst/>
                    <a:uLnTx/>
                    <a:uFillTx/>
                  </a:rPr>
                  <a:t>bath </a:t>
                </a:r>
                <a14:m>
                  <m:oMath xmlns:m="http://schemas.openxmlformats.org/officeDocument/2006/math">
                    <m:sSub>
                      <m:sSubPr>
                        <m:ctrlP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ctrlPr>
                      </m:sSubPr>
                      <m:e>
                        <m:r>
                          <a:rPr kumimoji="0" lang="en-GB" sz="2000" b="0" i="1" u="none" strike="noStrike" kern="0" cap="none" spc="0" normalizeH="0" baseline="0" noProof="0" smtClean="0">
                            <a:ln>
                              <a:noFill/>
                            </a:ln>
                            <a:solidFill>
                              <a:sysClr val="windowText" lastClr="000000"/>
                            </a:solidFill>
                            <a:effectLst/>
                            <a:uLnTx/>
                            <a:uFillTx/>
                            <a:latin typeface="Cambria Math"/>
                          </a:rPr>
                          <m:t>𝑇</m:t>
                        </m:r>
                      </m:e>
                      <m:sub>
                        <m:r>
                          <a:rPr kumimoji="0" lang="en-GB" sz="2000" b="0" i="1" u="none" strike="noStrike" kern="0" cap="none" spc="0" normalizeH="0" baseline="0" noProof="0" smtClean="0">
                            <a:ln>
                              <a:noFill/>
                            </a:ln>
                            <a:solidFill>
                              <a:sysClr val="windowText" lastClr="000000"/>
                            </a:solidFill>
                            <a:effectLst/>
                            <a:uLnTx/>
                            <a:uFillTx/>
                            <a:latin typeface="Cambria Math"/>
                          </a:rPr>
                          <m:t>𝐵</m:t>
                        </m:r>
                      </m:sub>
                    </m:sSub>
                  </m:oMath>
                </a14:m>
                <a:endParaRPr kumimoji="0" lang="en-GB" sz="2000" b="0" i="0" u="none" strike="noStrike" kern="0" cap="none" spc="0" normalizeH="0" baseline="0" noProof="0" dirty="0" smtClean="0">
                  <a:ln>
                    <a:noFill/>
                  </a:ln>
                  <a:solidFill>
                    <a:sysClr val="windowText" lastClr="000000"/>
                  </a:solidFill>
                  <a:effectLst/>
                  <a:uLnTx/>
                  <a:uFillTx/>
                </a:endParaRPr>
              </a:p>
            </p:txBody>
          </p:sp>
        </mc:Choice>
        <mc:Fallback xmlns="">
          <p:sp>
            <p:nvSpPr>
              <p:cNvPr id="6" name="Oval 5"/>
              <p:cNvSpPr>
                <a:spLocks noRot="1" noChangeAspect="1" noMove="1" noResize="1" noEditPoints="1" noAdjustHandles="1" noChangeArrowheads="1" noChangeShapeType="1" noTextEdit="1"/>
              </p:cNvSpPr>
              <p:nvPr/>
            </p:nvSpPr>
            <p:spPr>
              <a:xfrm>
                <a:off x="2663788" y="748865"/>
                <a:ext cx="5652628" cy="4444331"/>
              </a:xfrm>
              <a:prstGeom prst="ellipse">
                <a:avLst/>
              </a:prstGeom>
              <a:blipFill>
                <a:blip r:embed="rId2"/>
                <a:stretch>
                  <a:fillRect/>
                </a:stretch>
              </a:blipFill>
            </p:spPr>
            <p:txBody>
              <a:bodyPr/>
              <a:lstStyle/>
              <a:p>
                <a:r>
                  <a:rPr lang="en-GB">
                    <a:noFill/>
                  </a:rPr>
                  <a:t> </a:t>
                </a:r>
              </a:p>
            </p:txBody>
          </p:sp>
        </mc:Fallback>
      </mc:AlternateContent>
      <p:grpSp>
        <p:nvGrpSpPr>
          <p:cNvPr id="3" name="Group 2"/>
          <p:cNvGrpSpPr/>
          <p:nvPr/>
        </p:nvGrpSpPr>
        <p:grpSpPr>
          <a:xfrm>
            <a:off x="575591" y="1987134"/>
            <a:ext cx="1800165" cy="2114550"/>
            <a:chOff x="395537" y="1054397"/>
            <a:chExt cx="1800165" cy="211455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7" y="1054397"/>
              <a:ext cx="1800165"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TextBox 4"/>
                <p:cNvSpPr txBox="1"/>
                <p:nvPr/>
              </p:nvSpPr>
              <p:spPr>
                <a:xfrm>
                  <a:off x="539552" y="1119079"/>
                  <a:ext cx="405880" cy="369332"/>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GB" sz="1800" b="0" i="1" u="none" strike="noStrike" kern="0" cap="none" spc="0" normalizeH="0" baseline="0" noProof="0" smtClean="0">
                            <a:ln>
                              <a:noFill/>
                            </a:ln>
                            <a:solidFill>
                              <a:srgbClr val="0000FF"/>
                            </a:solidFill>
                            <a:effectLst/>
                            <a:uLnTx/>
                            <a:uFillTx/>
                            <a:latin typeface="Cambria Math"/>
                          </a:rPr>
                          <m:t>Ω</m:t>
                        </m:r>
                      </m:oMath>
                    </m:oMathPara>
                  </a14:m>
                  <a:endParaRPr kumimoji="0" lang="en-GB" sz="1800" b="0" i="0" u="none" strike="noStrike" kern="0" cap="none" spc="0" normalizeH="0" baseline="0" noProof="0" dirty="0" smtClean="0">
                    <a:ln>
                      <a:noFill/>
                    </a:ln>
                    <a:solidFill>
                      <a:srgbClr val="0000FF"/>
                    </a:solidFill>
                    <a:effectLst/>
                    <a:uLnTx/>
                    <a:uFillTx/>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39552" y="1119079"/>
                  <a:ext cx="405880" cy="369332"/>
                </a:xfrm>
                <a:prstGeom prst="rect">
                  <a:avLst/>
                </a:prstGeom>
                <a:blipFill rotWithShape="1">
                  <a:blip r:embed="rId5"/>
                  <a:stretch>
                    <a:fillRect/>
                  </a:stretch>
                </a:blipFill>
                <a:ln>
                  <a:noFill/>
                </a:ln>
              </p:spPr>
              <p:txBody>
                <a:bodyPr/>
                <a:lstStyle/>
                <a:p>
                  <a:r>
                    <a:rPr lang="en-GB">
                      <a:noFill/>
                    </a:rPr>
                    <a:t> </a:t>
                  </a:r>
                </a:p>
              </p:txBody>
            </p:sp>
          </mc:Fallback>
        </mc:AlternateContent>
      </p:grpSp>
      <p:sp>
        <p:nvSpPr>
          <p:cNvPr id="8" name="TextBox 7"/>
          <p:cNvSpPr txBox="1"/>
          <p:nvPr/>
        </p:nvSpPr>
        <p:spPr>
          <a:xfrm>
            <a:off x="755612" y="4217022"/>
            <a:ext cx="143821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Driving field</a:t>
            </a:r>
            <a:endParaRPr kumimoji="0" lang="en-GB" sz="2000" b="0" i="0" u="none" strike="noStrike" kern="0" cap="none" spc="0" normalizeH="0" baseline="0" noProof="0" dirty="0">
              <a:ln>
                <a:noFill/>
              </a:ln>
              <a:solidFill>
                <a:sysClr val="windowText" lastClr="000000"/>
              </a:solidFill>
              <a:effectLst/>
              <a:uLnTx/>
              <a:uFillTx/>
              <a:latin typeface="+mn-lt"/>
            </a:endParaRPr>
          </a:p>
        </p:txBody>
      </p:sp>
      <p:cxnSp>
        <p:nvCxnSpPr>
          <p:cNvPr id="15" name="Straight Connector 14"/>
          <p:cNvCxnSpPr/>
          <p:nvPr/>
        </p:nvCxnSpPr>
        <p:spPr>
          <a:xfrm>
            <a:off x="4721109" y="3543218"/>
            <a:ext cx="1224136" cy="0"/>
          </a:xfrm>
          <a:prstGeom prst="line">
            <a:avLst/>
          </a:prstGeom>
          <a:ln w="57150">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16" name="Straight Connector 15"/>
          <p:cNvCxnSpPr/>
          <p:nvPr/>
        </p:nvCxnSpPr>
        <p:spPr>
          <a:xfrm>
            <a:off x="4721109" y="2499102"/>
            <a:ext cx="1224136" cy="0"/>
          </a:xfrm>
          <a:prstGeom prst="line">
            <a:avLst/>
          </a:prstGeom>
          <a:ln w="57150">
            <a:solidFill>
              <a:srgbClr val="00B050"/>
            </a:solidFill>
          </a:ln>
        </p:spPr>
        <p:style>
          <a:lnRef idx="3">
            <a:schemeClr val="accent3"/>
          </a:lnRef>
          <a:fillRef idx="0">
            <a:schemeClr val="accent3"/>
          </a:fillRef>
          <a:effectRef idx="2">
            <a:schemeClr val="accent3"/>
          </a:effectRef>
          <a:fontRef idx="minor">
            <a:schemeClr val="tx1"/>
          </a:fontRef>
        </p:style>
      </p:cxnSp>
      <mc:AlternateContent xmlns:mc="http://schemas.openxmlformats.org/markup-compatibility/2006" xmlns:a14="http://schemas.microsoft.com/office/drawing/2010/main">
        <mc:Choice Requires="a14">
          <p:sp>
            <p:nvSpPr>
              <p:cNvPr id="17" name="TextBox 16"/>
              <p:cNvSpPr txBox="1"/>
              <p:nvPr/>
            </p:nvSpPr>
            <p:spPr>
              <a:xfrm>
                <a:off x="5984036" y="2299047"/>
                <a:ext cx="560858" cy="400110"/>
              </a:xfrm>
              <a:prstGeom prst="rect">
                <a:avLst/>
              </a:prstGeom>
              <a:noFill/>
              <a:ln>
                <a:noFill/>
              </a:ln>
            </p:spPr>
            <p:style>
              <a:lnRef idx="0">
                <a:scrgbClr r="0" g="0" b="0"/>
              </a:lnRef>
              <a:fillRef idx="0">
                <a:scrgbClr r="0" g="0" b="0"/>
              </a:fillRef>
              <a:effectRef idx="0">
                <a:scrgbClr r="0" g="0" b="0"/>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GB" sz="2000" b="0" i="1" smtClean="0">
                              <a:solidFill>
                                <a:srgbClr val="00B050"/>
                              </a:solidFill>
                              <a:latin typeface="Cambria Math" panose="02040503050406030204" pitchFamily="18" charset="0"/>
                            </a:rPr>
                          </m:ctrlPr>
                        </m:dPr>
                        <m:e>
                          <m:r>
                            <a:rPr lang="en-GB" sz="2000" b="0" i="1" smtClean="0">
                              <a:solidFill>
                                <a:srgbClr val="00B050"/>
                              </a:solidFill>
                              <a:latin typeface="Cambria Math" panose="02040503050406030204" pitchFamily="18" charset="0"/>
                            </a:rPr>
                            <m:t>𝑒</m:t>
                          </m:r>
                        </m:e>
                      </m:d>
                    </m:oMath>
                  </m:oMathPara>
                </a14:m>
                <a:endParaRPr lang="en-GB" sz="2000" dirty="0">
                  <a:solidFill>
                    <a:srgbClr val="00B050"/>
                  </a:solidFill>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5984036" y="2299047"/>
                <a:ext cx="560858" cy="400110"/>
              </a:xfrm>
              <a:prstGeom prst="rect">
                <a:avLst/>
              </a:prstGeom>
              <a:blipFill>
                <a:blip r:embed="rId6"/>
                <a:stretch>
                  <a:fillRect/>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5992648" y="3359132"/>
                <a:ext cx="590033" cy="400110"/>
              </a:xfrm>
              <a:prstGeom prst="rect">
                <a:avLst/>
              </a:prstGeom>
              <a:noFill/>
              <a:ln>
                <a:noFill/>
              </a:ln>
            </p:spPr>
            <p:style>
              <a:lnRef idx="0">
                <a:scrgbClr r="0" g="0" b="0"/>
              </a:lnRef>
              <a:fillRef idx="0">
                <a:scrgbClr r="0" g="0" b="0"/>
              </a:fillRef>
              <a:effectRef idx="0">
                <a:scrgbClr r="0" g="0" b="0"/>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GB" sz="2000" b="0" i="1" smtClean="0">
                              <a:solidFill>
                                <a:srgbClr val="00B050"/>
                              </a:solidFill>
                              <a:latin typeface="Cambria Math" panose="02040503050406030204" pitchFamily="18" charset="0"/>
                            </a:rPr>
                          </m:ctrlPr>
                        </m:dPr>
                        <m:e>
                          <m:r>
                            <a:rPr lang="en-GB" sz="2000" b="0" i="1" smtClean="0">
                              <a:solidFill>
                                <a:srgbClr val="00B050"/>
                              </a:solidFill>
                              <a:latin typeface="Cambria Math" panose="02040503050406030204" pitchFamily="18" charset="0"/>
                            </a:rPr>
                            <m:t>𝑔</m:t>
                          </m:r>
                        </m:e>
                      </m:d>
                    </m:oMath>
                  </m:oMathPara>
                </a14:m>
                <a:endParaRPr lang="en-GB" sz="2000" dirty="0">
                  <a:solidFill>
                    <a:srgbClr val="00B050"/>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5992648" y="3359132"/>
                <a:ext cx="590033" cy="400110"/>
              </a:xfrm>
              <a:prstGeom prst="rect">
                <a:avLst/>
              </a:prstGeom>
              <a:blipFill>
                <a:blip r:embed="rId7"/>
                <a:stretch>
                  <a:fillRect b="-7576"/>
                </a:stretch>
              </a:blipFill>
              <a:ln>
                <a:noFill/>
              </a:ln>
            </p:spPr>
            <p:txBody>
              <a:bodyPr/>
              <a:lstStyle/>
              <a:p>
                <a:r>
                  <a:rPr lang="en-GB">
                    <a:noFill/>
                  </a:rPr>
                  <a:t> </a:t>
                </a:r>
              </a:p>
            </p:txBody>
          </p:sp>
        </mc:Fallback>
      </mc:AlternateContent>
      <p:sp>
        <p:nvSpPr>
          <p:cNvPr id="22" name="Curved Down Arrow 21"/>
          <p:cNvSpPr/>
          <p:nvPr/>
        </p:nvSpPr>
        <p:spPr>
          <a:xfrm>
            <a:off x="5004048" y="2699157"/>
            <a:ext cx="792088" cy="65997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nvGrpSpPr>
          <p:cNvPr id="40" name="Group 39"/>
          <p:cNvGrpSpPr/>
          <p:nvPr/>
        </p:nvGrpSpPr>
        <p:grpSpPr>
          <a:xfrm>
            <a:off x="5315428" y="1142056"/>
            <a:ext cx="968426" cy="1094343"/>
            <a:chOff x="5315428" y="1142056"/>
            <a:chExt cx="968426" cy="1094343"/>
          </a:xfrm>
        </p:grpSpPr>
        <p:sp>
          <p:nvSpPr>
            <p:cNvPr id="33" name="Freeform 6"/>
            <p:cNvSpPr>
              <a:spLocks/>
            </p:cNvSpPr>
            <p:nvPr/>
          </p:nvSpPr>
          <p:spPr bwMode="auto">
            <a:xfrm rot="7816991">
              <a:off x="5590680" y="1340847"/>
              <a:ext cx="638619" cy="470558"/>
            </a:xfrm>
            <a:custGeom>
              <a:avLst/>
              <a:gdLst>
                <a:gd name="T0" fmla="*/ 54 w 1590"/>
                <a:gd name="T1" fmla="*/ 514 h 1610"/>
                <a:gd name="T2" fmla="*/ 85 w 1590"/>
                <a:gd name="T3" fmla="*/ 362 h 1610"/>
                <a:gd name="T4" fmla="*/ 120 w 1590"/>
                <a:gd name="T5" fmla="*/ 217 h 1610"/>
                <a:gd name="T6" fmla="*/ 142 w 1590"/>
                <a:gd name="T7" fmla="*/ 141 h 1610"/>
                <a:gd name="T8" fmla="*/ 168 w 1590"/>
                <a:gd name="T9" fmla="*/ 72 h 1610"/>
                <a:gd name="T10" fmla="*/ 182 w 1590"/>
                <a:gd name="T11" fmla="*/ 44 h 1610"/>
                <a:gd name="T12" fmla="*/ 195 w 1590"/>
                <a:gd name="T13" fmla="*/ 23 h 1610"/>
                <a:gd name="T14" fmla="*/ 204 w 1590"/>
                <a:gd name="T15" fmla="*/ 13 h 1610"/>
                <a:gd name="T16" fmla="*/ 215 w 1590"/>
                <a:gd name="T17" fmla="*/ 4 h 1610"/>
                <a:gd name="T18" fmla="*/ 222 w 1590"/>
                <a:gd name="T19" fmla="*/ 1 h 1610"/>
                <a:gd name="T20" fmla="*/ 229 w 1590"/>
                <a:gd name="T21" fmla="*/ 0 h 1610"/>
                <a:gd name="T22" fmla="*/ 237 w 1590"/>
                <a:gd name="T23" fmla="*/ 0 h 1610"/>
                <a:gd name="T24" fmla="*/ 245 w 1590"/>
                <a:gd name="T25" fmla="*/ 3 h 1610"/>
                <a:gd name="T26" fmla="*/ 255 w 1590"/>
                <a:gd name="T27" fmla="*/ 11 h 1610"/>
                <a:gd name="T28" fmla="*/ 267 w 1590"/>
                <a:gd name="T29" fmla="*/ 24 h 1610"/>
                <a:gd name="T30" fmla="*/ 287 w 1590"/>
                <a:gd name="T31" fmla="*/ 59 h 1610"/>
                <a:gd name="T32" fmla="*/ 309 w 1590"/>
                <a:gd name="T33" fmla="*/ 113 h 1610"/>
                <a:gd name="T34" fmla="*/ 342 w 1590"/>
                <a:gd name="T35" fmla="*/ 223 h 1610"/>
                <a:gd name="T36" fmla="*/ 409 w 1590"/>
                <a:gd name="T37" fmla="*/ 524 h 1610"/>
                <a:gd name="T38" fmla="*/ 521 w 1590"/>
                <a:gd name="T39" fmla="*/ 1125 h 1610"/>
                <a:gd name="T40" fmla="*/ 566 w 1590"/>
                <a:gd name="T41" fmla="*/ 1332 h 1610"/>
                <a:gd name="T42" fmla="*/ 586 w 1590"/>
                <a:gd name="T43" fmla="*/ 1409 h 1610"/>
                <a:gd name="T44" fmla="*/ 621 w 1590"/>
                <a:gd name="T45" fmla="*/ 1518 h 1610"/>
                <a:gd name="T46" fmla="*/ 640 w 1590"/>
                <a:gd name="T47" fmla="*/ 1561 h 1610"/>
                <a:gd name="T48" fmla="*/ 657 w 1590"/>
                <a:gd name="T49" fmla="*/ 1587 h 1610"/>
                <a:gd name="T50" fmla="*/ 668 w 1590"/>
                <a:gd name="T51" fmla="*/ 1600 h 1610"/>
                <a:gd name="T52" fmla="*/ 677 w 1590"/>
                <a:gd name="T53" fmla="*/ 1606 h 1610"/>
                <a:gd name="T54" fmla="*/ 685 w 1590"/>
                <a:gd name="T55" fmla="*/ 1609 h 1610"/>
                <a:gd name="T56" fmla="*/ 692 w 1590"/>
                <a:gd name="T57" fmla="*/ 1610 h 1610"/>
                <a:gd name="T58" fmla="*/ 699 w 1590"/>
                <a:gd name="T59" fmla="*/ 1609 h 1610"/>
                <a:gd name="T60" fmla="*/ 707 w 1590"/>
                <a:gd name="T61" fmla="*/ 1606 h 1610"/>
                <a:gd name="T62" fmla="*/ 718 w 1590"/>
                <a:gd name="T63" fmla="*/ 1597 h 1610"/>
                <a:gd name="T64" fmla="*/ 733 w 1590"/>
                <a:gd name="T65" fmla="*/ 1579 h 1610"/>
                <a:gd name="T66" fmla="*/ 752 w 1590"/>
                <a:gd name="T67" fmla="*/ 1542 h 1610"/>
                <a:gd name="T68" fmla="*/ 788 w 1590"/>
                <a:gd name="T69" fmla="*/ 1445 h 1610"/>
                <a:gd name="T70" fmla="*/ 820 w 1590"/>
                <a:gd name="T71" fmla="*/ 1323 h 1610"/>
                <a:gd name="T72" fmla="*/ 860 w 1590"/>
                <a:gd name="T73" fmla="*/ 1137 h 1610"/>
                <a:gd name="T74" fmla="*/ 972 w 1590"/>
                <a:gd name="T75" fmla="*/ 538 h 1610"/>
                <a:gd name="T76" fmla="*/ 1017 w 1590"/>
                <a:gd name="T77" fmla="*/ 322 h 1610"/>
                <a:gd name="T78" fmla="*/ 1047 w 1590"/>
                <a:gd name="T79" fmla="*/ 202 h 1610"/>
                <a:gd name="T80" fmla="*/ 1086 w 1590"/>
                <a:gd name="T81" fmla="*/ 83 h 1610"/>
                <a:gd name="T82" fmla="*/ 1104 w 1590"/>
                <a:gd name="T83" fmla="*/ 44 h 1610"/>
                <a:gd name="T84" fmla="*/ 1119 w 1590"/>
                <a:gd name="T85" fmla="*/ 21 h 1610"/>
                <a:gd name="T86" fmla="*/ 1131 w 1590"/>
                <a:gd name="T87" fmla="*/ 9 h 1610"/>
                <a:gd name="T88" fmla="*/ 1140 w 1590"/>
                <a:gd name="T89" fmla="*/ 3 h 1610"/>
                <a:gd name="T90" fmla="*/ 1147 w 1590"/>
                <a:gd name="T91" fmla="*/ 0 h 1610"/>
                <a:gd name="T92" fmla="*/ 1154 w 1590"/>
                <a:gd name="T93" fmla="*/ 0 h 1610"/>
                <a:gd name="T94" fmla="*/ 1162 w 1590"/>
                <a:gd name="T95" fmla="*/ 1 h 1610"/>
                <a:gd name="T96" fmla="*/ 1171 w 1590"/>
                <a:gd name="T97" fmla="*/ 6 h 1610"/>
                <a:gd name="T98" fmla="*/ 1181 w 1590"/>
                <a:gd name="T99" fmla="*/ 14 h 1610"/>
                <a:gd name="T100" fmla="*/ 1195 w 1590"/>
                <a:gd name="T101" fmla="*/ 32 h 1610"/>
                <a:gd name="T102" fmla="*/ 1209 w 1590"/>
                <a:gd name="T103" fmla="*/ 57 h 1610"/>
                <a:gd name="T104" fmla="*/ 1243 w 1590"/>
                <a:gd name="T105" fmla="*/ 147 h 1610"/>
                <a:gd name="T106" fmla="*/ 1276 w 1590"/>
                <a:gd name="T107" fmla="*/ 264 h 1610"/>
                <a:gd name="T108" fmla="*/ 1315 w 1590"/>
                <a:gd name="T109" fmla="*/ 441 h 1610"/>
                <a:gd name="T110" fmla="*/ 1425 w 1590"/>
                <a:gd name="T111" fmla="*/ 1026 h 1610"/>
                <a:gd name="T112" fmla="*/ 1469 w 1590"/>
                <a:gd name="T113" fmla="*/ 1248 h 1610"/>
                <a:gd name="T114" fmla="*/ 1499 w 1590"/>
                <a:gd name="T115" fmla="*/ 1375 h 1610"/>
                <a:gd name="T116" fmla="*/ 1538 w 1590"/>
                <a:gd name="T117" fmla="*/ 1503 h 1610"/>
                <a:gd name="T118" fmla="*/ 1556 w 1590"/>
                <a:gd name="T119" fmla="*/ 1548 h 1610"/>
                <a:gd name="T120" fmla="*/ 1571 w 1590"/>
                <a:gd name="T121" fmla="*/ 1575 h 1610"/>
                <a:gd name="T122" fmla="*/ 1585 w 1590"/>
                <a:gd name="T123"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610">
                  <a:moveTo>
                    <a:pt x="0" y="805"/>
                  </a:moveTo>
                  <a:lnTo>
                    <a:pt x="1" y="800"/>
                  </a:lnTo>
                  <a:lnTo>
                    <a:pt x="2" y="795"/>
                  </a:lnTo>
                  <a:lnTo>
                    <a:pt x="3" y="786"/>
                  </a:lnTo>
                  <a:lnTo>
                    <a:pt x="7" y="768"/>
                  </a:lnTo>
                  <a:lnTo>
                    <a:pt x="14" y="731"/>
                  </a:lnTo>
                  <a:lnTo>
                    <a:pt x="27" y="657"/>
                  </a:lnTo>
                  <a:lnTo>
                    <a:pt x="54" y="514"/>
                  </a:lnTo>
                  <a:lnTo>
                    <a:pt x="55" y="509"/>
                  </a:lnTo>
                  <a:lnTo>
                    <a:pt x="56" y="505"/>
                  </a:lnTo>
                  <a:lnTo>
                    <a:pt x="58" y="495"/>
                  </a:lnTo>
                  <a:lnTo>
                    <a:pt x="62" y="477"/>
                  </a:lnTo>
                  <a:lnTo>
                    <a:pt x="69" y="440"/>
                  </a:lnTo>
                  <a:lnTo>
                    <a:pt x="84" y="370"/>
                  </a:lnTo>
                  <a:lnTo>
                    <a:pt x="84" y="366"/>
                  </a:lnTo>
                  <a:lnTo>
                    <a:pt x="85" y="362"/>
                  </a:lnTo>
                  <a:lnTo>
                    <a:pt x="87" y="353"/>
                  </a:lnTo>
                  <a:lnTo>
                    <a:pt x="91" y="337"/>
                  </a:lnTo>
                  <a:lnTo>
                    <a:pt x="98" y="304"/>
                  </a:lnTo>
                  <a:lnTo>
                    <a:pt x="113" y="244"/>
                  </a:lnTo>
                  <a:lnTo>
                    <a:pt x="114" y="240"/>
                  </a:lnTo>
                  <a:lnTo>
                    <a:pt x="115" y="237"/>
                  </a:lnTo>
                  <a:lnTo>
                    <a:pt x="116" y="230"/>
                  </a:lnTo>
                  <a:lnTo>
                    <a:pt x="120" y="217"/>
                  </a:lnTo>
                  <a:lnTo>
                    <a:pt x="127" y="192"/>
                  </a:lnTo>
                  <a:lnTo>
                    <a:pt x="128" y="189"/>
                  </a:lnTo>
                  <a:lnTo>
                    <a:pt x="128" y="186"/>
                  </a:lnTo>
                  <a:lnTo>
                    <a:pt x="130" y="180"/>
                  </a:lnTo>
                  <a:lnTo>
                    <a:pt x="134" y="169"/>
                  </a:lnTo>
                  <a:lnTo>
                    <a:pt x="140" y="146"/>
                  </a:lnTo>
                  <a:lnTo>
                    <a:pt x="141" y="144"/>
                  </a:lnTo>
                  <a:lnTo>
                    <a:pt x="142" y="141"/>
                  </a:lnTo>
                  <a:lnTo>
                    <a:pt x="144" y="136"/>
                  </a:lnTo>
                  <a:lnTo>
                    <a:pt x="147" y="125"/>
                  </a:lnTo>
                  <a:lnTo>
                    <a:pt x="155" y="106"/>
                  </a:lnTo>
                  <a:lnTo>
                    <a:pt x="155" y="103"/>
                  </a:lnTo>
                  <a:lnTo>
                    <a:pt x="156" y="101"/>
                  </a:lnTo>
                  <a:lnTo>
                    <a:pt x="158" y="97"/>
                  </a:lnTo>
                  <a:lnTo>
                    <a:pt x="161" y="88"/>
                  </a:lnTo>
                  <a:lnTo>
                    <a:pt x="168" y="72"/>
                  </a:lnTo>
                  <a:lnTo>
                    <a:pt x="169" y="70"/>
                  </a:lnTo>
                  <a:lnTo>
                    <a:pt x="170" y="68"/>
                  </a:lnTo>
                  <a:lnTo>
                    <a:pt x="172" y="64"/>
                  </a:lnTo>
                  <a:lnTo>
                    <a:pt x="175" y="57"/>
                  </a:lnTo>
                  <a:lnTo>
                    <a:pt x="176" y="55"/>
                  </a:lnTo>
                  <a:lnTo>
                    <a:pt x="177" y="54"/>
                  </a:lnTo>
                  <a:lnTo>
                    <a:pt x="178" y="50"/>
                  </a:lnTo>
                  <a:lnTo>
                    <a:pt x="182" y="44"/>
                  </a:lnTo>
                  <a:lnTo>
                    <a:pt x="183" y="43"/>
                  </a:lnTo>
                  <a:lnTo>
                    <a:pt x="183" y="41"/>
                  </a:lnTo>
                  <a:lnTo>
                    <a:pt x="185" y="38"/>
                  </a:lnTo>
                  <a:lnTo>
                    <a:pt x="188" y="33"/>
                  </a:lnTo>
                  <a:lnTo>
                    <a:pt x="189" y="32"/>
                  </a:lnTo>
                  <a:lnTo>
                    <a:pt x="190" y="30"/>
                  </a:lnTo>
                  <a:lnTo>
                    <a:pt x="192" y="28"/>
                  </a:lnTo>
                  <a:lnTo>
                    <a:pt x="195" y="23"/>
                  </a:lnTo>
                  <a:lnTo>
                    <a:pt x="196" y="22"/>
                  </a:lnTo>
                  <a:lnTo>
                    <a:pt x="197" y="21"/>
                  </a:lnTo>
                  <a:lnTo>
                    <a:pt x="199" y="19"/>
                  </a:lnTo>
                  <a:lnTo>
                    <a:pt x="199" y="18"/>
                  </a:lnTo>
                  <a:lnTo>
                    <a:pt x="200" y="17"/>
                  </a:lnTo>
                  <a:lnTo>
                    <a:pt x="202" y="15"/>
                  </a:lnTo>
                  <a:lnTo>
                    <a:pt x="203" y="14"/>
                  </a:lnTo>
                  <a:lnTo>
                    <a:pt x="204" y="13"/>
                  </a:lnTo>
                  <a:lnTo>
                    <a:pt x="205" y="12"/>
                  </a:lnTo>
                  <a:lnTo>
                    <a:pt x="209" y="9"/>
                  </a:lnTo>
                  <a:lnTo>
                    <a:pt x="209" y="8"/>
                  </a:lnTo>
                  <a:lnTo>
                    <a:pt x="210" y="7"/>
                  </a:lnTo>
                  <a:lnTo>
                    <a:pt x="212" y="6"/>
                  </a:lnTo>
                  <a:lnTo>
                    <a:pt x="213" y="6"/>
                  </a:lnTo>
                  <a:lnTo>
                    <a:pt x="214" y="5"/>
                  </a:lnTo>
                  <a:lnTo>
                    <a:pt x="215" y="4"/>
                  </a:lnTo>
                  <a:lnTo>
                    <a:pt x="216" y="3"/>
                  </a:lnTo>
                  <a:lnTo>
                    <a:pt x="217" y="3"/>
                  </a:lnTo>
                  <a:lnTo>
                    <a:pt x="218" y="3"/>
                  </a:lnTo>
                  <a:lnTo>
                    <a:pt x="219" y="2"/>
                  </a:lnTo>
                  <a:lnTo>
                    <a:pt x="220" y="2"/>
                  </a:lnTo>
                  <a:lnTo>
                    <a:pt x="220" y="2"/>
                  </a:lnTo>
                  <a:lnTo>
                    <a:pt x="221" y="1"/>
                  </a:lnTo>
                  <a:lnTo>
                    <a:pt x="222" y="1"/>
                  </a:lnTo>
                  <a:lnTo>
                    <a:pt x="223" y="1"/>
                  </a:lnTo>
                  <a:lnTo>
                    <a:pt x="224" y="0"/>
                  </a:lnTo>
                  <a:lnTo>
                    <a:pt x="225" y="0"/>
                  </a:lnTo>
                  <a:lnTo>
                    <a:pt x="226" y="0"/>
                  </a:lnTo>
                  <a:lnTo>
                    <a:pt x="227" y="0"/>
                  </a:lnTo>
                  <a:lnTo>
                    <a:pt x="228" y="0"/>
                  </a:lnTo>
                  <a:lnTo>
                    <a:pt x="228" y="0"/>
                  </a:lnTo>
                  <a:lnTo>
                    <a:pt x="229" y="0"/>
                  </a:lnTo>
                  <a:lnTo>
                    <a:pt x="230" y="0"/>
                  </a:lnTo>
                  <a:lnTo>
                    <a:pt x="231" y="0"/>
                  </a:lnTo>
                  <a:lnTo>
                    <a:pt x="232" y="0"/>
                  </a:lnTo>
                  <a:lnTo>
                    <a:pt x="233" y="0"/>
                  </a:lnTo>
                  <a:lnTo>
                    <a:pt x="234" y="0"/>
                  </a:lnTo>
                  <a:lnTo>
                    <a:pt x="235" y="0"/>
                  </a:lnTo>
                  <a:lnTo>
                    <a:pt x="236" y="0"/>
                  </a:lnTo>
                  <a:lnTo>
                    <a:pt x="237" y="0"/>
                  </a:lnTo>
                  <a:lnTo>
                    <a:pt x="238" y="1"/>
                  </a:lnTo>
                  <a:lnTo>
                    <a:pt x="239" y="1"/>
                  </a:lnTo>
                  <a:lnTo>
                    <a:pt x="239" y="1"/>
                  </a:lnTo>
                  <a:lnTo>
                    <a:pt x="240" y="1"/>
                  </a:lnTo>
                  <a:lnTo>
                    <a:pt x="241" y="2"/>
                  </a:lnTo>
                  <a:lnTo>
                    <a:pt x="242" y="2"/>
                  </a:lnTo>
                  <a:lnTo>
                    <a:pt x="244" y="3"/>
                  </a:lnTo>
                  <a:lnTo>
                    <a:pt x="245" y="3"/>
                  </a:lnTo>
                  <a:lnTo>
                    <a:pt x="246" y="4"/>
                  </a:lnTo>
                  <a:lnTo>
                    <a:pt x="248" y="5"/>
                  </a:lnTo>
                  <a:lnTo>
                    <a:pt x="249" y="6"/>
                  </a:lnTo>
                  <a:lnTo>
                    <a:pt x="249" y="6"/>
                  </a:lnTo>
                  <a:lnTo>
                    <a:pt x="251" y="8"/>
                  </a:lnTo>
                  <a:lnTo>
                    <a:pt x="252" y="8"/>
                  </a:lnTo>
                  <a:lnTo>
                    <a:pt x="253" y="9"/>
                  </a:lnTo>
                  <a:lnTo>
                    <a:pt x="255" y="11"/>
                  </a:lnTo>
                  <a:lnTo>
                    <a:pt x="256" y="12"/>
                  </a:lnTo>
                  <a:lnTo>
                    <a:pt x="257" y="12"/>
                  </a:lnTo>
                  <a:lnTo>
                    <a:pt x="259" y="14"/>
                  </a:lnTo>
                  <a:lnTo>
                    <a:pt x="259" y="15"/>
                  </a:lnTo>
                  <a:lnTo>
                    <a:pt x="260" y="16"/>
                  </a:lnTo>
                  <a:lnTo>
                    <a:pt x="262" y="18"/>
                  </a:lnTo>
                  <a:lnTo>
                    <a:pt x="266" y="23"/>
                  </a:lnTo>
                  <a:lnTo>
                    <a:pt x="267" y="24"/>
                  </a:lnTo>
                  <a:lnTo>
                    <a:pt x="268" y="26"/>
                  </a:lnTo>
                  <a:lnTo>
                    <a:pt x="269" y="28"/>
                  </a:lnTo>
                  <a:lnTo>
                    <a:pt x="273" y="34"/>
                  </a:lnTo>
                  <a:lnTo>
                    <a:pt x="280" y="46"/>
                  </a:lnTo>
                  <a:lnTo>
                    <a:pt x="281" y="48"/>
                  </a:lnTo>
                  <a:lnTo>
                    <a:pt x="282" y="49"/>
                  </a:lnTo>
                  <a:lnTo>
                    <a:pt x="284" y="53"/>
                  </a:lnTo>
                  <a:lnTo>
                    <a:pt x="287" y="59"/>
                  </a:lnTo>
                  <a:lnTo>
                    <a:pt x="294" y="74"/>
                  </a:lnTo>
                  <a:lnTo>
                    <a:pt x="295" y="76"/>
                  </a:lnTo>
                  <a:lnTo>
                    <a:pt x="296" y="78"/>
                  </a:lnTo>
                  <a:lnTo>
                    <a:pt x="297" y="82"/>
                  </a:lnTo>
                  <a:lnTo>
                    <a:pt x="301" y="91"/>
                  </a:lnTo>
                  <a:lnTo>
                    <a:pt x="308" y="109"/>
                  </a:lnTo>
                  <a:lnTo>
                    <a:pt x="309" y="111"/>
                  </a:lnTo>
                  <a:lnTo>
                    <a:pt x="309" y="113"/>
                  </a:lnTo>
                  <a:lnTo>
                    <a:pt x="311" y="118"/>
                  </a:lnTo>
                  <a:lnTo>
                    <a:pt x="314" y="128"/>
                  </a:lnTo>
                  <a:lnTo>
                    <a:pt x="321" y="149"/>
                  </a:lnTo>
                  <a:lnTo>
                    <a:pt x="335" y="195"/>
                  </a:lnTo>
                  <a:lnTo>
                    <a:pt x="336" y="199"/>
                  </a:lnTo>
                  <a:lnTo>
                    <a:pt x="337" y="202"/>
                  </a:lnTo>
                  <a:lnTo>
                    <a:pt x="339" y="209"/>
                  </a:lnTo>
                  <a:lnTo>
                    <a:pt x="342" y="223"/>
                  </a:lnTo>
                  <a:lnTo>
                    <a:pt x="350" y="252"/>
                  </a:lnTo>
                  <a:lnTo>
                    <a:pt x="365" y="313"/>
                  </a:lnTo>
                  <a:lnTo>
                    <a:pt x="394" y="450"/>
                  </a:lnTo>
                  <a:lnTo>
                    <a:pt x="395" y="455"/>
                  </a:lnTo>
                  <a:lnTo>
                    <a:pt x="396" y="459"/>
                  </a:lnTo>
                  <a:lnTo>
                    <a:pt x="398" y="468"/>
                  </a:lnTo>
                  <a:lnTo>
                    <a:pt x="402" y="487"/>
                  </a:lnTo>
                  <a:lnTo>
                    <a:pt x="409" y="524"/>
                  </a:lnTo>
                  <a:lnTo>
                    <a:pt x="423" y="600"/>
                  </a:lnTo>
                  <a:lnTo>
                    <a:pt x="452" y="756"/>
                  </a:lnTo>
                  <a:lnTo>
                    <a:pt x="506" y="1050"/>
                  </a:lnTo>
                  <a:lnTo>
                    <a:pt x="507" y="1054"/>
                  </a:lnTo>
                  <a:lnTo>
                    <a:pt x="508" y="1059"/>
                  </a:lnTo>
                  <a:lnTo>
                    <a:pt x="510" y="1069"/>
                  </a:lnTo>
                  <a:lnTo>
                    <a:pt x="514" y="1088"/>
                  </a:lnTo>
                  <a:lnTo>
                    <a:pt x="521" y="1125"/>
                  </a:lnTo>
                  <a:lnTo>
                    <a:pt x="536" y="1197"/>
                  </a:lnTo>
                  <a:lnTo>
                    <a:pt x="537" y="1201"/>
                  </a:lnTo>
                  <a:lnTo>
                    <a:pt x="537" y="1206"/>
                  </a:lnTo>
                  <a:lnTo>
                    <a:pt x="539" y="1214"/>
                  </a:lnTo>
                  <a:lnTo>
                    <a:pt x="543" y="1232"/>
                  </a:lnTo>
                  <a:lnTo>
                    <a:pt x="550" y="1266"/>
                  </a:lnTo>
                  <a:lnTo>
                    <a:pt x="565" y="1329"/>
                  </a:lnTo>
                  <a:lnTo>
                    <a:pt x="566" y="1332"/>
                  </a:lnTo>
                  <a:lnTo>
                    <a:pt x="567" y="1336"/>
                  </a:lnTo>
                  <a:lnTo>
                    <a:pt x="569" y="1343"/>
                  </a:lnTo>
                  <a:lnTo>
                    <a:pt x="572" y="1357"/>
                  </a:lnTo>
                  <a:lnTo>
                    <a:pt x="579" y="1384"/>
                  </a:lnTo>
                  <a:lnTo>
                    <a:pt x="580" y="1387"/>
                  </a:lnTo>
                  <a:lnTo>
                    <a:pt x="581" y="1390"/>
                  </a:lnTo>
                  <a:lnTo>
                    <a:pt x="583" y="1397"/>
                  </a:lnTo>
                  <a:lnTo>
                    <a:pt x="586" y="1409"/>
                  </a:lnTo>
                  <a:lnTo>
                    <a:pt x="593" y="1433"/>
                  </a:lnTo>
                  <a:lnTo>
                    <a:pt x="594" y="1436"/>
                  </a:lnTo>
                  <a:lnTo>
                    <a:pt x="595" y="1439"/>
                  </a:lnTo>
                  <a:lnTo>
                    <a:pt x="596" y="1445"/>
                  </a:lnTo>
                  <a:lnTo>
                    <a:pt x="600" y="1456"/>
                  </a:lnTo>
                  <a:lnTo>
                    <a:pt x="606" y="1477"/>
                  </a:lnTo>
                  <a:lnTo>
                    <a:pt x="620" y="1516"/>
                  </a:lnTo>
                  <a:lnTo>
                    <a:pt x="621" y="1518"/>
                  </a:lnTo>
                  <a:lnTo>
                    <a:pt x="622" y="1520"/>
                  </a:lnTo>
                  <a:lnTo>
                    <a:pt x="624" y="1524"/>
                  </a:lnTo>
                  <a:lnTo>
                    <a:pt x="627" y="1532"/>
                  </a:lnTo>
                  <a:lnTo>
                    <a:pt x="634" y="1547"/>
                  </a:lnTo>
                  <a:lnTo>
                    <a:pt x="634" y="1549"/>
                  </a:lnTo>
                  <a:lnTo>
                    <a:pt x="635" y="1551"/>
                  </a:lnTo>
                  <a:lnTo>
                    <a:pt x="637" y="1554"/>
                  </a:lnTo>
                  <a:lnTo>
                    <a:pt x="640" y="1561"/>
                  </a:lnTo>
                  <a:lnTo>
                    <a:pt x="647" y="1573"/>
                  </a:lnTo>
                  <a:lnTo>
                    <a:pt x="648" y="1574"/>
                  </a:lnTo>
                  <a:lnTo>
                    <a:pt x="649" y="1575"/>
                  </a:lnTo>
                  <a:lnTo>
                    <a:pt x="650" y="1578"/>
                  </a:lnTo>
                  <a:lnTo>
                    <a:pt x="654" y="1583"/>
                  </a:lnTo>
                  <a:lnTo>
                    <a:pt x="655" y="1584"/>
                  </a:lnTo>
                  <a:lnTo>
                    <a:pt x="655" y="1585"/>
                  </a:lnTo>
                  <a:lnTo>
                    <a:pt x="657" y="1587"/>
                  </a:lnTo>
                  <a:lnTo>
                    <a:pt x="660" y="1592"/>
                  </a:lnTo>
                  <a:lnTo>
                    <a:pt x="661" y="1593"/>
                  </a:lnTo>
                  <a:lnTo>
                    <a:pt x="662" y="1594"/>
                  </a:lnTo>
                  <a:lnTo>
                    <a:pt x="664" y="1596"/>
                  </a:lnTo>
                  <a:lnTo>
                    <a:pt x="665" y="1597"/>
                  </a:lnTo>
                  <a:lnTo>
                    <a:pt x="665" y="1597"/>
                  </a:lnTo>
                  <a:lnTo>
                    <a:pt x="667" y="1599"/>
                  </a:lnTo>
                  <a:lnTo>
                    <a:pt x="668" y="1600"/>
                  </a:lnTo>
                  <a:lnTo>
                    <a:pt x="669" y="1601"/>
                  </a:lnTo>
                  <a:lnTo>
                    <a:pt x="670" y="1602"/>
                  </a:lnTo>
                  <a:lnTo>
                    <a:pt x="671" y="1603"/>
                  </a:lnTo>
                  <a:lnTo>
                    <a:pt x="672" y="1603"/>
                  </a:lnTo>
                  <a:lnTo>
                    <a:pt x="674" y="1604"/>
                  </a:lnTo>
                  <a:lnTo>
                    <a:pt x="675" y="1605"/>
                  </a:lnTo>
                  <a:lnTo>
                    <a:pt x="676" y="1606"/>
                  </a:lnTo>
                  <a:lnTo>
                    <a:pt x="677" y="1606"/>
                  </a:lnTo>
                  <a:lnTo>
                    <a:pt x="677" y="1607"/>
                  </a:lnTo>
                  <a:lnTo>
                    <a:pt x="678" y="1607"/>
                  </a:lnTo>
                  <a:lnTo>
                    <a:pt x="679" y="1607"/>
                  </a:lnTo>
                  <a:lnTo>
                    <a:pt x="681" y="1608"/>
                  </a:lnTo>
                  <a:lnTo>
                    <a:pt x="682" y="1609"/>
                  </a:lnTo>
                  <a:lnTo>
                    <a:pt x="683" y="1609"/>
                  </a:lnTo>
                  <a:lnTo>
                    <a:pt x="684" y="1609"/>
                  </a:lnTo>
                  <a:lnTo>
                    <a:pt x="685" y="1609"/>
                  </a:lnTo>
                  <a:lnTo>
                    <a:pt x="686" y="1610"/>
                  </a:lnTo>
                  <a:lnTo>
                    <a:pt x="687" y="1610"/>
                  </a:lnTo>
                  <a:lnTo>
                    <a:pt x="687" y="1610"/>
                  </a:lnTo>
                  <a:lnTo>
                    <a:pt x="688" y="1610"/>
                  </a:lnTo>
                  <a:lnTo>
                    <a:pt x="689" y="1610"/>
                  </a:lnTo>
                  <a:lnTo>
                    <a:pt x="690" y="1610"/>
                  </a:lnTo>
                  <a:lnTo>
                    <a:pt x="691" y="1610"/>
                  </a:lnTo>
                  <a:lnTo>
                    <a:pt x="692" y="1610"/>
                  </a:lnTo>
                  <a:lnTo>
                    <a:pt x="693" y="1610"/>
                  </a:lnTo>
                  <a:lnTo>
                    <a:pt x="694" y="1610"/>
                  </a:lnTo>
                  <a:lnTo>
                    <a:pt x="695" y="1610"/>
                  </a:lnTo>
                  <a:lnTo>
                    <a:pt x="696" y="1610"/>
                  </a:lnTo>
                  <a:lnTo>
                    <a:pt x="697" y="1610"/>
                  </a:lnTo>
                  <a:lnTo>
                    <a:pt x="697" y="1610"/>
                  </a:lnTo>
                  <a:lnTo>
                    <a:pt x="698" y="1610"/>
                  </a:lnTo>
                  <a:lnTo>
                    <a:pt x="699" y="1609"/>
                  </a:lnTo>
                  <a:lnTo>
                    <a:pt x="700" y="1609"/>
                  </a:lnTo>
                  <a:lnTo>
                    <a:pt x="701" y="1609"/>
                  </a:lnTo>
                  <a:lnTo>
                    <a:pt x="702" y="1608"/>
                  </a:lnTo>
                  <a:lnTo>
                    <a:pt x="703" y="1608"/>
                  </a:lnTo>
                  <a:lnTo>
                    <a:pt x="704" y="1608"/>
                  </a:lnTo>
                  <a:lnTo>
                    <a:pt x="705" y="1607"/>
                  </a:lnTo>
                  <a:lnTo>
                    <a:pt x="706" y="1607"/>
                  </a:lnTo>
                  <a:lnTo>
                    <a:pt x="707" y="1606"/>
                  </a:lnTo>
                  <a:lnTo>
                    <a:pt x="707" y="1606"/>
                  </a:lnTo>
                  <a:lnTo>
                    <a:pt x="708" y="1605"/>
                  </a:lnTo>
                  <a:lnTo>
                    <a:pt x="710" y="1604"/>
                  </a:lnTo>
                  <a:lnTo>
                    <a:pt x="711" y="1603"/>
                  </a:lnTo>
                  <a:lnTo>
                    <a:pt x="712" y="1603"/>
                  </a:lnTo>
                  <a:lnTo>
                    <a:pt x="714" y="1601"/>
                  </a:lnTo>
                  <a:lnTo>
                    <a:pt x="717" y="1598"/>
                  </a:lnTo>
                  <a:lnTo>
                    <a:pt x="718" y="1597"/>
                  </a:lnTo>
                  <a:lnTo>
                    <a:pt x="719" y="1596"/>
                  </a:lnTo>
                  <a:lnTo>
                    <a:pt x="721" y="1594"/>
                  </a:lnTo>
                  <a:lnTo>
                    <a:pt x="725" y="1590"/>
                  </a:lnTo>
                  <a:lnTo>
                    <a:pt x="726" y="1589"/>
                  </a:lnTo>
                  <a:lnTo>
                    <a:pt x="727" y="1587"/>
                  </a:lnTo>
                  <a:lnTo>
                    <a:pt x="728" y="1585"/>
                  </a:lnTo>
                  <a:lnTo>
                    <a:pt x="732" y="1580"/>
                  </a:lnTo>
                  <a:lnTo>
                    <a:pt x="733" y="1579"/>
                  </a:lnTo>
                  <a:lnTo>
                    <a:pt x="734" y="1577"/>
                  </a:lnTo>
                  <a:lnTo>
                    <a:pt x="735" y="1575"/>
                  </a:lnTo>
                  <a:lnTo>
                    <a:pt x="739" y="1569"/>
                  </a:lnTo>
                  <a:lnTo>
                    <a:pt x="746" y="1556"/>
                  </a:lnTo>
                  <a:lnTo>
                    <a:pt x="746" y="1555"/>
                  </a:lnTo>
                  <a:lnTo>
                    <a:pt x="747" y="1553"/>
                  </a:lnTo>
                  <a:lnTo>
                    <a:pt x="749" y="1550"/>
                  </a:lnTo>
                  <a:lnTo>
                    <a:pt x="752" y="1542"/>
                  </a:lnTo>
                  <a:lnTo>
                    <a:pt x="759" y="1527"/>
                  </a:lnTo>
                  <a:lnTo>
                    <a:pt x="760" y="1525"/>
                  </a:lnTo>
                  <a:lnTo>
                    <a:pt x="761" y="1522"/>
                  </a:lnTo>
                  <a:lnTo>
                    <a:pt x="763" y="1518"/>
                  </a:lnTo>
                  <a:lnTo>
                    <a:pt x="766" y="1509"/>
                  </a:lnTo>
                  <a:lnTo>
                    <a:pt x="773" y="1491"/>
                  </a:lnTo>
                  <a:lnTo>
                    <a:pt x="787" y="1448"/>
                  </a:lnTo>
                  <a:lnTo>
                    <a:pt x="788" y="1445"/>
                  </a:lnTo>
                  <a:lnTo>
                    <a:pt x="789" y="1442"/>
                  </a:lnTo>
                  <a:lnTo>
                    <a:pt x="790" y="1436"/>
                  </a:lnTo>
                  <a:lnTo>
                    <a:pt x="794" y="1423"/>
                  </a:lnTo>
                  <a:lnTo>
                    <a:pt x="801" y="1397"/>
                  </a:lnTo>
                  <a:lnTo>
                    <a:pt x="816" y="1339"/>
                  </a:lnTo>
                  <a:lnTo>
                    <a:pt x="817" y="1335"/>
                  </a:lnTo>
                  <a:lnTo>
                    <a:pt x="818" y="1331"/>
                  </a:lnTo>
                  <a:lnTo>
                    <a:pt x="820" y="1323"/>
                  </a:lnTo>
                  <a:lnTo>
                    <a:pt x="824" y="1308"/>
                  </a:lnTo>
                  <a:lnTo>
                    <a:pt x="831" y="1276"/>
                  </a:lnTo>
                  <a:lnTo>
                    <a:pt x="846" y="1208"/>
                  </a:lnTo>
                  <a:lnTo>
                    <a:pt x="847" y="1203"/>
                  </a:lnTo>
                  <a:lnTo>
                    <a:pt x="847" y="1199"/>
                  </a:lnTo>
                  <a:lnTo>
                    <a:pt x="849" y="1190"/>
                  </a:lnTo>
                  <a:lnTo>
                    <a:pt x="853" y="1173"/>
                  </a:lnTo>
                  <a:lnTo>
                    <a:pt x="860" y="1137"/>
                  </a:lnTo>
                  <a:lnTo>
                    <a:pt x="874" y="1063"/>
                  </a:lnTo>
                  <a:lnTo>
                    <a:pt x="903" y="909"/>
                  </a:lnTo>
                  <a:lnTo>
                    <a:pt x="957" y="615"/>
                  </a:lnTo>
                  <a:lnTo>
                    <a:pt x="958" y="610"/>
                  </a:lnTo>
                  <a:lnTo>
                    <a:pt x="959" y="605"/>
                  </a:lnTo>
                  <a:lnTo>
                    <a:pt x="961" y="596"/>
                  </a:lnTo>
                  <a:lnTo>
                    <a:pt x="965" y="576"/>
                  </a:lnTo>
                  <a:lnTo>
                    <a:pt x="972" y="538"/>
                  </a:lnTo>
                  <a:lnTo>
                    <a:pt x="987" y="463"/>
                  </a:lnTo>
                  <a:lnTo>
                    <a:pt x="988" y="459"/>
                  </a:lnTo>
                  <a:lnTo>
                    <a:pt x="989" y="454"/>
                  </a:lnTo>
                  <a:lnTo>
                    <a:pt x="991" y="445"/>
                  </a:lnTo>
                  <a:lnTo>
                    <a:pt x="994" y="428"/>
                  </a:lnTo>
                  <a:lnTo>
                    <a:pt x="1002" y="393"/>
                  </a:lnTo>
                  <a:lnTo>
                    <a:pt x="1016" y="326"/>
                  </a:lnTo>
                  <a:lnTo>
                    <a:pt x="1017" y="322"/>
                  </a:lnTo>
                  <a:lnTo>
                    <a:pt x="1018" y="318"/>
                  </a:lnTo>
                  <a:lnTo>
                    <a:pt x="1020" y="311"/>
                  </a:lnTo>
                  <a:lnTo>
                    <a:pt x="1023" y="296"/>
                  </a:lnTo>
                  <a:lnTo>
                    <a:pt x="1030" y="268"/>
                  </a:lnTo>
                  <a:lnTo>
                    <a:pt x="1043" y="214"/>
                  </a:lnTo>
                  <a:lnTo>
                    <a:pt x="1044" y="211"/>
                  </a:lnTo>
                  <a:lnTo>
                    <a:pt x="1045" y="208"/>
                  </a:lnTo>
                  <a:lnTo>
                    <a:pt x="1047" y="202"/>
                  </a:lnTo>
                  <a:lnTo>
                    <a:pt x="1050" y="189"/>
                  </a:lnTo>
                  <a:lnTo>
                    <a:pt x="1057" y="166"/>
                  </a:lnTo>
                  <a:lnTo>
                    <a:pt x="1071" y="123"/>
                  </a:lnTo>
                  <a:lnTo>
                    <a:pt x="1072" y="120"/>
                  </a:lnTo>
                  <a:lnTo>
                    <a:pt x="1073" y="118"/>
                  </a:lnTo>
                  <a:lnTo>
                    <a:pt x="1074" y="112"/>
                  </a:lnTo>
                  <a:lnTo>
                    <a:pt x="1078" y="102"/>
                  </a:lnTo>
                  <a:lnTo>
                    <a:pt x="1086" y="83"/>
                  </a:lnTo>
                  <a:lnTo>
                    <a:pt x="1086" y="81"/>
                  </a:lnTo>
                  <a:lnTo>
                    <a:pt x="1087" y="79"/>
                  </a:lnTo>
                  <a:lnTo>
                    <a:pt x="1089" y="75"/>
                  </a:lnTo>
                  <a:lnTo>
                    <a:pt x="1093" y="66"/>
                  </a:lnTo>
                  <a:lnTo>
                    <a:pt x="1100" y="51"/>
                  </a:lnTo>
                  <a:lnTo>
                    <a:pt x="1101" y="50"/>
                  </a:lnTo>
                  <a:lnTo>
                    <a:pt x="1102" y="48"/>
                  </a:lnTo>
                  <a:lnTo>
                    <a:pt x="1104" y="44"/>
                  </a:lnTo>
                  <a:lnTo>
                    <a:pt x="1108" y="38"/>
                  </a:lnTo>
                  <a:lnTo>
                    <a:pt x="1109" y="37"/>
                  </a:lnTo>
                  <a:lnTo>
                    <a:pt x="1110" y="35"/>
                  </a:lnTo>
                  <a:lnTo>
                    <a:pt x="1111" y="32"/>
                  </a:lnTo>
                  <a:lnTo>
                    <a:pt x="1115" y="27"/>
                  </a:lnTo>
                  <a:lnTo>
                    <a:pt x="1116" y="25"/>
                  </a:lnTo>
                  <a:lnTo>
                    <a:pt x="1117" y="24"/>
                  </a:lnTo>
                  <a:lnTo>
                    <a:pt x="1119" y="21"/>
                  </a:lnTo>
                  <a:lnTo>
                    <a:pt x="1120" y="20"/>
                  </a:lnTo>
                  <a:lnTo>
                    <a:pt x="1121" y="19"/>
                  </a:lnTo>
                  <a:lnTo>
                    <a:pt x="1122" y="17"/>
                  </a:lnTo>
                  <a:lnTo>
                    <a:pt x="1123" y="16"/>
                  </a:lnTo>
                  <a:lnTo>
                    <a:pt x="1124" y="15"/>
                  </a:lnTo>
                  <a:lnTo>
                    <a:pt x="1126" y="13"/>
                  </a:lnTo>
                  <a:lnTo>
                    <a:pt x="1130" y="10"/>
                  </a:lnTo>
                  <a:lnTo>
                    <a:pt x="1131" y="9"/>
                  </a:lnTo>
                  <a:lnTo>
                    <a:pt x="1132" y="8"/>
                  </a:lnTo>
                  <a:lnTo>
                    <a:pt x="1133" y="7"/>
                  </a:lnTo>
                  <a:lnTo>
                    <a:pt x="1134" y="6"/>
                  </a:lnTo>
                  <a:lnTo>
                    <a:pt x="1135" y="5"/>
                  </a:lnTo>
                  <a:lnTo>
                    <a:pt x="1137" y="4"/>
                  </a:lnTo>
                  <a:lnTo>
                    <a:pt x="1138" y="4"/>
                  </a:lnTo>
                  <a:lnTo>
                    <a:pt x="1139" y="3"/>
                  </a:lnTo>
                  <a:lnTo>
                    <a:pt x="1140" y="3"/>
                  </a:lnTo>
                  <a:lnTo>
                    <a:pt x="1141" y="2"/>
                  </a:lnTo>
                  <a:lnTo>
                    <a:pt x="1142" y="2"/>
                  </a:lnTo>
                  <a:lnTo>
                    <a:pt x="1143" y="2"/>
                  </a:lnTo>
                  <a:lnTo>
                    <a:pt x="1143" y="1"/>
                  </a:lnTo>
                  <a:lnTo>
                    <a:pt x="1144" y="1"/>
                  </a:lnTo>
                  <a:lnTo>
                    <a:pt x="1145" y="1"/>
                  </a:lnTo>
                  <a:lnTo>
                    <a:pt x="1146" y="0"/>
                  </a:lnTo>
                  <a:lnTo>
                    <a:pt x="1147" y="0"/>
                  </a:lnTo>
                  <a:lnTo>
                    <a:pt x="1148" y="0"/>
                  </a:lnTo>
                  <a:lnTo>
                    <a:pt x="1149" y="0"/>
                  </a:lnTo>
                  <a:lnTo>
                    <a:pt x="1150" y="0"/>
                  </a:lnTo>
                  <a:lnTo>
                    <a:pt x="1151" y="0"/>
                  </a:lnTo>
                  <a:lnTo>
                    <a:pt x="1152" y="0"/>
                  </a:lnTo>
                  <a:lnTo>
                    <a:pt x="1153" y="0"/>
                  </a:lnTo>
                  <a:lnTo>
                    <a:pt x="1153" y="0"/>
                  </a:lnTo>
                  <a:lnTo>
                    <a:pt x="1154" y="0"/>
                  </a:lnTo>
                  <a:lnTo>
                    <a:pt x="1155" y="0"/>
                  </a:lnTo>
                  <a:lnTo>
                    <a:pt x="1156" y="0"/>
                  </a:lnTo>
                  <a:lnTo>
                    <a:pt x="1157" y="0"/>
                  </a:lnTo>
                  <a:lnTo>
                    <a:pt x="1158" y="0"/>
                  </a:lnTo>
                  <a:lnTo>
                    <a:pt x="1159" y="0"/>
                  </a:lnTo>
                  <a:lnTo>
                    <a:pt x="1160" y="1"/>
                  </a:lnTo>
                  <a:lnTo>
                    <a:pt x="1161" y="1"/>
                  </a:lnTo>
                  <a:lnTo>
                    <a:pt x="1162" y="1"/>
                  </a:lnTo>
                  <a:lnTo>
                    <a:pt x="1162" y="1"/>
                  </a:lnTo>
                  <a:lnTo>
                    <a:pt x="1163" y="2"/>
                  </a:lnTo>
                  <a:lnTo>
                    <a:pt x="1164" y="2"/>
                  </a:lnTo>
                  <a:lnTo>
                    <a:pt x="1166" y="3"/>
                  </a:lnTo>
                  <a:lnTo>
                    <a:pt x="1167" y="3"/>
                  </a:lnTo>
                  <a:lnTo>
                    <a:pt x="1168" y="4"/>
                  </a:lnTo>
                  <a:lnTo>
                    <a:pt x="1170" y="5"/>
                  </a:lnTo>
                  <a:lnTo>
                    <a:pt x="1171" y="6"/>
                  </a:lnTo>
                  <a:lnTo>
                    <a:pt x="1172" y="6"/>
                  </a:lnTo>
                  <a:lnTo>
                    <a:pt x="1173" y="7"/>
                  </a:lnTo>
                  <a:lnTo>
                    <a:pt x="1174" y="8"/>
                  </a:lnTo>
                  <a:lnTo>
                    <a:pt x="1175" y="9"/>
                  </a:lnTo>
                  <a:lnTo>
                    <a:pt x="1177" y="10"/>
                  </a:lnTo>
                  <a:lnTo>
                    <a:pt x="1178" y="11"/>
                  </a:lnTo>
                  <a:lnTo>
                    <a:pt x="1179" y="12"/>
                  </a:lnTo>
                  <a:lnTo>
                    <a:pt x="1181" y="14"/>
                  </a:lnTo>
                  <a:lnTo>
                    <a:pt x="1182" y="15"/>
                  </a:lnTo>
                  <a:lnTo>
                    <a:pt x="1182" y="16"/>
                  </a:lnTo>
                  <a:lnTo>
                    <a:pt x="1184" y="18"/>
                  </a:lnTo>
                  <a:lnTo>
                    <a:pt x="1188" y="23"/>
                  </a:lnTo>
                  <a:lnTo>
                    <a:pt x="1189" y="24"/>
                  </a:lnTo>
                  <a:lnTo>
                    <a:pt x="1190" y="25"/>
                  </a:lnTo>
                  <a:lnTo>
                    <a:pt x="1192" y="27"/>
                  </a:lnTo>
                  <a:lnTo>
                    <a:pt x="1195" y="32"/>
                  </a:lnTo>
                  <a:lnTo>
                    <a:pt x="1196" y="34"/>
                  </a:lnTo>
                  <a:lnTo>
                    <a:pt x="1197" y="35"/>
                  </a:lnTo>
                  <a:lnTo>
                    <a:pt x="1199" y="38"/>
                  </a:lnTo>
                  <a:lnTo>
                    <a:pt x="1202" y="44"/>
                  </a:lnTo>
                  <a:lnTo>
                    <a:pt x="1203" y="45"/>
                  </a:lnTo>
                  <a:lnTo>
                    <a:pt x="1204" y="47"/>
                  </a:lnTo>
                  <a:lnTo>
                    <a:pt x="1205" y="50"/>
                  </a:lnTo>
                  <a:lnTo>
                    <a:pt x="1209" y="57"/>
                  </a:lnTo>
                  <a:lnTo>
                    <a:pt x="1215" y="71"/>
                  </a:lnTo>
                  <a:lnTo>
                    <a:pt x="1216" y="73"/>
                  </a:lnTo>
                  <a:lnTo>
                    <a:pt x="1217" y="75"/>
                  </a:lnTo>
                  <a:lnTo>
                    <a:pt x="1219" y="79"/>
                  </a:lnTo>
                  <a:lnTo>
                    <a:pt x="1222" y="87"/>
                  </a:lnTo>
                  <a:lnTo>
                    <a:pt x="1229" y="104"/>
                  </a:lnTo>
                  <a:lnTo>
                    <a:pt x="1243" y="144"/>
                  </a:lnTo>
                  <a:lnTo>
                    <a:pt x="1243" y="147"/>
                  </a:lnTo>
                  <a:lnTo>
                    <a:pt x="1244" y="150"/>
                  </a:lnTo>
                  <a:lnTo>
                    <a:pt x="1246" y="156"/>
                  </a:lnTo>
                  <a:lnTo>
                    <a:pt x="1250" y="168"/>
                  </a:lnTo>
                  <a:lnTo>
                    <a:pt x="1257" y="194"/>
                  </a:lnTo>
                  <a:lnTo>
                    <a:pt x="1272" y="249"/>
                  </a:lnTo>
                  <a:lnTo>
                    <a:pt x="1273" y="253"/>
                  </a:lnTo>
                  <a:lnTo>
                    <a:pt x="1274" y="257"/>
                  </a:lnTo>
                  <a:lnTo>
                    <a:pt x="1276" y="264"/>
                  </a:lnTo>
                  <a:lnTo>
                    <a:pt x="1279" y="279"/>
                  </a:lnTo>
                  <a:lnTo>
                    <a:pt x="1287" y="310"/>
                  </a:lnTo>
                  <a:lnTo>
                    <a:pt x="1301" y="376"/>
                  </a:lnTo>
                  <a:lnTo>
                    <a:pt x="1302" y="380"/>
                  </a:lnTo>
                  <a:lnTo>
                    <a:pt x="1303" y="384"/>
                  </a:lnTo>
                  <a:lnTo>
                    <a:pt x="1305" y="392"/>
                  </a:lnTo>
                  <a:lnTo>
                    <a:pt x="1308" y="408"/>
                  </a:lnTo>
                  <a:lnTo>
                    <a:pt x="1315" y="441"/>
                  </a:lnTo>
                  <a:lnTo>
                    <a:pt x="1329" y="510"/>
                  </a:lnTo>
                  <a:lnTo>
                    <a:pt x="1356" y="655"/>
                  </a:lnTo>
                  <a:lnTo>
                    <a:pt x="1410" y="949"/>
                  </a:lnTo>
                  <a:lnTo>
                    <a:pt x="1411" y="953"/>
                  </a:lnTo>
                  <a:lnTo>
                    <a:pt x="1412" y="958"/>
                  </a:lnTo>
                  <a:lnTo>
                    <a:pt x="1414" y="968"/>
                  </a:lnTo>
                  <a:lnTo>
                    <a:pt x="1418" y="988"/>
                  </a:lnTo>
                  <a:lnTo>
                    <a:pt x="1425" y="1026"/>
                  </a:lnTo>
                  <a:lnTo>
                    <a:pt x="1439" y="1102"/>
                  </a:lnTo>
                  <a:lnTo>
                    <a:pt x="1440" y="1107"/>
                  </a:lnTo>
                  <a:lnTo>
                    <a:pt x="1441" y="1111"/>
                  </a:lnTo>
                  <a:lnTo>
                    <a:pt x="1443" y="1121"/>
                  </a:lnTo>
                  <a:lnTo>
                    <a:pt x="1447" y="1139"/>
                  </a:lnTo>
                  <a:lnTo>
                    <a:pt x="1454" y="1175"/>
                  </a:lnTo>
                  <a:lnTo>
                    <a:pt x="1469" y="1244"/>
                  </a:lnTo>
                  <a:lnTo>
                    <a:pt x="1469" y="1248"/>
                  </a:lnTo>
                  <a:lnTo>
                    <a:pt x="1470" y="1252"/>
                  </a:lnTo>
                  <a:lnTo>
                    <a:pt x="1472" y="1260"/>
                  </a:lnTo>
                  <a:lnTo>
                    <a:pt x="1475" y="1275"/>
                  </a:lnTo>
                  <a:lnTo>
                    <a:pt x="1482" y="1305"/>
                  </a:lnTo>
                  <a:lnTo>
                    <a:pt x="1496" y="1361"/>
                  </a:lnTo>
                  <a:lnTo>
                    <a:pt x="1497" y="1364"/>
                  </a:lnTo>
                  <a:lnTo>
                    <a:pt x="1497" y="1368"/>
                  </a:lnTo>
                  <a:lnTo>
                    <a:pt x="1499" y="1375"/>
                  </a:lnTo>
                  <a:lnTo>
                    <a:pt x="1502" y="1388"/>
                  </a:lnTo>
                  <a:lnTo>
                    <a:pt x="1509" y="1413"/>
                  </a:lnTo>
                  <a:lnTo>
                    <a:pt x="1523" y="1459"/>
                  </a:lnTo>
                  <a:lnTo>
                    <a:pt x="1524" y="1462"/>
                  </a:lnTo>
                  <a:lnTo>
                    <a:pt x="1525" y="1465"/>
                  </a:lnTo>
                  <a:lnTo>
                    <a:pt x="1527" y="1471"/>
                  </a:lnTo>
                  <a:lnTo>
                    <a:pt x="1530" y="1482"/>
                  </a:lnTo>
                  <a:lnTo>
                    <a:pt x="1538" y="1503"/>
                  </a:lnTo>
                  <a:lnTo>
                    <a:pt x="1539" y="1506"/>
                  </a:lnTo>
                  <a:lnTo>
                    <a:pt x="1539" y="1508"/>
                  </a:lnTo>
                  <a:lnTo>
                    <a:pt x="1541" y="1513"/>
                  </a:lnTo>
                  <a:lnTo>
                    <a:pt x="1545" y="1522"/>
                  </a:lnTo>
                  <a:lnTo>
                    <a:pt x="1552" y="1540"/>
                  </a:lnTo>
                  <a:lnTo>
                    <a:pt x="1553" y="1542"/>
                  </a:lnTo>
                  <a:lnTo>
                    <a:pt x="1554" y="1544"/>
                  </a:lnTo>
                  <a:lnTo>
                    <a:pt x="1556" y="1548"/>
                  </a:lnTo>
                  <a:lnTo>
                    <a:pt x="1560" y="1555"/>
                  </a:lnTo>
                  <a:lnTo>
                    <a:pt x="1561" y="1557"/>
                  </a:lnTo>
                  <a:lnTo>
                    <a:pt x="1562" y="1559"/>
                  </a:lnTo>
                  <a:lnTo>
                    <a:pt x="1563" y="1562"/>
                  </a:lnTo>
                  <a:lnTo>
                    <a:pt x="1567" y="1569"/>
                  </a:lnTo>
                  <a:lnTo>
                    <a:pt x="1568" y="1571"/>
                  </a:lnTo>
                  <a:lnTo>
                    <a:pt x="1569" y="1572"/>
                  </a:lnTo>
                  <a:lnTo>
                    <a:pt x="1571" y="1575"/>
                  </a:lnTo>
                  <a:lnTo>
                    <a:pt x="1574" y="1581"/>
                  </a:lnTo>
                  <a:lnTo>
                    <a:pt x="1575" y="1582"/>
                  </a:lnTo>
                  <a:lnTo>
                    <a:pt x="1576" y="1583"/>
                  </a:lnTo>
                  <a:lnTo>
                    <a:pt x="1578" y="1586"/>
                  </a:lnTo>
                  <a:lnTo>
                    <a:pt x="1582" y="1591"/>
                  </a:lnTo>
                  <a:lnTo>
                    <a:pt x="1583" y="1592"/>
                  </a:lnTo>
                  <a:lnTo>
                    <a:pt x="1584" y="1593"/>
                  </a:lnTo>
                  <a:lnTo>
                    <a:pt x="1585" y="1595"/>
                  </a:lnTo>
                  <a:lnTo>
                    <a:pt x="1586" y="1596"/>
                  </a:lnTo>
                  <a:lnTo>
                    <a:pt x="1587" y="1597"/>
                  </a:lnTo>
                  <a:lnTo>
                    <a:pt x="1589" y="1599"/>
                  </a:lnTo>
                  <a:lnTo>
                    <a:pt x="1590" y="1600"/>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4" name="Freeform 7"/>
            <p:cNvSpPr>
              <a:spLocks/>
            </p:cNvSpPr>
            <p:nvPr/>
          </p:nvSpPr>
          <p:spPr bwMode="auto">
            <a:xfrm rot="7816991">
              <a:off x="5314337" y="1764751"/>
              <a:ext cx="472739" cy="470558"/>
            </a:xfrm>
            <a:custGeom>
              <a:avLst/>
              <a:gdLst>
                <a:gd name="T0" fmla="*/ 7 w 1177"/>
                <a:gd name="T1" fmla="*/ 1605 h 1610"/>
                <a:gd name="T2" fmla="*/ 14 w 1177"/>
                <a:gd name="T3" fmla="*/ 1609 h 1610"/>
                <a:gd name="T4" fmla="*/ 21 w 1177"/>
                <a:gd name="T5" fmla="*/ 1610 h 1610"/>
                <a:gd name="T6" fmla="*/ 28 w 1177"/>
                <a:gd name="T7" fmla="*/ 1610 h 1610"/>
                <a:gd name="T8" fmla="*/ 34 w 1177"/>
                <a:gd name="T9" fmla="*/ 1609 h 1610"/>
                <a:gd name="T10" fmla="*/ 40 w 1177"/>
                <a:gd name="T11" fmla="*/ 1606 h 1610"/>
                <a:gd name="T12" fmla="*/ 51 w 1177"/>
                <a:gd name="T13" fmla="*/ 1597 h 1610"/>
                <a:gd name="T14" fmla="*/ 64 w 1177"/>
                <a:gd name="T15" fmla="*/ 1581 h 1610"/>
                <a:gd name="T16" fmla="*/ 79 w 1177"/>
                <a:gd name="T17" fmla="*/ 1555 h 1610"/>
                <a:gd name="T18" fmla="*/ 97 w 1177"/>
                <a:gd name="T19" fmla="*/ 1513 h 1610"/>
                <a:gd name="T20" fmla="*/ 133 w 1177"/>
                <a:gd name="T21" fmla="*/ 1398 h 1610"/>
                <a:gd name="T22" fmla="*/ 164 w 1177"/>
                <a:gd name="T23" fmla="*/ 1274 h 1610"/>
                <a:gd name="T24" fmla="*/ 271 w 1177"/>
                <a:gd name="T25" fmla="*/ 716 h 1610"/>
                <a:gd name="T26" fmla="*/ 301 w 1177"/>
                <a:gd name="T27" fmla="*/ 555 h 1610"/>
                <a:gd name="T28" fmla="*/ 331 w 1177"/>
                <a:gd name="T29" fmla="*/ 405 h 1610"/>
                <a:gd name="T30" fmla="*/ 360 w 1177"/>
                <a:gd name="T31" fmla="*/ 276 h 1610"/>
                <a:gd name="T32" fmla="*/ 391 w 1177"/>
                <a:gd name="T33" fmla="*/ 160 h 1610"/>
                <a:gd name="T34" fmla="*/ 414 w 1177"/>
                <a:gd name="T35" fmla="*/ 93 h 1610"/>
                <a:gd name="T36" fmla="*/ 428 w 1177"/>
                <a:gd name="T37" fmla="*/ 61 h 1610"/>
                <a:gd name="T38" fmla="*/ 445 w 1177"/>
                <a:gd name="T39" fmla="*/ 31 h 1610"/>
                <a:gd name="T40" fmla="*/ 458 w 1177"/>
                <a:gd name="T41" fmla="*/ 14 h 1610"/>
                <a:gd name="T42" fmla="*/ 465 w 1177"/>
                <a:gd name="T43" fmla="*/ 7 h 1610"/>
                <a:gd name="T44" fmla="*/ 473 w 1177"/>
                <a:gd name="T45" fmla="*/ 3 h 1610"/>
                <a:gd name="T46" fmla="*/ 479 w 1177"/>
                <a:gd name="T47" fmla="*/ 0 h 1610"/>
                <a:gd name="T48" fmla="*/ 485 w 1177"/>
                <a:gd name="T49" fmla="*/ 0 h 1610"/>
                <a:gd name="T50" fmla="*/ 491 w 1177"/>
                <a:gd name="T51" fmla="*/ 0 h 1610"/>
                <a:gd name="T52" fmla="*/ 498 w 1177"/>
                <a:gd name="T53" fmla="*/ 2 h 1610"/>
                <a:gd name="T54" fmla="*/ 506 w 1177"/>
                <a:gd name="T55" fmla="*/ 7 h 1610"/>
                <a:gd name="T56" fmla="*/ 518 w 1177"/>
                <a:gd name="T57" fmla="*/ 19 h 1610"/>
                <a:gd name="T58" fmla="*/ 528 w 1177"/>
                <a:gd name="T59" fmla="*/ 34 h 1610"/>
                <a:gd name="T60" fmla="*/ 540 w 1177"/>
                <a:gd name="T61" fmla="*/ 55 h 1610"/>
                <a:gd name="T62" fmla="*/ 559 w 1177"/>
                <a:gd name="T63" fmla="*/ 99 h 1610"/>
                <a:gd name="T64" fmla="*/ 582 w 1177"/>
                <a:gd name="T65" fmla="*/ 167 h 1610"/>
                <a:gd name="T66" fmla="*/ 612 w 1177"/>
                <a:gd name="T67" fmla="*/ 280 h 1610"/>
                <a:gd name="T68" fmla="*/ 725 w 1177"/>
                <a:gd name="T69" fmla="*/ 853 h 1610"/>
                <a:gd name="T70" fmla="*/ 783 w 1177"/>
                <a:gd name="T71" fmla="*/ 1159 h 1610"/>
                <a:gd name="T72" fmla="*/ 811 w 1177"/>
                <a:gd name="T73" fmla="*/ 1290 h 1610"/>
                <a:gd name="T74" fmla="*/ 840 w 1177"/>
                <a:gd name="T75" fmla="*/ 1407 h 1610"/>
                <a:gd name="T76" fmla="*/ 866 w 1177"/>
                <a:gd name="T77" fmla="*/ 1491 h 1610"/>
                <a:gd name="T78" fmla="*/ 883 w 1177"/>
                <a:gd name="T79" fmla="*/ 1534 h 1610"/>
                <a:gd name="T80" fmla="*/ 902 w 1177"/>
                <a:gd name="T81" fmla="*/ 1573 h 1610"/>
                <a:gd name="T82" fmla="*/ 912 w 1177"/>
                <a:gd name="T83" fmla="*/ 1588 h 1610"/>
                <a:gd name="T84" fmla="*/ 924 w 1177"/>
                <a:gd name="T85" fmla="*/ 1601 h 1610"/>
                <a:gd name="T86" fmla="*/ 932 w 1177"/>
                <a:gd name="T87" fmla="*/ 1606 h 1610"/>
                <a:gd name="T88" fmla="*/ 939 w 1177"/>
                <a:gd name="T89" fmla="*/ 1609 h 1610"/>
                <a:gd name="T90" fmla="*/ 945 w 1177"/>
                <a:gd name="T91" fmla="*/ 1610 h 1610"/>
                <a:gd name="T92" fmla="*/ 951 w 1177"/>
                <a:gd name="T93" fmla="*/ 1610 h 1610"/>
                <a:gd name="T94" fmla="*/ 957 w 1177"/>
                <a:gd name="T95" fmla="*/ 1609 h 1610"/>
                <a:gd name="T96" fmla="*/ 964 w 1177"/>
                <a:gd name="T97" fmla="*/ 1605 h 1610"/>
                <a:gd name="T98" fmla="*/ 971 w 1177"/>
                <a:gd name="T99" fmla="*/ 1599 h 1610"/>
                <a:gd name="T100" fmla="*/ 984 w 1177"/>
                <a:gd name="T101" fmla="*/ 1585 h 1610"/>
                <a:gd name="T102" fmla="*/ 994 w 1177"/>
                <a:gd name="T103" fmla="*/ 1569 h 1610"/>
                <a:gd name="T104" fmla="*/ 1018 w 1177"/>
                <a:gd name="T105" fmla="*/ 1516 h 1610"/>
                <a:gd name="T106" fmla="*/ 1035 w 1177"/>
                <a:gd name="T107" fmla="*/ 1470 h 1610"/>
                <a:gd name="T108" fmla="*/ 1066 w 1177"/>
                <a:gd name="T109" fmla="*/ 1361 h 1610"/>
                <a:gd name="T110" fmla="*/ 1121 w 1177"/>
                <a:gd name="T111" fmla="*/ 1110 h 1610"/>
                <a:gd name="T112" fmla="*/ 1155 w 1177"/>
                <a:gd name="T113" fmla="*/ 930 h 1610"/>
                <a:gd name="T114" fmla="*/ 1172 w 1177"/>
                <a:gd name="T115" fmla="*/ 836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1610">
                  <a:moveTo>
                    <a:pt x="0" y="1600"/>
                  </a:moveTo>
                  <a:lnTo>
                    <a:pt x="1" y="1600"/>
                  </a:lnTo>
                  <a:lnTo>
                    <a:pt x="3" y="1602"/>
                  </a:lnTo>
                  <a:lnTo>
                    <a:pt x="4" y="1603"/>
                  </a:lnTo>
                  <a:lnTo>
                    <a:pt x="4" y="1603"/>
                  </a:lnTo>
                  <a:lnTo>
                    <a:pt x="6" y="1604"/>
                  </a:lnTo>
                  <a:lnTo>
                    <a:pt x="7" y="1605"/>
                  </a:lnTo>
                  <a:lnTo>
                    <a:pt x="8" y="1606"/>
                  </a:lnTo>
                  <a:lnTo>
                    <a:pt x="9" y="1606"/>
                  </a:lnTo>
                  <a:lnTo>
                    <a:pt x="10" y="1607"/>
                  </a:lnTo>
                  <a:lnTo>
                    <a:pt x="11" y="1607"/>
                  </a:lnTo>
                  <a:lnTo>
                    <a:pt x="12" y="1608"/>
                  </a:lnTo>
                  <a:lnTo>
                    <a:pt x="14" y="1608"/>
                  </a:lnTo>
                  <a:lnTo>
                    <a:pt x="14" y="1609"/>
                  </a:lnTo>
                  <a:lnTo>
                    <a:pt x="16" y="1609"/>
                  </a:lnTo>
                  <a:lnTo>
                    <a:pt x="17" y="1609"/>
                  </a:lnTo>
                  <a:lnTo>
                    <a:pt x="18" y="1609"/>
                  </a:lnTo>
                  <a:lnTo>
                    <a:pt x="19" y="1610"/>
                  </a:lnTo>
                  <a:lnTo>
                    <a:pt x="19" y="1610"/>
                  </a:lnTo>
                  <a:lnTo>
                    <a:pt x="20" y="1610"/>
                  </a:lnTo>
                  <a:lnTo>
                    <a:pt x="21" y="1610"/>
                  </a:lnTo>
                  <a:lnTo>
                    <a:pt x="22" y="1610"/>
                  </a:lnTo>
                  <a:lnTo>
                    <a:pt x="23" y="1610"/>
                  </a:lnTo>
                  <a:lnTo>
                    <a:pt x="24" y="1610"/>
                  </a:lnTo>
                  <a:lnTo>
                    <a:pt x="25" y="1610"/>
                  </a:lnTo>
                  <a:lnTo>
                    <a:pt x="26" y="1610"/>
                  </a:lnTo>
                  <a:lnTo>
                    <a:pt x="27" y="1610"/>
                  </a:lnTo>
                  <a:lnTo>
                    <a:pt x="28" y="1610"/>
                  </a:lnTo>
                  <a:lnTo>
                    <a:pt x="29" y="1610"/>
                  </a:lnTo>
                  <a:lnTo>
                    <a:pt x="29" y="1610"/>
                  </a:lnTo>
                  <a:lnTo>
                    <a:pt x="30" y="1610"/>
                  </a:lnTo>
                  <a:lnTo>
                    <a:pt x="31" y="1610"/>
                  </a:lnTo>
                  <a:lnTo>
                    <a:pt x="32" y="1609"/>
                  </a:lnTo>
                  <a:lnTo>
                    <a:pt x="33" y="1609"/>
                  </a:lnTo>
                  <a:lnTo>
                    <a:pt x="34" y="1609"/>
                  </a:lnTo>
                  <a:lnTo>
                    <a:pt x="35" y="1608"/>
                  </a:lnTo>
                  <a:lnTo>
                    <a:pt x="36" y="1608"/>
                  </a:lnTo>
                  <a:lnTo>
                    <a:pt x="37" y="1608"/>
                  </a:lnTo>
                  <a:lnTo>
                    <a:pt x="38" y="1607"/>
                  </a:lnTo>
                  <a:lnTo>
                    <a:pt x="38" y="1607"/>
                  </a:lnTo>
                  <a:lnTo>
                    <a:pt x="39" y="1606"/>
                  </a:lnTo>
                  <a:lnTo>
                    <a:pt x="40" y="1606"/>
                  </a:lnTo>
                  <a:lnTo>
                    <a:pt x="41" y="1605"/>
                  </a:lnTo>
                  <a:lnTo>
                    <a:pt x="43" y="1604"/>
                  </a:lnTo>
                  <a:lnTo>
                    <a:pt x="44" y="1603"/>
                  </a:lnTo>
                  <a:lnTo>
                    <a:pt x="45" y="1603"/>
                  </a:lnTo>
                  <a:lnTo>
                    <a:pt x="47" y="1601"/>
                  </a:lnTo>
                  <a:lnTo>
                    <a:pt x="50" y="1598"/>
                  </a:lnTo>
                  <a:lnTo>
                    <a:pt x="51" y="1597"/>
                  </a:lnTo>
                  <a:lnTo>
                    <a:pt x="52" y="1596"/>
                  </a:lnTo>
                  <a:lnTo>
                    <a:pt x="54" y="1595"/>
                  </a:lnTo>
                  <a:lnTo>
                    <a:pt x="57" y="1590"/>
                  </a:lnTo>
                  <a:lnTo>
                    <a:pt x="58" y="1589"/>
                  </a:lnTo>
                  <a:lnTo>
                    <a:pt x="59" y="1588"/>
                  </a:lnTo>
                  <a:lnTo>
                    <a:pt x="60" y="1586"/>
                  </a:lnTo>
                  <a:lnTo>
                    <a:pt x="64" y="1581"/>
                  </a:lnTo>
                  <a:lnTo>
                    <a:pt x="65" y="1580"/>
                  </a:lnTo>
                  <a:lnTo>
                    <a:pt x="65" y="1579"/>
                  </a:lnTo>
                  <a:lnTo>
                    <a:pt x="67" y="1576"/>
                  </a:lnTo>
                  <a:lnTo>
                    <a:pt x="70" y="1571"/>
                  </a:lnTo>
                  <a:lnTo>
                    <a:pt x="77" y="1559"/>
                  </a:lnTo>
                  <a:lnTo>
                    <a:pt x="78" y="1557"/>
                  </a:lnTo>
                  <a:lnTo>
                    <a:pt x="79" y="1555"/>
                  </a:lnTo>
                  <a:lnTo>
                    <a:pt x="81" y="1552"/>
                  </a:lnTo>
                  <a:lnTo>
                    <a:pt x="84" y="1545"/>
                  </a:lnTo>
                  <a:lnTo>
                    <a:pt x="91" y="1530"/>
                  </a:lnTo>
                  <a:lnTo>
                    <a:pt x="92" y="1528"/>
                  </a:lnTo>
                  <a:lnTo>
                    <a:pt x="92" y="1525"/>
                  </a:lnTo>
                  <a:lnTo>
                    <a:pt x="94" y="1521"/>
                  </a:lnTo>
                  <a:lnTo>
                    <a:pt x="97" y="1513"/>
                  </a:lnTo>
                  <a:lnTo>
                    <a:pt x="104" y="1494"/>
                  </a:lnTo>
                  <a:lnTo>
                    <a:pt x="105" y="1492"/>
                  </a:lnTo>
                  <a:lnTo>
                    <a:pt x="106" y="1489"/>
                  </a:lnTo>
                  <a:lnTo>
                    <a:pt x="108" y="1484"/>
                  </a:lnTo>
                  <a:lnTo>
                    <a:pt x="111" y="1472"/>
                  </a:lnTo>
                  <a:lnTo>
                    <a:pt x="119" y="1449"/>
                  </a:lnTo>
                  <a:lnTo>
                    <a:pt x="133" y="1398"/>
                  </a:lnTo>
                  <a:lnTo>
                    <a:pt x="134" y="1394"/>
                  </a:lnTo>
                  <a:lnTo>
                    <a:pt x="135" y="1391"/>
                  </a:lnTo>
                  <a:lnTo>
                    <a:pt x="137" y="1384"/>
                  </a:lnTo>
                  <a:lnTo>
                    <a:pt x="141" y="1370"/>
                  </a:lnTo>
                  <a:lnTo>
                    <a:pt x="148" y="1340"/>
                  </a:lnTo>
                  <a:lnTo>
                    <a:pt x="163" y="1278"/>
                  </a:lnTo>
                  <a:lnTo>
                    <a:pt x="164" y="1274"/>
                  </a:lnTo>
                  <a:lnTo>
                    <a:pt x="164" y="1270"/>
                  </a:lnTo>
                  <a:lnTo>
                    <a:pt x="166" y="1263"/>
                  </a:lnTo>
                  <a:lnTo>
                    <a:pt x="170" y="1247"/>
                  </a:lnTo>
                  <a:lnTo>
                    <a:pt x="176" y="1215"/>
                  </a:lnTo>
                  <a:lnTo>
                    <a:pt x="190" y="1149"/>
                  </a:lnTo>
                  <a:lnTo>
                    <a:pt x="217" y="1008"/>
                  </a:lnTo>
                  <a:lnTo>
                    <a:pt x="271" y="716"/>
                  </a:lnTo>
                  <a:lnTo>
                    <a:pt x="272" y="711"/>
                  </a:lnTo>
                  <a:lnTo>
                    <a:pt x="273" y="706"/>
                  </a:lnTo>
                  <a:lnTo>
                    <a:pt x="275" y="696"/>
                  </a:lnTo>
                  <a:lnTo>
                    <a:pt x="279" y="676"/>
                  </a:lnTo>
                  <a:lnTo>
                    <a:pt x="286" y="637"/>
                  </a:lnTo>
                  <a:lnTo>
                    <a:pt x="300" y="560"/>
                  </a:lnTo>
                  <a:lnTo>
                    <a:pt x="301" y="555"/>
                  </a:lnTo>
                  <a:lnTo>
                    <a:pt x="302" y="550"/>
                  </a:lnTo>
                  <a:lnTo>
                    <a:pt x="304" y="541"/>
                  </a:lnTo>
                  <a:lnTo>
                    <a:pt x="308" y="522"/>
                  </a:lnTo>
                  <a:lnTo>
                    <a:pt x="315" y="485"/>
                  </a:lnTo>
                  <a:lnTo>
                    <a:pt x="330" y="413"/>
                  </a:lnTo>
                  <a:lnTo>
                    <a:pt x="330" y="409"/>
                  </a:lnTo>
                  <a:lnTo>
                    <a:pt x="331" y="405"/>
                  </a:lnTo>
                  <a:lnTo>
                    <a:pt x="333" y="397"/>
                  </a:lnTo>
                  <a:lnTo>
                    <a:pt x="336" y="381"/>
                  </a:lnTo>
                  <a:lnTo>
                    <a:pt x="343" y="350"/>
                  </a:lnTo>
                  <a:lnTo>
                    <a:pt x="357" y="291"/>
                  </a:lnTo>
                  <a:lnTo>
                    <a:pt x="358" y="287"/>
                  </a:lnTo>
                  <a:lnTo>
                    <a:pt x="358" y="283"/>
                  </a:lnTo>
                  <a:lnTo>
                    <a:pt x="360" y="276"/>
                  </a:lnTo>
                  <a:lnTo>
                    <a:pt x="363" y="263"/>
                  </a:lnTo>
                  <a:lnTo>
                    <a:pt x="370" y="235"/>
                  </a:lnTo>
                  <a:lnTo>
                    <a:pt x="384" y="185"/>
                  </a:lnTo>
                  <a:lnTo>
                    <a:pt x="385" y="182"/>
                  </a:lnTo>
                  <a:lnTo>
                    <a:pt x="386" y="179"/>
                  </a:lnTo>
                  <a:lnTo>
                    <a:pt x="387" y="173"/>
                  </a:lnTo>
                  <a:lnTo>
                    <a:pt x="391" y="160"/>
                  </a:lnTo>
                  <a:lnTo>
                    <a:pt x="398" y="137"/>
                  </a:lnTo>
                  <a:lnTo>
                    <a:pt x="399" y="134"/>
                  </a:lnTo>
                  <a:lnTo>
                    <a:pt x="400" y="131"/>
                  </a:lnTo>
                  <a:lnTo>
                    <a:pt x="402" y="126"/>
                  </a:lnTo>
                  <a:lnTo>
                    <a:pt x="406" y="115"/>
                  </a:lnTo>
                  <a:lnTo>
                    <a:pt x="413" y="95"/>
                  </a:lnTo>
                  <a:lnTo>
                    <a:pt x="414" y="93"/>
                  </a:lnTo>
                  <a:lnTo>
                    <a:pt x="415" y="90"/>
                  </a:lnTo>
                  <a:lnTo>
                    <a:pt x="417" y="86"/>
                  </a:lnTo>
                  <a:lnTo>
                    <a:pt x="421" y="77"/>
                  </a:lnTo>
                  <a:lnTo>
                    <a:pt x="421" y="75"/>
                  </a:lnTo>
                  <a:lnTo>
                    <a:pt x="422" y="73"/>
                  </a:lnTo>
                  <a:lnTo>
                    <a:pt x="424" y="69"/>
                  </a:lnTo>
                  <a:lnTo>
                    <a:pt x="428" y="61"/>
                  </a:lnTo>
                  <a:lnTo>
                    <a:pt x="429" y="59"/>
                  </a:lnTo>
                  <a:lnTo>
                    <a:pt x="430" y="57"/>
                  </a:lnTo>
                  <a:lnTo>
                    <a:pt x="432" y="53"/>
                  </a:lnTo>
                  <a:lnTo>
                    <a:pt x="436" y="46"/>
                  </a:lnTo>
                  <a:lnTo>
                    <a:pt x="443" y="34"/>
                  </a:lnTo>
                  <a:lnTo>
                    <a:pt x="444" y="33"/>
                  </a:lnTo>
                  <a:lnTo>
                    <a:pt x="445" y="31"/>
                  </a:lnTo>
                  <a:lnTo>
                    <a:pt x="447" y="29"/>
                  </a:lnTo>
                  <a:lnTo>
                    <a:pt x="450" y="24"/>
                  </a:lnTo>
                  <a:lnTo>
                    <a:pt x="451" y="23"/>
                  </a:lnTo>
                  <a:lnTo>
                    <a:pt x="452" y="21"/>
                  </a:lnTo>
                  <a:lnTo>
                    <a:pt x="453" y="19"/>
                  </a:lnTo>
                  <a:lnTo>
                    <a:pt x="457" y="15"/>
                  </a:lnTo>
                  <a:lnTo>
                    <a:pt x="458" y="14"/>
                  </a:lnTo>
                  <a:lnTo>
                    <a:pt x="459" y="13"/>
                  </a:lnTo>
                  <a:lnTo>
                    <a:pt x="460" y="12"/>
                  </a:lnTo>
                  <a:lnTo>
                    <a:pt x="461" y="11"/>
                  </a:lnTo>
                  <a:lnTo>
                    <a:pt x="462" y="10"/>
                  </a:lnTo>
                  <a:lnTo>
                    <a:pt x="464" y="9"/>
                  </a:lnTo>
                  <a:lnTo>
                    <a:pt x="465" y="8"/>
                  </a:lnTo>
                  <a:lnTo>
                    <a:pt x="465" y="7"/>
                  </a:lnTo>
                  <a:lnTo>
                    <a:pt x="467" y="6"/>
                  </a:lnTo>
                  <a:lnTo>
                    <a:pt x="468" y="6"/>
                  </a:lnTo>
                  <a:lnTo>
                    <a:pt x="469" y="5"/>
                  </a:lnTo>
                  <a:lnTo>
                    <a:pt x="471" y="4"/>
                  </a:lnTo>
                  <a:lnTo>
                    <a:pt x="471" y="3"/>
                  </a:lnTo>
                  <a:lnTo>
                    <a:pt x="472" y="3"/>
                  </a:lnTo>
                  <a:lnTo>
                    <a:pt x="473" y="3"/>
                  </a:lnTo>
                  <a:lnTo>
                    <a:pt x="474" y="2"/>
                  </a:lnTo>
                  <a:lnTo>
                    <a:pt x="475" y="2"/>
                  </a:lnTo>
                  <a:lnTo>
                    <a:pt x="476" y="2"/>
                  </a:lnTo>
                  <a:lnTo>
                    <a:pt x="477" y="1"/>
                  </a:lnTo>
                  <a:lnTo>
                    <a:pt x="477" y="1"/>
                  </a:lnTo>
                  <a:lnTo>
                    <a:pt x="478" y="1"/>
                  </a:lnTo>
                  <a:lnTo>
                    <a:pt x="479" y="0"/>
                  </a:lnTo>
                  <a:lnTo>
                    <a:pt x="480" y="0"/>
                  </a:lnTo>
                  <a:lnTo>
                    <a:pt x="481" y="0"/>
                  </a:lnTo>
                  <a:lnTo>
                    <a:pt x="482" y="0"/>
                  </a:lnTo>
                  <a:lnTo>
                    <a:pt x="483" y="0"/>
                  </a:lnTo>
                  <a:lnTo>
                    <a:pt x="483" y="0"/>
                  </a:lnTo>
                  <a:lnTo>
                    <a:pt x="484" y="0"/>
                  </a:lnTo>
                  <a:lnTo>
                    <a:pt x="485" y="0"/>
                  </a:lnTo>
                  <a:lnTo>
                    <a:pt x="486" y="0"/>
                  </a:lnTo>
                  <a:lnTo>
                    <a:pt x="487" y="0"/>
                  </a:lnTo>
                  <a:lnTo>
                    <a:pt x="488" y="0"/>
                  </a:lnTo>
                  <a:lnTo>
                    <a:pt x="489" y="0"/>
                  </a:lnTo>
                  <a:lnTo>
                    <a:pt x="489" y="0"/>
                  </a:lnTo>
                  <a:lnTo>
                    <a:pt x="490" y="0"/>
                  </a:lnTo>
                  <a:lnTo>
                    <a:pt x="491" y="0"/>
                  </a:lnTo>
                  <a:lnTo>
                    <a:pt x="492" y="0"/>
                  </a:lnTo>
                  <a:lnTo>
                    <a:pt x="493" y="1"/>
                  </a:lnTo>
                  <a:lnTo>
                    <a:pt x="494" y="1"/>
                  </a:lnTo>
                  <a:lnTo>
                    <a:pt x="495" y="1"/>
                  </a:lnTo>
                  <a:lnTo>
                    <a:pt x="495" y="1"/>
                  </a:lnTo>
                  <a:lnTo>
                    <a:pt x="496" y="2"/>
                  </a:lnTo>
                  <a:lnTo>
                    <a:pt x="498" y="2"/>
                  </a:lnTo>
                  <a:lnTo>
                    <a:pt x="499" y="3"/>
                  </a:lnTo>
                  <a:lnTo>
                    <a:pt x="500" y="3"/>
                  </a:lnTo>
                  <a:lnTo>
                    <a:pt x="501" y="4"/>
                  </a:lnTo>
                  <a:lnTo>
                    <a:pt x="502" y="5"/>
                  </a:lnTo>
                  <a:lnTo>
                    <a:pt x="503" y="5"/>
                  </a:lnTo>
                  <a:lnTo>
                    <a:pt x="505" y="6"/>
                  </a:lnTo>
                  <a:lnTo>
                    <a:pt x="506" y="7"/>
                  </a:lnTo>
                  <a:lnTo>
                    <a:pt x="506" y="8"/>
                  </a:lnTo>
                  <a:lnTo>
                    <a:pt x="508" y="9"/>
                  </a:lnTo>
                  <a:lnTo>
                    <a:pt x="511" y="12"/>
                  </a:lnTo>
                  <a:lnTo>
                    <a:pt x="512" y="13"/>
                  </a:lnTo>
                  <a:lnTo>
                    <a:pt x="513" y="14"/>
                  </a:lnTo>
                  <a:lnTo>
                    <a:pt x="515" y="15"/>
                  </a:lnTo>
                  <a:lnTo>
                    <a:pt x="518" y="19"/>
                  </a:lnTo>
                  <a:lnTo>
                    <a:pt x="519" y="20"/>
                  </a:lnTo>
                  <a:lnTo>
                    <a:pt x="520" y="21"/>
                  </a:lnTo>
                  <a:lnTo>
                    <a:pt x="522" y="24"/>
                  </a:lnTo>
                  <a:lnTo>
                    <a:pt x="525" y="29"/>
                  </a:lnTo>
                  <a:lnTo>
                    <a:pt x="526" y="30"/>
                  </a:lnTo>
                  <a:lnTo>
                    <a:pt x="527" y="31"/>
                  </a:lnTo>
                  <a:lnTo>
                    <a:pt x="528" y="34"/>
                  </a:lnTo>
                  <a:lnTo>
                    <a:pt x="532" y="39"/>
                  </a:lnTo>
                  <a:lnTo>
                    <a:pt x="532" y="41"/>
                  </a:lnTo>
                  <a:lnTo>
                    <a:pt x="533" y="42"/>
                  </a:lnTo>
                  <a:lnTo>
                    <a:pt x="535" y="45"/>
                  </a:lnTo>
                  <a:lnTo>
                    <a:pt x="538" y="51"/>
                  </a:lnTo>
                  <a:lnTo>
                    <a:pt x="539" y="53"/>
                  </a:lnTo>
                  <a:lnTo>
                    <a:pt x="540" y="55"/>
                  </a:lnTo>
                  <a:lnTo>
                    <a:pt x="542" y="58"/>
                  </a:lnTo>
                  <a:lnTo>
                    <a:pt x="545" y="65"/>
                  </a:lnTo>
                  <a:lnTo>
                    <a:pt x="552" y="80"/>
                  </a:lnTo>
                  <a:lnTo>
                    <a:pt x="553" y="82"/>
                  </a:lnTo>
                  <a:lnTo>
                    <a:pt x="554" y="85"/>
                  </a:lnTo>
                  <a:lnTo>
                    <a:pt x="555" y="89"/>
                  </a:lnTo>
                  <a:lnTo>
                    <a:pt x="559" y="99"/>
                  </a:lnTo>
                  <a:lnTo>
                    <a:pt x="566" y="119"/>
                  </a:lnTo>
                  <a:lnTo>
                    <a:pt x="567" y="121"/>
                  </a:lnTo>
                  <a:lnTo>
                    <a:pt x="568" y="124"/>
                  </a:lnTo>
                  <a:lnTo>
                    <a:pt x="570" y="129"/>
                  </a:lnTo>
                  <a:lnTo>
                    <a:pt x="574" y="141"/>
                  </a:lnTo>
                  <a:lnTo>
                    <a:pt x="581" y="164"/>
                  </a:lnTo>
                  <a:lnTo>
                    <a:pt x="582" y="167"/>
                  </a:lnTo>
                  <a:lnTo>
                    <a:pt x="583" y="170"/>
                  </a:lnTo>
                  <a:lnTo>
                    <a:pt x="585" y="177"/>
                  </a:lnTo>
                  <a:lnTo>
                    <a:pt x="588" y="189"/>
                  </a:lnTo>
                  <a:lnTo>
                    <a:pt x="596" y="216"/>
                  </a:lnTo>
                  <a:lnTo>
                    <a:pt x="610" y="273"/>
                  </a:lnTo>
                  <a:lnTo>
                    <a:pt x="611" y="277"/>
                  </a:lnTo>
                  <a:lnTo>
                    <a:pt x="612" y="280"/>
                  </a:lnTo>
                  <a:lnTo>
                    <a:pt x="614" y="288"/>
                  </a:lnTo>
                  <a:lnTo>
                    <a:pt x="617" y="302"/>
                  </a:lnTo>
                  <a:lnTo>
                    <a:pt x="624" y="332"/>
                  </a:lnTo>
                  <a:lnTo>
                    <a:pt x="637" y="394"/>
                  </a:lnTo>
                  <a:lnTo>
                    <a:pt x="665" y="529"/>
                  </a:lnTo>
                  <a:lnTo>
                    <a:pt x="724" y="848"/>
                  </a:lnTo>
                  <a:lnTo>
                    <a:pt x="725" y="853"/>
                  </a:lnTo>
                  <a:lnTo>
                    <a:pt x="726" y="858"/>
                  </a:lnTo>
                  <a:lnTo>
                    <a:pt x="728" y="868"/>
                  </a:lnTo>
                  <a:lnTo>
                    <a:pt x="731" y="888"/>
                  </a:lnTo>
                  <a:lnTo>
                    <a:pt x="739" y="928"/>
                  </a:lnTo>
                  <a:lnTo>
                    <a:pt x="753" y="1005"/>
                  </a:lnTo>
                  <a:lnTo>
                    <a:pt x="782" y="1155"/>
                  </a:lnTo>
                  <a:lnTo>
                    <a:pt x="783" y="1159"/>
                  </a:lnTo>
                  <a:lnTo>
                    <a:pt x="784" y="1163"/>
                  </a:lnTo>
                  <a:lnTo>
                    <a:pt x="786" y="1172"/>
                  </a:lnTo>
                  <a:lnTo>
                    <a:pt x="789" y="1188"/>
                  </a:lnTo>
                  <a:lnTo>
                    <a:pt x="796" y="1220"/>
                  </a:lnTo>
                  <a:lnTo>
                    <a:pt x="809" y="1282"/>
                  </a:lnTo>
                  <a:lnTo>
                    <a:pt x="810" y="1286"/>
                  </a:lnTo>
                  <a:lnTo>
                    <a:pt x="811" y="1290"/>
                  </a:lnTo>
                  <a:lnTo>
                    <a:pt x="813" y="1297"/>
                  </a:lnTo>
                  <a:lnTo>
                    <a:pt x="816" y="1312"/>
                  </a:lnTo>
                  <a:lnTo>
                    <a:pt x="823" y="1340"/>
                  </a:lnTo>
                  <a:lnTo>
                    <a:pt x="836" y="1393"/>
                  </a:lnTo>
                  <a:lnTo>
                    <a:pt x="837" y="1397"/>
                  </a:lnTo>
                  <a:lnTo>
                    <a:pt x="838" y="1400"/>
                  </a:lnTo>
                  <a:lnTo>
                    <a:pt x="840" y="1407"/>
                  </a:lnTo>
                  <a:lnTo>
                    <a:pt x="844" y="1420"/>
                  </a:lnTo>
                  <a:lnTo>
                    <a:pt x="851" y="1445"/>
                  </a:lnTo>
                  <a:lnTo>
                    <a:pt x="852" y="1448"/>
                  </a:lnTo>
                  <a:lnTo>
                    <a:pt x="853" y="1451"/>
                  </a:lnTo>
                  <a:lnTo>
                    <a:pt x="855" y="1457"/>
                  </a:lnTo>
                  <a:lnTo>
                    <a:pt x="859" y="1468"/>
                  </a:lnTo>
                  <a:lnTo>
                    <a:pt x="866" y="1491"/>
                  </a:lnTo>
                  <a:lnTo>
                    <a:pt x="867" y="1493"/>
                  </a:lnTo>
                  <a:lnTo>
                    <a:pt x="868" y="1496"/>
                  </a:lnTo>
                  <a:lnTo>
                    <a:pt x="870" y="1501"/>
                  </a:lnTo>
                  <a:lnTo>
                    <a:pt x="873" y="1511"/>
                  </a:lnTo>
                  <a:lnTo>
                    <a:pt x="881" y="1529"/>
                  </a:lnTo>
                  <a:lnTo>
                    <a:pt x="882" y="1532"/>
                  </a:lnTo>
                  <a:lnTo>
                    <a:pt x="883" y="1534"/>
                  </a:lnTo>
                  <a:lnTo>
                    <a:pt x="884" y="1538"/>
                  </a:lnTo>
                  <a:lnTo>
                    <a:pt x="888" y="1546"/>
                  </a:lnTo>
                  <a:lnTo>
                    <a:pt x="895" y="1561"/>
                  </a:lnTo>
                  <a:lnTo>
                    <a:pt x="896" y="1562"/>
                  </a:lnTo>
                  <a:lnTo>
                    <a:pt x="897" y="1564"/>
                  </a:lnTo>
                  <a:lnTo>
                    <a:pt x="899" y="1567"/>
                  </a:lnTo>
                  <a:lnTo>
                    <a:pt x="902" y="1573"/>
                  </a:lnTo>
                  <a:lnTo>
                    <a:pt x="903" y="1574"/>
                  </a:lnTo>
                  <a:lnTo>
                    <a:pt x="904" y="1576"/>
                  </a:lnTo>
                  <a:lnTo>
                    <a:pt x="906" y="1578"/>
                  </a:lnTo>
                  <a:lnTo>
                    <a:pt x="909" y="1583"/>
                  </a:lnTo>
                  <a:lnTo>
                    <a:pt x="910" y="1584"/>
                  </a:lnTo>
                  <a:lnTo>
                    <a:pt x="911" y="1586"/>
                  </a:lnTo>
                  <a:lnTo>
                    <a:pt x="912" y="1588"/>
                  </a:lnTo>
                  <a:lnTo>
                    <a:pt x="916" y="1592"/>
                  </a:lnTo>
                  <a:lnTo>
                    <a:pt x="917" y="1593"/>
                  </a:lnTo>
                  <a:lnTo>
                    <a:pt x="918" y="1594"/>
                  </a:lnTo>
                  <a:lnTo>
                    <a:pt x="919" y="1596"/>
                  </a:lnTo>
                  <a:lnTo>
                    <a:pt x="923" y="1600"/>
                  </a:lnTo>
                  <a:lnTo>
                    <a:pt x="924" y="1600"/>
                  </a:lnTo>
                  <a:lnTo>
                    <a:pt x="924" y="1601"/>
                  </a:lnTo>
                  <a:lnTo>
                    <a:pt x="926" y="1602"/>
                  </a:lnTo>
                  <a:lnTo>
                    <a:pt x="927" y="1603"/>
                  </a:lnTo>
                  <a:lnTo>
                    <a:pt x="928" y="1604"/>
                  </a:lnTo>
                  <a:lnTo>
                    <a:pt x="930" y="1605"/>
                  </a:lnTo>
                  <a:lnTo>
                    <a:pt x="930" y="1605"/>
                  </a:lnTo>
                  <a:lnTo>
                    <a:pt x="931" y="1606"/>
                  </a:lnTo>
                  <a:lnTo>
                    <a:pt x="932" y="1606"/>
                  </a:lnTo>
                  <a:lnTo>
                    <a:pt x="933" y="1607"/>
                  </a:lnTo>
                  <a:lnTo>
                    <a:pt x="934" y="1607"/>
                  </a:lnTo>
                  <a:lnTo>
                    <a:pt x="935" y="1608"/>
                  </a:lnTo>
                  <a:lnTo>
                    <a:pt x="936" y="1608"/>
                  </a:lnTo>
                  <a:lnTo>
                    <a:pt x="937" y="1609"/>
                  </a:lnTo>
                  <a:lnTo>
                    <a:pt x="938" y="1609"/>
                  </a:lnTo>
                  <a:lnTo>
                    <a:pt x="939" y="1609"/>
                  </a:lnTo>
                  <a:lnTo>
                    <a:pt x="940" y="1609"/>
                  </a:lnTo>
                  <a:lnTo>
                    <a:pt x="941" y="1610"/>
                  </a:lnTo>
                  <a:lnTo>
                    <a:pt x="942" y="1610"/>
                  </a:lnTo>
                  <a:lnTo>
                    <a:pt x="942" y="1610"/>
                  </a:lnTo>
                  <a:lnTo>
                    <a:pt x="943" y="1610"/>
                  </a:lnTo>
                  <a:lnTo>
                    <a:pt x="944" y="1610"/>
                  </a:lnTo>
                  <a:lnTo>
                    <a:pt x="945" y="1610"/>
                  </a:lnTo>
                  <a:lnTo>
                    <a:pt x="946" y="1610"/>
                  </a:lnTo>
                  <a:lnTo>
                    <a:pt x="947" y="1610"/>
                  </a:lnTo>
                  <a:lnTo>
                    <a:pt x="948" y="1610"/>
                  </a:lnTo>
                  <a:lnTo>
                    <a:pt x="948" y="1610"/>
                  </a:lnTo>
                  <a:lnTo>
                    <a:pt x="949" y="1610"/>
                  </a:lnTo>
                  <a:lnTo>
                    <a:pt x="950" y="1610"/>
                  </a:lnTo>
                  <a:lnTo>
                    <a:pt x="951" y="1610"/>
                  </a:lnTo>
                  <a:lnTo>
                    <a:pt x="952" y="1610"/>
                  </a:lnTo>
                  <a:lnTo>
                    <a:pt x="953" y="1610"/>
                  </a:lnTo>
                  <a:lnTo>
                    <a:pt x="953" y="1610"/>
                  </a:lnTo>
                  <a:lnTo>
                    <a:pt x="954" y="1609"/>
                  </a:lnTo>
                  <a:lnTo>
                    <a:pt x="955" y="1609"/>
                  </a:lnTo>
                  <a:lnTo>
                    <a:pt x="956" y="1609"/>
                  </a:lnTo>
                  <a:lnTo>
                    <a:pt x="957" y="1609"/>
                  </a:lnTo>
                  <a:lnTo>
                    <a:pt x="958" y="1608"/>
                  </a:lnTo>
                  <a:lnTo>
                    <a:pt x="958" y="1608"/>
                  </a:lnTo>
                  <a:lnTo>
                    <a:pt x="959" y="1607"/>
                  </a:lnTo>
                  <a:lnTo>
                    <a:pt x="960" y="1607"/>
                  </a:lnTo>
                  <a:lnTo>
                    <a:pt x="961" y="1607"/>
                  </a:lnTo>
                  <a:lnTo>
                    <a:pt x="962" y="1606"/>
                  </a:lnTo>
                  <a:lnTo>
                    <a:pt x="964" y="1605"/>
                  </a:lnTo>
                  <a:lnTo>
                    <a:pt x="964" y="1605"/>
                  </a:lnTo>
                  <a:lnTo>
                    <a:pt x="965" y="1604"/>
                  </a:lnTo>
                  <a:lnTo>
                    <a:pt x="967" y="1603"/>
                  </a:lnTo>
                  <a:lnTo>
                    <a:pt x="968" y="1602"/>
                  </a:lnTo>
                  <a:lnTo>
                    <a:pt x="969" y="1602"/>
                  </a:lnTo>
                  <a:lnTo>
                    <a:pt x="970" y="1600"/>
                  </a:lnTo>
                  <a:lnTo>
                    <a:pt x="971" y="1599"/>
                  </a:lnTo>
                  <a:lnTo>
                    <a:pt x="972" y="1599"/>
                  </a:lnTo>
                  <a:lnTo>
                    <a:pt x="974" y="1597"/>
                  </a:lnTo>
                  <a:lnTo>
                    <a:pt x="977" y="1594"/>
                  </a:lnTo>
                  <a:lnTo>
                    <a:pt x="978" y="1592"/>
                  </a:lnTo>
                  <a:lnTo>
                    <a:pt x="979" y="1591"/>
                  </a:lnTo>
                  <a:lnTo>
                    <a:pt x="980" y="1589"/>
                  </a:lnTo>
                  <a:lnTo>
                    <a:pt x="984" y="1585"/>
                  </a:lnTo>
                  <a:lnTo>
                    <a:pt x="984" y="1584"/>
                  </a:lnTo>
                  <a:lnTo>
                    <a:pt x="985" y="1582"/>
                  </a:lnTo>
                  <a:lnTo>
                    <a:pt x="987" y="1580"/>
                  </a:lnTo>
                  <a:lnTo>
                    <a:pt x="990" y="1575"/>
                  </a:lnTo>
                  <a:lnTo>
                    <a:pt x="991" y="1573"/>
                  </a:lnTo>
                  <a:lnTo>
                    <a:pt x="992" y="1572"/>
                  </a:lnTo>
                  <a:lnTo>
                    <a:pt x="994" y="1569"/>
                  </a:lnTo>
                  <a:lnTo>
                    <a:pt x="997" y="1563"/>
                  </a:lnTo>
                  <a:lnTo>
                    <a:pt x="1004" y="1550"/>
                  </a:lnTo>
                  <a:lnTo>
                    <a:pt x="1005" y="1548"/>
                  </a:lnTo>
                  <a:lnTo>
                    <a:pt x="1006" y="1546"/>
                  </a:lnTo>
                  <a:lnTo>
                    <a:pt x="1007" y="1542"/>
                  </a:lnTo>
                  <a:lnTo>
                    <a:pt x="1011" y="1534"/>
                  </a:lnTo>
                  <a:lnTo>
                    <a:pt x="1018" y="1516"/>
                  </a:lnTo>
                  <a:lnTo>
                    <a:pt x="1019" y="1514"/>
                  </a:lnTo>
                  <a:lnTo>
                    <a:pt x="1020" y="1512"/>
                  </a:lnTo>
                  <a:lnTo>
                    <a:pt x="1022" y="1507"/>
                  </a:lnTo>
                  <a:lnTo>
                    <a:pt x="1026" y="1497"/>
                  </a:lnTo>
                  <a:lnTo>
                    <a:pt x="1033" y="1475"/>
                  </a:lnTo>
                  <a:lnTo>
                    <a:pt x="1034" y="1472"/>
                  </a:lnTo>
                  <a:lnTo>
                    <a:pt x="1035" y="1470"/>
                  </a:lnTo>
                  <a:lnTo>
                    <a:pt x="1037" y="1464"/>
                  </a:lnTo>
                  <a:lnTo>
                    <a:pt x="1040" y="1452"/>
                  </a:lnTo>
                  <a:lnTo>
                    <a:pt x="1047" y="1428"/>
                  </a:lnTo>
                  <a:lnTo>
                    <a:pt x="1062" y="1374"/>
                  </a:lnTo>
                  <a:lnTo>
                    <a:pt x="1063" y="1371"/>
                  </a:lnTo>
                  <a:lnTo>
                    <a:pt x="1064" y="1367"/>
                  </a:lnTo>
                  <a:lnTo>
                    <a:pt x="1066" y="1361"/>
                  </a:lnTo>
                  <a:lnTo>
                    <a:pt x="1069" y="1347"/>
                  </a:lnTo>
                  <a:lnTo>
                    <a:pt x="1076" y="1319"/>
                  </a:lnTo>
                  <a:lnTo>
                    <a:pt x="1090" y="1260"/>
                  </a:lnTo>
                  <a:lnTo>
                    <a:pt x="1117" y="1129"/>
                  </a:lnTo>
                  <a:lnTo>
                    <a:pt x="1118" y="1124"/>
                  </a:lnTo>
                  <a:lnTo>
                    <a:pt x="1119" y="1119"/>
                  </a:lnTo>
                  <a:lnTo>
                    <a:pt x="1121" y="1110"/>
                  </a:lnTo>
                  <a:lnTo>
                    <a:pt x="1124" y="1090"/>
                  </a:lnTo>
                  <a:lnTo>
                    <a:pt x="1132" y="1051"/>
                  </a:lnTo>
                  <a:lnTo>
                    <a:pt x="1147" y="971"/>
                  </a:lnTo>
                  <a:lnTo>
                    <a:pt x="1148" y="965"/>
                  </a:lnTo>
                  <a:lnTo>
                    <a:pt x="1149" y="960"/>
                  </a:lnTo>
                  <a:lnTo>
                    <a:pt x="1151" y="950"/>
                  </a:lnTo>
                  <a:lnTo>
                    <a:pt x="1155" y="930"/>
                  </a:lnTo>
                  <a:lnTo>
                    <a:pt x="1162" y="888"/>
                  </a:lnTo>
                  <a:lnTo>
                    <a:pt x="1163" y="883"/>
                  </a:lnTo>
                  <a:lnTo>
                    <a:pt x="1164" y="878"/>
                  </a:lnTo>
                  <a:lnTo>
                    <a:pt x="1166" y="867"/>
                  </a:lnTo>
                  <a:lnTo>
                    <a:pt x="1170" y="847"/>
                  </a:lnTo>
                  <a:lnTo>
                    <a:pt x="1171" y="842"/>
                  </a:lnTo>
                  <a:lnTo>
                    <a:pt x="1172" y="836"/>
                  </a:lnTo>
                  <a:lnTo>
                    <a:pt x="1174" y="826"/>
                  </a:lnTo>
                  <a:lnTo>
                    <a:pt x="1175" y="821"/>
                  </a:lnTo>
                  <a:lnTo>
                    <a:pt x="1176" y="816"/>
                  </a:lnTo>
                  <a:lnTo>
                    <a:pt x="1177" y="810"/>
                  </a:lnTo>
                  <a:lnTo>
                    <a:pt x="1177" y="805"/>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36" name="Straight Arrow Connector 35"/>
            <p:cNvCxnSpPr/>
            <p:nvPr/>
          </p:nvCxnSpPr>
          <p:spPr>
            <a:xfrm flipV="1">
              <a:off x="6108097" y="1142056"/>
              <a:ext cx="175757" cy="1955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1" name="TextBox 40"/>
              <p:cNvSpPr txBox="1"/>
              <p:nvPr/>
            </p:nvSpPr>
            <p:spPr>
              <a:xfrm>
                <a:off x="5032300" y="1203139"/>
                <a:ext cx="43980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rgbClr val="0070C0"/>
                          </a:solidFill>
                          <a:latin typeface="Cambria Math" panose="02040503050406030204" pitchFamily="18" charset="0"/>
                        </a:rPr>
                        <m:t>𝛾</m:t>
                      </m:r>
                    </m:oMath>
                  </m:oMathPara>
                </a14:m>
                <a:endParaRPr lang="en-GB" sz="2400" dirty="0"/>
              </a:p>
            </p:txBody>
          </p:sp>
        </mc:Choice>
        <mc:Fallback xmlns="">
          <p:sp>
            <p:nvSpPr>
              <p:cNvPr id="41" name="TextBox 40"/>
              <p:cNvSpPr txBox="1">
                <a:spLocks noRot="1" noChangeAspect="1" noMove="1" noResize="1" noEditPoints="1" noAdjustHandles="1" noChangeArrowheads="1" noChangeShapeType="1" noTextEdit="1"/>
              </p:cNvSpPr>
              <p:nvPr/>
            </p:nvSpPr>
            <p:spPr>
              <a:xfrm>
                <a:off x="5032300" y="1203139"/>
                <a:ext cx="439800" cy="461665"/>
              </a:xfrm>
              <a:prstGeom prst="rect">
                <a:avLst/>
              </a:prstGeom>
              <a:blipFill>
                <a:blip r:embed="rId8"/>
                <a:stretch>
                  <a:fillRect l="-4167" b="-1052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2" name="TextBox 41"/>
              <p:cNvSpPr txBox="1"/>
              <p:nvPr/>
            </p:nvSpPr>
            <p:spPr>
              <a:xfrm>
                <a:off x="503548" y="5769260"/>
                <a:ext cx="8188460" cy="707886"/>
              </a:xfrm>
              <a:prstGeom prst="rect">
                <a:avLst/>
              </a:prstGeom>
              <a:noFill/>
            </p:spPr>
            <p:txBody>
              <a:bodyPr wrap="non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Selective driving </a:t>
                </a:r>
                <a:r>
                  <a:rPr lang="en-GB" sz="2000" kern="0" dirty="0" smtClean="0">
                    <a:solidFill>
                      <a:sysClr val="windowText" lastClr="000000"/>
                    </a:solidFill>
                    <a:latin typeface="+mn-lt"/>
                  </a:rPr>
                  <a:t>of specific atomic transitions: optical pumping, laser cooling</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Environmental coupling </a:t>
                </a:r>
                <a14:m>
                  <m:oMath xmlns:m="http://schemas.openxmlformats.org/officeDocument/2006/math">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𝛾</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m:rPr>
                        <m:sty m:val="p"/>
                      </m:rPr>
                      <a:rPr kumimoji="0" lang="en-GB" sz="2000" b="0" i="0" u="none" strike="noStrike" kern="0" cap="none" spc="0" normalizeH="0" baseline="0" noProof="0" smtClean="0">
                        <a:ln>
                          <a:noFill/>
                        </a:ln>
                        <a:solidFill>
                          <a:sysClr val="windowText" lastClr="000000"/>
                        </a:solidFill>
                        <a:effectLst/>
                        <a:uLnTx/>
                        <a:uFillTx/>
                        <a:latin typeface="Cambria Math" panose="02040503050406030204" pitchFamily="18" charset="0"/>
                      </a:rPr>
                      <m:t>Ω</m:t>
                    </m:r>
                  </m:oMath>
                </a14:m>
                <a:r>
                  <a:rPr kumimoji="0" lang="en-GB" sz="2000" b="0" i="0" u="none" strike="noStrike" kern="0" cap="none" spc="0" normalizeH="0" baseline="0" noProof="0" dirty="0" smtClean="0">
                    <a:ln>
                      <a:noFill/>
                    </a:ln>
                    <a:solidFill>
                      <a:sysClr val="windowText" lastClr="000000"/>
                    </a:solidFill>
                    <a:effectLst/>
                    <a:uLnTx/>
                    <a:uFillTx/>
                    <a:latin typeface="+mn-lt"/>
                  </a:rPr>
                  <a:t>: coherent and dissipative quantum dynamics</a:t>
                </a:r>
                <a:endParaRPr kumimoji="0" lang="en-GB" sz="2000" b="0" i="0" u="none" strike="noStrike" kern="0" cap="none" spc="0" normalizeH="0" baseline="0" noProof="0" dirty="0">
                  <a:ln>
                    <a:noFill/>
                  </a:ln>
                  <a:solidFill>
                    <a:sysClr val="windowText" lastClr="000000"/>
                  </a:solidFill>
                  <a:effectLst/>
                  <a:uLnTx/>
                  <a:uFillTx/>
                  <a:latin typeface="+mn-lt"/>
                </a:endParaRPr>
              </a:p>
            </p:txBody>
          </p:sp>
        </mc:Choice>
        <mc:Fallback xmlns="">
          <p:sp>
            <p:nvSpPr>
              <p:cNvPr id="42" name="TextBox 41"/>
              <p:cNvSpPr txBox="1">
                <a:spLocks noRot="1" noChangeAspect="1" noMove="1" noResize="1" noEditPoints="1" noAdjustHandles="1" noChangeArrowheads="1" noChangeShapeType="1" noTextEdit="1"/>
              </p:cNvSpPr>
              <p:nvPr/>
            </p:nvSpPr>
            <p:spPr>
              <a:xfrm>
                <a:off x="503548" y="5769260"/>
                <a:ext cx="8188460" cy="707886"/>
              </a:xfrm>
              <a:prstGeom prst="rect">
                <a:avLst/>
              </a:prstGeom>
              <a:blipFill>
                <a:blip r:embed="rId9"/>
                <a:stretch>
                  <a:fillRect l="-819" t="-4274" b="-1367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a:xfrm>
                <a:off x="4240015" y="2299047"/>
                <a:ext cx="481094"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sz="2000" b="0" i="1" smtClean="0">
                              <a:solidFill>
                                <a:srgbClr val="00B050"/>
                              </a:solidFill>
                              <a:latin typeface="Cambria Math" panose="02040503050406030204" pitchFamily="18" charset="0"/>
                            </a:rPr>
                          </m:ctrlPr>
                        </m:sSubPr>
                        <m:e>
                          <m:r>
                            <a:rPr lang="en-GB" sz="2000" b="0" i="1" smtClean="0">
                              <a:solidFill>
                                <a:srgbClr val="00B050"/>
                              </a:solidFill>
                              <a:latin typeface="Cambria Math" panose="02040503050406030204" pitchFamily="18" charset="0"/>
                            </a:rPr>
                            <m:t>𝑃</m:t>
                          </m:r>
                        </m:e>
                        <m:sub>
                          <m:r>
                            <a:rPr lang="en-GB" sz="2000" b="0" i="1" smtClean="0">
                              <a:solidFill>
                                <a:srgbClr val="00B050"/>
                              </a:solidFill>
                              <a:latin typeface="Cambria Math" panose="02040503050406030204" pitchFamily="18" charset="0"/>
                            </a:rPr>
                            <m:t>𝑒</m:t>
                          </m:r>
                        </m:sub>
                      </m:sSub>
                    </m:oMath>
                  </m:oMathPara>
                </a14:m>
                <a:endParaRPr lang="en-GB" sz="2000" dirty="0">
                  <a:solidFill>
                    <a:srgbClr val="00B050"/>
                  </a:solidFill>
                </a:endParaRPr>
              </a:p>
            </p:txBody>
          </p:sp>
        </mc:Choice>
        <mc:Fallback xmlns="">
          <p:sp>
            <p:nvSpPr>
              <p:cNvPr id="43" name="TextBox 42"/>
              <p:cNvSpPr txBox="1">
                <a:spLocks noRot="1" noChangeAspect="1" noMove="1" noResize="1" noEditPoints="1" noAdjustHandles="1" noChangeArrowheads="1" noChangeShapeType="1" noTextEdit="1"/>
              </p:cNvSpPr>
              <p:nvPr/>
            </p:nvSpPr>
            <p:spPr>
              <a:xfrm>
                <a:off x="4240015" y="2299047"/>
                <a:ext cx="481094" cy="400110"/>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4" name="TextBox 43"/>
              <p:cNvSpPr txBox="1"/>
              <p:nvPr/>
            </p:nvSpPr>
            <p:spPr>
              <a:xfrm>
                <a:off x="4243444" y="3352926"/>
                <a:ext cx="490134" cy="42505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sz="2000" b="0" i="1" smtClean="0">
                              <a:solidFill>
                                <a:srgbClr val="00B050"/>
                              </a:solidFill>
                              <a:latin typeface="Cambria Math" panose="02040503050406030204" pitchFamily="18" charset="0"/>
                            </a:rPr>
                          </m:ctrlPr>
                        </m:sSubPr>
                        <m:e>
                          <m:r>
                            <a:rPr lang="en-GB" sz="2000" b="0" i="1" smtClean="0">
                              <a:solidFill>
                                <a:srgbClr val="00B050"/>
                              </a:solidFill>
                              <a:latin typeface="Cambria Math" panose="02040503050406030204" pitchFamily="18" charset="0"/>
                            </a:rPr>
                            <m:t>𝑃</m:t>
                          </m:r>
                        </m:e>
                        <m:sub>
                          <m:r>
                            <a:rPr lang="en-GB" sz="2000" b="0" i="1" smtClean="0">
                              <a:solidFill>
                                <a:srgbClr val="00B050"/>
                              </a:solidFill>
                              <a:latin typeface="Cambria Math" panose="02040503050406030204" pitchFamily="18" charset="0"/>
                            </a:rPr>
                            <m:t>𝑔</m:t>
                          </m:r>
                        </m:sub>
                      </m:sSub>
                    </m:oMath>
                  </m:oMathPara>
                </a14:m>
                <a:endParaRPr lang="en-GB" sz="2000" dirty="0">
                  <a:solidFill>
                    <a:srgbClr val="00B050"/>
                  </a:solidFill>
                </a:endParaRPr>
              </a:p>
            </p:txBody>
          </p:sp>
        </mc:Choice>
        <mc:Fallback xmlns="">
          <p:sp>
            <p:nvSpPr>
              <p:cNvPr id="44" name="TextBox 43"/>
              <p:cNvSpPr txBox="1">
                <a:spLocks noRot="1" noChangeAspect="1" noMove="1" noResize="1" noEditPoints="1" noAdjustHandles="1" noChangeArrowheads="1" noChangeShapeType="1" noTextEdit="1"/>
              </p:cNvSpPr>
              <p:nvPr/>
            </p:nvSpPr>
            <p:spPr>
              <a:xfrm>
                <a:off x="4243444" y="3352926"/>
                <a:ext cx="490134" cy="425053"/>
              </a:xfrm>
              <a:prstGeom prst="rect">
                <a:avLst/>
              </a:prstGeom>
              <a:blipFill>
                <a:blip r:embed="rId11"/>
                <a:stretch>
                  <a:fillRect b="-5714"/>
                </a:stretch>
              </a:blipFill>
            </p:spPr>
            <p:txBody>
              <a:bodyPr/>
              <a:lstStyle/>
              <a:p>
                <a:r>
                  <a:rPr lang="en-GB">
                    <a:noFill/>
                  </a:rPr>
                  <a:t> </a:t>
                </a:r>
              </a:p>
            </p:txBody>
          </p:sp>
        </mc:Fallback>
      </mc:AlternateContent>
      <p:sp>
        <p:nvSpPr>
          <p:cNvPr id="45"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46"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1850947662"/>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2582" y="415332"/>
            <a:ext cx="3843335" cy="909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324973" y="1398258"/>
            <a:ext cx="3758145" cy="338554"/>
          </a:xfrm>
          <a:prstGeom prst="rect">
            <a:avLst/>
          </a:prstGeom>
          <a:noFill/>
        </p:spPr>
        <p:txBody>
          <a:bodyPr wrap="none" rtlCol="0">
            <a:spAutoFit/>
          </a:bodyPr>
          <a:lstStyle/>
          <a:p>
            <a:pPr algn="l"/>
            <a:r>
              <a:rPr lang="en-GB" sz="1600" dirty="0" smtClean="0">
                <a:solidFill>
                  <a:schemeClr val="tx2"/>
                </a:solidFill>
              </a:rPr>
              <a:t>Frontiers in Quantum Materials’ Control</a:t>
            </a:r>
            <a:endParaRPr lang="en-GB" sz="1600" dirty="0">
              <a:solidFill>
                <a:schemeClr val="tx2"/>
              </a:solidFill>
            </a:endParaRP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4249" t="43311" r="72336" b="19719"/>
          <a:stretch/>
        </p:blipFill>
        <p:spPr bwMode="auto">
          <a:xfrm>
            <a:off x="431697" y="2384884"/>
            <a:ext cx="3888275" cy="3348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391980" y="1924375"/>
            <a:ext cx="4523995" cy="4708981"/>
          </a:xfrm>
          <a:prstGeom prst="rect">
            <a:avLst/>
          </a:prstGeom>
          <a:noFill/>
        </p:spPr>
        <p:txBody>
          <a:bodyPr wrap="none" rtlCol="0">
            <a:spAutoFit/>
          </a:bodyPr>
          <a:lstStyle/>
          <a:p>
            <a:r>
              <a:rPr lang="en-GB" sz="2000" dirty="0" smtClean="0">
                <a:solidFill>
                  <a:schemeClr val="tx2"/>
                </a:solidFill>
              </a:rPr>
              <a:t>Andrea </a:t>
            </a:r>
            <a:r>
              <a:rPr lang="en-GB" sz="2000" dirty="0" err="1" smtClean="0">
                <a:solidFill>
                  <a:schemeClr val="tx2"/>
                </a:solidFill>
              </a:rPr>
              <a:t>Cavalleri</a:t>
            </a:r>
            <a:endParaRPr lang="en-GB" sz="2000" dirty="0" smtClean="0">
              <a:solidFill>
                <a:schemeClr val="tx2"/>
              </a:solidFill>
            </a:endParaRPr>
          </a:p>
          <a:p>
            <a:r>
              <a:rPr lang="en-GB" sz="2000" dirty="0" smtClean="0">
                <a:solidFill>
                  <a:schemeClr val="tx2"/>
                </a:solidFill>
              </a:rPr>
              <a:t>MPI Structure and Dynamics of Matter</a:t>
            </a:r>
          </a:p>
          <a:p>
            <a:r>
              <a:rPr lang="en-GB" sz="2000" dirty="0" smtClean="0">
                <a:solidFill>
                  <a:schemeClr val="tx2"/>
                </a:solidFill>
              </a:rPr>
              <a:t>Hamburg, Germany</a:t>
            </a:r>
          </a:p>
          <a:p>
            <a:endParaRPr lang="en-GB" sz="2000" dirty="0">
              <a:solidFill>
                <a:schemeClr val="tx2"/>
              </a:solidFill>
            </a:endParaRPr>
          </a:p>
          <a:p>
            <a:r>
              <a:rPr lang="en-GB" sz="2000" dirty="0" smtClean="0">
                <a:solidFill>
                  <a:schemeClr val="tx2"/>
                </a:solidFill>
              </a:rPr>
              <a:t>Jean-Marc </a:t>
            </a:r>
            <a:r>
              <a:rPr lang="en-GB" sz="2000" dirty="0" err="1" smtClean="0">
                <a:solidFill>
                  <a:schemeClr val="tx2"/>
                </a:solidFill>
              </a:rPr>
              <a:t>Triscone</a:t>
            </a:r>
            <a:endParaRPr lang="en-GB" sz="2000" dirty="0" smtClean="0">
              <a:solidFill>
                <a:schemeClr val="tx2"/>
              </a:solidFill>
            </a:endParaRPr>
          </a:p>
          <a:p>
            <a:r>
              <a:rPr lang="en-GB" sz="2000" dirty="0" smtClean="0">
                <a:solidFill>
                  <a:schemeClr val="tx2"/>
                </a:solidFill>
              </a:rPr>
              <a:t>University of Geneva</a:t>
            </a:r>
          </a:p>
          <a:p>
            <a:r>
              <a:rPr lang="en-GB" sz="2000" dirty="0" smtClean="0">
                <a:solidFill>
                  <a:schemeClr val="tx2"/>
                </a:solidFill>
              </a:rPr>
              <a:t>Geneva, Switzerland</a:t>
            </a:r>
          </a:p>
          <a:p>
            <a:endParaRPr lang="en-GB" sz="2000" dirty="0">
              <a:solidFill>
                <a:schemeClr val="tx2"/>
              </a:solidFill>
            </a:endParaRPr>
          </a:p>
          <a:p>
            <a:r>
              <a:rPr lang="en-GB" sz="2000" dirty="0" smtClean="0">
                <a:solidFill>
                  <a:schemeClr val="tx2"/>
                </a:solidFill>
              </a:rPr>
              <a:t>Antoine Georges</a:t>
            </a:r>
          </a:p>
          <a:p>
            <a:r>
              <a:rPr lang="en-GB" sz="2000" dirty="0" err="1" smtClean="0">
                <a:solidFill>
                  <a:schemeClr val="tx2"/>
                </a:solidFill>
              </a:rPr>
              <a:t>École</a:t>
            </a:r>
            <a:r>
              <a:rPr lang="en-GB" sz="2000" dirty="0" smtClean="0">
                <a:solidFill>
                  <a:schemeClr val="tx2"/>
                </a:solidFill>
              </a:rPr>
              <a:t> </a:t>
            </a:r>
            <a:r>
              <a:rPr lang="en-GB" sz="2000" dirty="0" err="1" smtClean="0">
                <a:solidFill>
                  <a:schemeClr val="tx2"/>
                </a:solidFill>
              </a:rPr>
              <a:t>Polytechnique</a:t>
            </a:r>
            <a:endParaRPr lang="en-GB" sz="2000" dirty="0" smtClean="0">
              <a:solidFill>
                <a:schemeClr val="tx2"/>
              </a:solidFill>
            </a:endParaRPr>
          </a:p>
          <a:p>
            <a:r>
              <a:rPr lang="en-GB" sz="2000" dirty="0" smtClean="0">
                <a:solidFill>
                  <a:schemeClr val="tx2"/>
                </a:solidFill>
              </a:rPr>
              <a:t>Paris, France</a:t>
            </a:r>
          </a:p>
          <a:p>
            <a:endParaRPr lang="en-GB" sz="2000" dirty="0">
              <a:solidFill>
                <a:schemeClr val="tx2"/>
              </a:solidFill>
            </a:endParaRPr>
          </a:p>
          <a:p>
            <a:r>
              <a:rPr lang="en-GB" sz="2000" dirty="0" smtClean="0">
                <a:solidFill>
                  <a:schemeClr val="tx2"/>
                </a:solidFill>
              </a:rPr>
              <a:t>Dieter Jaksch</a:t>
            </a:r>
          </a:p>
          <a:p>
            <a:r>
              <a:rPr lang="en-GB" sz="2000" dirty="0" smtClean="0">
                <a:solidFill>
                  <a:schemeClr val="tx2"/>
                </a:solidFill>
              </a:rPr>
              <a:t>University of Oxford</a:t>
            </a:r>
          </a:p>
          <a:p>
            <a:r>
              <a:rPr lang="en-GB" sz="2000" dirty="0" smtClean="0">
                <a:solidFill>
                  <a:schemeClr val="tx2"/>
                </a:solidFill>
              </a:rPr>
              <a:t>Oxford UK</a:t>
            </a:r>
            <a:endParaRPr lang="en-GB" sz="2000" dirty="0">
              <a:solidFill>
                <a:schemeClr val="tx2"/>
              </a:solidFill>
            </a:endParaRPr>
          </a:p>
        </p:txBody>
      </p:sp>
      <p:sp>
        <p:nvSpPr>
          <p:cNvPr id="10" name="TextBox 9"/>
          <p:cNvSpPr txBox="1"/>
          <p:nvPr/>
        </p:nvSpPr>
        <p:spPr>
          <a:xfrm>
            <a:off x="575556" y="6165304"/>
            <a:ext cx="3384376" cy="338554"/>
          </a:xfrm>
          <a:prstGeom prst="rect">
            <a:avLst/>
          </a:prstGeom>
          <a:noFill/>
        </p:spPr>
        <p:txBody>
          <a:bodyPr wrap="square" rtlCol="0">
            <a:spAutoFit/>
          </a:bodyPr>
          <a:lstStyle/>
          <a:p>
            <a:pPr algn="l"/>
            <a:r>
              <a:rPr lang="en-GB" sz="1600" dirty="0" smtClean="0">
                <a:solidFill>
                  <a:schemeClr val="tx2"/>
                </a:solidFill>
              </a:rPr>
              <a:t>ERC synergy grant, October</a:t>
            </a:r>
            <a:r>
              <a:rPr lang="en-GB" sz="1600" dirty="0" smtClean="0"/>
              <a:t> </a:t>
            </a:r>
            <a:r>
              <a:rPr lang="en-GB" sz="1600" dirty="0">
                <a:solidFill>
                  <a:schemeClr val="tx2"/>
                </a:solidFill>
              </a:rPr>
              <a:t>2013</a:t>
            </a:r>
          </a:p>
        </p:txBody>
      </p:sp>
      <p:pic>
        <p:nvPicPr>
          <p:cNvPr id="7" name="Picture 2" descr="https://encrypted-tbn1.gstatic.com/images?q=tbn:ANd9GcTGhaoY-Y-HKLDw2uQ5vG56a90gjBBL9_k1jaq_q9-7BM-igDw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5" y="0"/>
            <a:ext cx="1044566" cy="968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758304"/>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0.gif"/>
          <p:cNvPicPr>
            <a:picLocks noChangeAspect="1"/>
          </p:cNvPicPr>
          <p:nvPr/>
        </p:nvPicPr>
        <p:blipFill>
          <a:blip r:embed="rId2"/>
          <a:stretch>
            <a:fillRect/>
          </a:stretch>
        </p:blipFill>
        <p:spPr>
          <a:xfrm>
            <a:off x="71966" y="2305474"/>
            <a:ext cx="6400800" cy="4480560"/>
          </a:xfrm>
          <a:prstGeom prst="rect">
            <a:avLst/>
          </a:prstGeom>
        </p:spPr>
      </p:pic>
      <p:pic>
        <p:nvPicPr>
          <p:cNvPr id="7" name="Picture 6" descr="lakevostok-location-250x211.jpg"/>
          <p:cNvPicPr>
            <a:picLocks noChangeAspect="1"/>
          </p:cNvPicPr>
          <p:nvPr/>
        </p:nvPicPr>
        <p:blipFill>
          <a:blip r:embed="rId3"/>
          <a:stretch>
            <a:fillRect/>
          </a:stretch>
        </p:blipFill>
        <p:spPr>
          <a:xfrm>
            <a:off x="6575091" y="1002845"/>
            <a:ext cx="2331842" cy="1839447"/>
          </a:xfrm>
          <a:prstGeom prst="rect">
            <a:avLst/>
          </a:prstGeom>
        </p:spPr>
      </p:pic>
      <p:sp>
        <p:nvSpPr>
          <p:cNvPr id="8" name="TextBox 7"/>
          <p:cNvSpPr txBox="1"/>
          <p:nvPr/>
        </p:nvSpPr>
        <p:spPr>
          <a:xfrm>
            <a:off x="5295905" y="2865969"/>
            <a:ext cx="3594100" cy="584776"/>
          </a:xfrm>
          <a:prstGeom prst="rect">
            <a:avLst/>
          </a:prstGeom>
          <a:noFill/>
        </p:spPr>
        <p:txBody>
          <a:bodyPr wrap="square" rtlCol="0">
            <a:spAutoFit/>
          </a:bodyPr>
          <a:lstStyle/>
          <a:p>
            <a:pPr algn="r"/>
            <a:r>
              <a:rPr lang="en-US" sz="1600" b="1" dirty="0" err="1" smtClean="0">
                <a:solidFill>
                  <a:srgbClr val="FF0000"/>
                </a:solidFill>
              </a:rPr>
              <a:t>Vostok</a:t>
            </a:r>
            <a:r>
              <a:rPr lang="en-US" sz="1600" b="1" dirty="0" smtClean="0">
                <a:solidFill>
                  <a:srgbClr val="FF0000"/>
                </a:solidFill>
              </a:rPr>
              <a:t>, Antarctica: </a:t>
            </a:r>
          </a:p>
          <a:p>
            <a:pPr algn="r"/>
            <a:r>
              <a:rPr lang="en-US" sz="1600" b="1" dirty="0" smtClean="0">
                <a:solidFill>
                  <a:srgbClr val="FF0000"/>
                </a:solidFill>
              </a:rPr>
              <a:t>T = 184 K</a:t>
            </a:r>
            <a:endParaRPr lang="en-US" sz="1600" b="1" dirty="0">
              <a:solidFill>
                <a:srgbClr val="FF0000"/>
              </a:solidFill>
            </a:endParaRPr>
          </a:p>
        </p:txBody>
      </p:sp>
      <p:sp>
        <p:nvSpPr>
          <p:cNvPr id="10" name="Rectangle 5"/>
          <p:cNvSpPr>
            <a:spLocks noChangeArrowheads="1"/>
          </p:cNvSpPr>
          <p:nvPr/>
        </p:nvSpPr>
        <p:spPr bwMode="auto">
          <a:xfrm>
            <a:off x="-101600" y="-1588"/>
            <a:ext cx="9423400" cy="702756"/>
          </a:xfrm>
          <a:prstGeom prst="rect">
            <a:avLst/>
          </a:prstGeom>
          <a:noFill/>
          <a:ln w="9525">
            <a:noFill/>
            <a:miter lim="800000"/>
            <a:headEnd/>
            <a:tailEnd/>
          </a:ln>
          <a:effectLst/>
        </p:spPr>
        <p:txBody>
          <a:bodyPr wrap="square" anchor="ctr">
            <a:prstTxWarp prst="textNoShape">
              <a:avLst/>
            </a:prstTxWarp>
            <a:spAutoFit/>
          </a:bodyPr>
          <a:lstStyle/>
          <a:p>
            <a:pPr eaLnBrk="0" hangingPunct="0">
              <a:lnSpc>
                <a:spcPct val="150000"/>
              </a:lnSpc>
              <a:buFont typeface="Times" pitchFamily="-111" charset="0"/>
              <a:buNone/>
              <a:defRPr/>
            </a:pPr>
            <a:r>
              <a:rPr lang="en-US" sz="2800" b="1" dirty="0" smtClean="0">
                <a:solidFill>
                  <a:schemeClr val="accent6">
                    <a:lumMod val="75000"/>
                  </a:schemeClr>
                </a:solidFill>
                <a:effectLst>
                  <a:outerShdw blurRad="38100" dist="38100" dir="2700000" algn="tl">
                    <a:srgbClr val="DDDDDD"/>
                  </a:outerShdw>
                </a:effectLst>
                <a:latin typeface="Helvetica" pitchFamily="-111" charset="0"/>
              </a:rPr>
              <a:t>High Temperature Superconductivity</a:t>
            </a:r>
            <a:endParaRPr lang="en-US" sz="2800" b="1" dirty="0">
              <a:solidFill>
                <a:schemeClr val="accent6">
                  <a:lumMod val="75000"/>
                </a:schemeClr>
              </a:solidFill>
              <a:latin typeface="Helvetica" pitchFamily="-111" charset="0"/>
            </a:endParaRPr>
          </a:p>
        </p:txBody>
      </p:sp>
    </p:spTree>
    <p:extLst>
      <p:ext uri="{BB962C8B-B14F-4D97-AF65-F5344CB8AC3E}">
        <p14:creationId xmlns:p14="http://schemas.microsoft.com/office/powerpoint/2010/main" val="3788269898"/>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58"/>
          <p:cNvSpPr/>
          <p:nvPr/>
        </p:nvSpPr>
        <p:spPr>
          <a:xfrm>
            <a:off x="1439652" y="201124"/>
            <a:ext cx="7611132"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sym typeface="Gill Sans"/>
              </a:rPr>
              <a:t>Distortions and apical </a:t>
            </a:r>
            <a:r>
              <a:rPr lang="en-GB" sz="4800" kern="0" dirty="0" err="1">
                <a:solidFill>
                  <a:srgbClr val="000000"/>
                </a:solidFill>
                <a:latin typeface="+mn-lt"/>
                <a:sym typeface="Gill Sans"/>
              </a:rPr>
              <a:t>oxygens</a:t>
            </a:r>
            <a:endParaRPr sz="4800" kern="0" dirty="0">
              <a:solidFill>
                <a:srgbClr val="000000"/>
              </a:solidFill>
              <a:latin typeface="+mn-lt"/>
              <a:sym typeface="Gill Sans"/>
            </a:endParaRPr>
          </a:p>
        </p:txBody>
      </p:sp>
      <p:grpSp>
        <p:nvGrpSpPr>
          <p:cNvPr id="3" name="Group 2"/>
          <p:cNvGrpSpPr/>
          <p:nvPr/>
        </p:nvGrpSpPr>
        <p:grpSpPr>
          <a:xfrm>
            <a:off x="71500" y="1844824"/>
            <a:ext cx="8931943" cy="2104312"/>
            <a:chOff x="-66821" y="1830592"/>
            <a:chExt cx="8931943" cy="2104312"/>
          </a:xfrm>
        </p:grpSpPr>
        <p:pic>
          <p:nvPicPr>
            <p:cNvPr id="2" name="Picture 1" descr="layer-stripes-4a-r60+wavee-web1000-f514aff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268" y="2091767"/>
              <a:ext cx="4136637" cy="1514009"/>
            </a:xfrm>
            <a:prstGeom prst="rect">
              <a:avLst/>
            </a:prstGeom>
          </p:spPr>
        </p:pic>
        <p:sp>
          <p:nvSpPr>
            <p:cNvPr id="21" name="Shape 67"/>
            <p:cNvSpPr/>
            <p:nvPr/>
          </p:nvSpPr>
          <p:spPr>
            <a:xfrm>
              <a:off x="313268" y="3580961"/>
              <a:ext cx="3732802"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D. </a:t>
              </a:r>
              <a:r>
                <a:rPr kumimoji="0" lang="en-US" sz="1800" b="0" i="0" u="none" strike="noStrike" kern="0" cap="none" spc="0" normalizeH="0" baseline="0" noProof="0" dirty="0" err="1" smtClean="0">
                  <a:ln>
                    <a:noFill/>
                  </a:ln>
                  <a:solidFill>
                    <a:srgbClr val="7F7F7F"/>
                  </a:solidFill>
                  <a:effectLst/>
                  <a:uLnTx/>
                  <a:uFillTx/>
                  <a:latin typeface="+mj-lt"/>
                  <a:ea typeface="Futura"/>
                  <a:cs typeface="Futura"/>
                  <a:sym typeface="Futura"/>
                </a:rPr>
                <a:t>Fausti</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 </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et al., Science </a:t>
              </a:r>
              <a:r>
                <a:rPr kumimoji="0" lang="en-US" sz="1800" b="1" i="0" u="none" strike="noStrike" kern="0" cap="none" spc="0" normalizeH="0" baseline="0" noProof="0" dirty="0" smtClean="0">
                  <a:ln>
                    <a:noFill/>
                  </a:ln>
                  <a:solidFill>
                    <a:srgbClr val="7F7F7F"/>
                  </a:solidFill>
                  <a:effectLst/>
                  <a:uLnTx/>
                  <a:uFillTx/>
                  <a:latin typeface="+mj-lt"/>
                  <a:ea typeface="Futura"/>
                  <a:cs typeface="Futura"/>
                  <a:sym typeface="Futura"/>
                </a:rPr>
                <a:t>331</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189 (2011)</a:t>
              </a:r>
              <a:endParaRPr kumimoji="0" lang="en-US"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sp>
          <p:nvSpPr>
            <p:cNvPr id="23" name="TextBox 22"/>
            <p:cNvSpPr txBox="1"/>
            <p:nvPr/>
          </p:nvSpPr>
          <p:spPr>
            <a:xfrm>
              <a:off x="-66821" y="1830592"/>
              <a:ext cx="3493265" cy="369332"/>
            </a:xfrm>
            <a:prstGeom prst="rect">
              <a:avLst/>
            </a:prstGeom>
            <a:solidFill>
              <a:srgbClr val="FFFFFF"/>
            </a:solidFill>
            <a:ln>
              <a:solidFill>
                <a:srgbClr val="7F7F7F"/>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LESCO (La</a:t>
              </a:r>
              <a:r>
                <a:rPr kumimoji="0" lang="en-GB" sz="1800" b="0" i="0" u="none" strike="noStrike" kern="0" cap="none" spc="0" normalizeH="0" baseline="-25000" noProof="0" dirty="0" smtClean="0">
                  <a:ln>
                    <a:noFill/>
                  </a:ln>
                  <a:solidFill>
                    <a:srgbClr val="7F7F7F"/>
                  </a:solidFill>
                  <a:effectLst/>
                  <a:uLnTx/>
                  <a:uFillTx/>
                </a:rPr>
                <a:t>1.675</a:t>
              </a:r>
              <a:r>
                <a:rPr kumimoji="0" lang="en-GB" sz="1800" b="0" i="0" u="none" strike="noStrike" kern="0" cap="none" spc="0" normalizeH="0" baseline="0" noProof="0" dirty="0" smtClean="0">
                  <a:ln>
                    <a:noFill/>
                  </a:ln>
                  <a:solidFill>
                    <a:srgbClr val="7F7F7F"/>
                  </a:solidFill>
                  <a:effectLst/>
                  <a:uLnTx/>
                  <a:uFillTx/>
                </a:rPr>
                <a:t>Eu</a:t>
              </a:r>
              <a:r>
                <a:rPr kumimoji="0" lang="en-GB" sz="1800" b="0" i="0" u="none" strike="noStrike" kern="0" cap="none" spc="0" normalizeH="0" baseline="-25000" noProof="0" dirty="0" smtClean="0">
                  <a:ln>
                    <a:noFill/>
                  </a:ln>
                  <a:solidFill>
                    <a:srgbClr val="7F7F7F"/>
                  </a:solidFill>
                  <a:effectLst/>
                  <a:uLnTx/>
                  <a:uFillTx/>
                </a:rPr>
                <a:t>0.2</a:t>
              </a:r>
              <a:r>
                <a:rPr kumimoji="0" lang="en-GB" sz="1800" b="0" i="0" u="none" strike="noStrike" kern="0" cap="none" spc="0" normalizeH="0" baseline="0" noProof="0" dirty="0" smtClean="0">
                  <a:ln>
                    <a:noFill/>
                  </a:ln>
                  <a:solidFill>
                    <a:srgbClr val="7F7F7F"/>
                  </a:solidFill>
                  <a:effectLst/>
                  <a:uLnTx/>
                  <a:uFillTx/>
                </a:rPr>
                <a:t>Sr</a:t>
              </a:r>
              <a:r>
                <a:rPr kumimoji="0" lang="en-GB" sz="1800" b="0" i="0" u="none" strike="noStrike" kern="0" cap="none" spc="0" normalizeH="0" baseline="-25000" noProof="0" dirty="0" smtClean="0">
                  <a:ln>
                    <a:noFill/>
                  </a:ln>
                  <a:solidFill>
                    <a:srgbClr val="7F7F7F"/>
                  </a:solidFill>
                  <a:effectLst/>
                  <a:uLnTx/>
                  <a:uFillTx/>
                </a:rPr>
                <a:t>0.125</a:t>
              </a:r>
              <a:r>
                <a:rPr kumimoji="0" lang="en-GB" sz="1800" b="0" i="0" u="none" strike="noStrike" kern="0" cap="none" spc="0" normalizeH="0" baseline="0" noProof="0" dirty="0" smtClean="0">
                  <a:ln>
                    <a:noFill/>
                  </a:ln>
                  <a:solidFill>
                    <a:srgbClr val="7F7F7F"/>
                  </a:solidFill>
                  <a:effectLst/>
                  <a:uLnTx/>
                  <a:uFillTx/>
                </a:rPr>
                <a:t>CuO</a:t>
              </a:r>
              <a:r>
                <a:rPr kumimoji="0" lang="en-GB" sz="1800" b="0" i="0" u="none" strike="noStrike" kern="0" cap="none" spc="0" normalizeH="0" baseline="-25000" noProof="0" dirty="0">
                  <a:ln>
                    <a:noFill/>
                  </a:ln>
                  <a:solidFill>
                    <a:srgbClr val="7F7F7F"/>
                  </a:solidFill>
                  <a:effectLst/>
                  <a:uLnTx/>
                  <a:uFillTx/>
                </a:rPr>
                <a:t>4</a:t>
              </a:r>
              <a:r>
                <a:rPr kumimoji="0" lang="en-GB" sz="1800" b="0" i="0" u="none" strike="noStrike" kern="0" cap="none" spc="0" normalizeH="0" baseline="0" noProof="0" dirty="0" smtClean="0">
                  <a:ln>
                    <a:noFill/>
                  </a:ln>
                  <a:solidFill>
                    <a:srgbClr val="7F7F7F"/>
                  </a:solidFill>
                  <a:effectLst/>
                  <a:uLnTx/>
                  <a:uFillTx/>
                </a:rPr>
                <a:t>)</a:t>
              </a:r>
              <a:endParaRPr kumimoji="0" lang="en-GB" sz="1800" b="0" i="0" u="none" strike="noStrike" kern="0" cap="none" spc="0" normalizeH="0" baseline="0" noProof="0" dirty="0">
                <a:ln>
                  <a:noFill/>
                </a:ln>
                <a:solidFill>
                  <a:srgbClr val="7F7F7F"/>
                </a:solidFill>
                <a:effectLst/>
                <a:uLnTx/>
                <a:uFillTx/>
              </a:endParaRPr>
            </a:p>
          </p:txBody>
        </p:sp>
        <p:sp>
          <p:nvSpPr>
            <p:cNvPr id="24" name="TextBox 23"/>
            <p:cNvSpPr txBox="1"/>
            <p:nvPr/>
          </p:nvSpPr>
          <p:spPr>
            <a:xfrm>
              <a:off x="4581365" y="1918573"/>
              <a:ext cx="428375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Driving structural modes which “unbuckle” </a:t>
              </a:r>
              <a:r>
                <a:rPr kumimoji="0" lang="en-GB" sz="1800" b="0" i="0" u="none" strike="noStrike" kern="0" cap="none" spc="0" normalizeH="0" baseline="0" noProof="0" dirty="0" err="1" smtClean="0">
                  <a:ln>
                    <a:noFill/>
                  </a:ln>
                  <a:solidFill>
                    <a:srgbClr val="7F7F7F"/>
                  </a:solidFill>
                  <a:effectLst/>
                  <a:uLnTx/>
                  <a:uFillTx/>
                </a:rPr>
                <a:t>CuO</a:t>
              </a:r>
              <a:r>
                <a:rPr kumimoji="0" lang="en-GB" sz="1800" b="0" i="0" u="none" strike="noStrike" kern="0" cap="none" spc="0" normalizeH="0" baseline="0" noProof="0" dirty="0" smtClean="0">
                  <a:ln>
                    <a:noFill/>
                  </a:ln>
                  <a:solidFill>
                    <a:srgbClr val="7F7F7F"/>
                  </a:solidFill>
                  <a:effectLst/>
                  <a:uLnTx/>
                  <a:uFillTx/>
                </a:rPr>
                <a:t> planes … </a:t>
              </a:r>
              <a:endParaRPr kumimoji="0" lang="en-GB" sz="1800" b="0" i="0" u="none" strike="noStrike" kern="0" cap="none" spc="0" normalizeH="0" baseline="0" noProof="0" dirty="0">
                <a:ln>
                  <a:noFill/>
                </a:ln>
                <a:solidFill>
                  <a:srgbClr val="7F7F7F"/>
                </a:solidFill>
                <a:effectLst/>
                <a:uLnTx/>
                <a:uFillTx/>
              </a:endParaRPr>
            </a:p>
          </p:txBody>
        </p:sp>
        <p:sp>
          <p:nvSpPr>
            <p:cNvPr id="25" name="TextBox 24"/>
            <p:cNvSpPr txBox="1"/>
            <p:nvPr/>
          </p:nvSpPr>
          <p:spPr>
            <a:xfrm>
              <a:off x="4572000" y="2708920"/>
              <a:ext cx="4283757" cy="923330"/>
            </a:xfrm>
            <a:prstGeom prst="rect">
              <a:avLst/>
            </a:prstGeom>
            <a:noFill/>
          </p:spPr>
          <p:txBody>
            <a:bodyPr wrap="square" rtlCol="0">
              <a:spAutoFit/>
            </a:bodyPr>
            <a:lstStyle/>
            <a:p>
              <a:pPr marL="342900" marR="0" lvl="0" indent="-342900" defTabSz="914400" eaLnBrk="1" fontAlgn="auto" latinLnBrk="0" hangingPunct="1">
                <a:lnSpc>
                  <a:spcPct val="100000"/>
                </a:lnSpc>
                <a:spcBef>
                  <a:spcPts val="0"/>
                </a:spcBef>
                <a:spcAft>
                  <a:spcPts val="0"/>
                </a:spcAft>
                <a:buClrTx/>
                <a:buSzTx/>
                <a:buFont typeface="Symbol" charset="0"/>
                <a:buChar char=""/>
                <a:tabLst/>
                <a:defRPr/>
              </a:pPr>
              <a:r>
                <a:rPr kumimoji="0" lang="en-GB" sz="1800" b="0" i="0" u="none" strike="noStrike" kern="0" cap="none" spc="0" normalizeH="0" baseline="0" noProof="0" dirty="0" smtClean="0">
                  <a:ln>
                    <a:noFill/>
                  </a:ln>
                  <a:solidFill>
                    <a:srgbClr val="7F7F7F"/>
                  </a:solidFill>
                  <a:effectLst/>
                  <a:uLnTx/>
                  <a:uFillTx/>
                </a:rPr>
                <a:t>induces transient 3D superconductor.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 </a:t>
              </a:r>
              <a:endParaRPr kumimoji="0" lang="en-GB" sz="1800" b="0" i="0" u="none" strike="noStrike" kern="0" cap="none" spc="0" normalizeH="0" baseline="0" noProof="0" dirty="0">
                <a:ln>
                  <a:noFill/>
                </a:ln>
                <a:solidFill>
                  <a:srgbClr val="7F7F7F"/>
                </a:solidFill>
                <a:effectLst/>
                <a:uLnTx/>
                <a:uFillTx/>
              </a:endParaRPr>
            </a:p>
          </p:txBody>
        </p:sp>
      </p:grpSp>
      <p:grpSp>
        <p:nvGrpSpPr>
          <p:cNvPr id="4" name="Group 3"/>
          <p:cNvGrpSpPr/>
          <p:nvPr/>
        </p:nvGrpSpPr>
        <p:grpSpPr>
          <a:xfrm>
            <a:off x="101538" y="3859975"/>
            <a:ext cx="8970962" cy="2989405"/>
            <a:chOff x="101538" y="3859975"/>
            <a:chExt cx="8970962" cy="2989405"/>
          </a:xfrm>
        </p:grpSpPr>
        <p:sp>
          <p:nvSpPr>
            <p:cNvPr id="8" name="Shape 67"/>
            <p:cNvSpPr/>
            <p:nvPr/>
          </p:nvSpPr>
          <p:spPr>
            <a:xfrm>
              <a:off x="101538" y="6495437"/>
              <a:ext cx="8970962"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W. Hu</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et al</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Nature Mat. </a:t>
              </a:r>
              <a:r>
                <a:rPr kumimoji="0" lang="en-US" sz="1800" b="1" i="0" u="none" strike="noStrike" kern="0" cap="none" spc="0" normalizeH="0" baseline="0" noProof="0" dirty="0" smtClean="0">
                  <a:ln>
                    <a:noFill/>
                  </a:ln>
                  <a:solidFill>
                    <a:srgbClr val="7F7F7F"/>
                  </a:solidFill>
                  <a:effectLst/>
                  <a:uLnTx/>
                  <a:uFillTx/>
                  <a:latin typeface="+mj-lt"/>
                  <a:ea typeface="Futura"/>
                  <a:cs typeface="Futura"/>
                  <a:sym typeface="Futura"/>
                </a:rPr>
                <a:t>13</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705 </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(2014</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and S. Kaiser et al.</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 Phys. Rev. B </a:t>
              </a:r>
              <a:r>
                <a:rPr kumimoji="0" lang="en-US" sz="1800" b="1" i="0" u="none" strike="noStrike" kern="0" cap="none" spc="0" normalizeH="0" baseline="0" noProof="0" dirty="0" smtClean="0">
                  <a:ln>
                    <a:noFill/>
                  </a:ln>
                  <a:solidFill>
                    <a:srgbClr val="7F7F7F"/>
                  </a:solidFill>
                  <a:effectLst/>
                  <a:uLnTx/>
                  <a:uFillTx/>
                  <a:latin typeface="+mj-lt"/>
                  <a:ea typeface="Futura"/>
                  <a:cs typeface="Futura"/>
                  <a:sym typeface="Futura"/>
                </a:rPr>
                <a:t>89</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184516 (2014)</a:t>
              </a:r>
            </a:p>
          </p:txBody>
        </p:sp>
        <p:pic>
          <p:nvPicPr>
            <p:cNvPr id="19" name="Picture 18" descr="slider-acvibsm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5493" y="4066285"/>
              <a:ext cx="4129629" cy="2365151"/>
            </a:xfrm>
            <a:prstGeom prst="rect">
              <a:avLst/>
            </a:prstGeom>
          </p:spPr>
        </p:pic>
        <p:sp>
          <p:nvSpPr>
            <p:cNvPr id="20" name="TextBox 19"/>
            <p:cNvSpPr txBox="1"/>
            <p:nvPr/>
          </p:nvSpPr>
          <p:spPr>
            <a:xfrm>
              <a:off x="348008" y="4396186"/>
              <a:ext cx="428375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Driving </a:t>
              </a:r>
              <a:r>
                <a:rPr kumimoji="0" lang="en-GB" sz="1800" b="0" i="1" u="none" strike="noStrike" kern="0" cap="none" spc="0" normalizeH="0" baseline="0" noProof="0" dirty="0" smtClean="0">
                  <a:ln>
                    <a:noFill/>
                  </a:ln>
                  <a:solidFill>
                    <a:srgbClr val="7F7F7F"/>
                  </a:solidFill>
                  <a:effectLst/>
                  <a:uLnTx/>
                  <a:uFillTx/>
                </a:rPr>
                <a:t>apical</a:t>
              </a:r>
              <a:r>
                <a:rPr kumimoji="0" lang="en-GB" sz="1800" b="0" i="0" u="none" strike="noStrike" kern="0" cap="none" spc="0" normalizeH="0" baseline="0" noProof="0" dirty="0" smtClean="0">
                  <a:ln>
                    <a:noFill/>
                  </a:ln>
                  <a:solidFill>
                    <a:srgbClr val="7F7F7F"/>
                  </a:solidFill>
                  <a:effectLst/>
                  <a:uLnTx/>
                  <a:uFillTx/>
                </a:rPr>
                <a:t> oxygen motion in the insulating layers …</a:t>
              </a:r>
              <a:endParaRPr kumimoji="0" lang="en-GB" sz="1800" b="0" i="0" u="none" strike="noStrike" kern="0" cap="none" spc="0" normalizeH="0" baseline="0" noProof="0" dirty="0">
                <a:ln>
                  <a:noFill/>
                </a:ln>
                <a:solidFill>
                  <a:srgbClr val="7F7F7F"/>
                </a:solidFill>
                <a:effectLst/>
                <a:uLnTx/>
                <a:uFillTx/>
              </a:endParaRPr>
            </a:p>
          </p:txBody>
        </p:sp>
        <p:sp>
          <p:nvSpPr>
            <p:cNvPr id="22" name="TextBox 21"/>
            <p:cNvSpPr txBox="1"/>
            <p:nvPr/>
          </p:nvSpPr>
          <p:spPr>
            <a:xfrm>
              <a:off x="6732240" y="3859975"/>
              <a:ext cx="2267744" cy="369332"/>
            </a:xfrm>
            <a:prstGeom prst="rect">
              <a:avLst/>
            </a:prstGeom>
            <a:solidFill>
              <a:srgbClr val="FFFFFF"/>
            </a:solidFill>
            <a:ln>
              <a:solidFill>
                <a:srgbClr val="7F7F7F"/>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YBCO (YBa</a:t>
              </a:r>
              <a:r>
                <a:rPr kumimoji="0" lang="en-GB" sz="1800" b="0" i="0" u="none" strike="noStrike" kern="0" cap="none" spc="0" normalizeH="0" baseline="-25000" noProof="0" dirty="0" smtClean="0">
                  <a:ln>
                    <a:noFill/>
                  </a:ln>
                  <a:solidFill>
                    <a:srgbClr val="7F7F7F"/>
                  </a:solidFill>
                  <a:effectLst/>
                  <a:uLnTx/>
                  <a:uFillTx/>
                </a:rPr>
                <a:t>2</a:t>
              </a:r>
              <a:r>
                <a:rPr kumimoji="0" lang="en-GB" sz="1800" b="0" i="0" u="none" strike="noStrike" kern="0" cap="none" spc="0" normalizeH="0" baseline="0" noProof="0" dirty="0" smtClean="0">
                  <a:ln>
                    <a:noFill/>
                  </a:ln>
                  <a:solidFill>
                    <a:srgbClr val="7F7F7F"/>
                  </a:solidFill>
                  <a:effectLst/>
                  <a:uLnTx/>
                  <a:uFillTx/>
                </a:rPr>
                <a:t>Cu</a:t>
              </a:r>
              <a:r>
                <a:rPr kumimoji="0" lang="en-GB" sz="1800" b="0" i="0" u="none" strike="noStrike" kern="0" cap="none" spc="0" normalizeH="0" baseline="-25000" noProof="0" dirty="0" smtClean="0">
                  <a:ln>
                    <a:noFill/>
                  </a:ln>
                  <a:solidFill>
                    <a:srgbClr val="7F7F7F"/>
                  </a:solidFill>
                  <a:effectLst/>
                  <a:uLnTx/>
                  <a:uFillTx/>
                </a:rPr>
                <a:t>3</a:t>
              </a:r>
              <a:r>
                <a:rPr kumimoji="0" lang="en-GB" sz="1800" b="0" i="0" u="none" strike="noStrike" kern="0" cap="none" spc="0" normalizeH="0" baseline="0" noProof="0" dirty="0" smtClean="0">
                  <a:ln>
                    <a:noFill/>
                  </a:ln>
                  <a:solidFill>
                    <a:srgbClr val="7F7F7F"/>
                  </a:solidFill>
                  <a:effectLst/>
                  <a:uLnTx/>
                  <a:uFillTx/>
                </a:rPr>
                <a:t>O</a:t>
              </a:r>
              <a:r>
                <a:rPr kumimoji="0" lang="en-GB" sz="1800" b="0" i="0" u="none" strike="noStrike" kern="0" cap="none" spc="0" normalizeH="0" baseline="-25000" noProof="0" dirty="0" smtClean="0">
                  <a:ln>
                    <a:noFill/>
                  </a:ln>
                  <a:solidFill>
                    <a:srgbClr val="7F7F7F"/>
                  </a:solidFill>
                  <a:effectLst/>
                  <a:uLnTx/>
                  <a:uFillTx/>
                </a:rPr>
                <a:t>7</a:t>
              </a:r>
              <a:r>
                <a:rPr kumimoji="0" lang="en-GB" sz="1800" b="0" i="0" u="none" strike="noStrike" kern="0" cap="none" spc="0" normalizeH="0" baseline="0" noProof="0" dirty="0" smtClean="0">
                  <a:ln>
                    <a:noFill/>
                  </a:ln>
                  <a:solidFill>
                    <a:srgbClr val="7F7F7F"/>
                  </a:solidFill>
                  <a:effectLst/>
                  <a:uLnTx/>
                  <a:uFillTx/>
                </a:rPr>
                <a:t>)</a:t>
              </a:r>
              <a:endParaRPr kumimoji="0" lang="en-GB" sz="1800" b="0" i="0" u="none" strike="noStrike" kern="0" cap="none" spc="0" normalizeH="0" baseline="0" noProof="0" dirty="0">
                <a:ln>
                  <a:noFill/>
                </a:ln>
                <a:solidFill>
                  <a:srgbClr val="7F7F7F"/>
                </a:solidFill>
                <a:effectLst/>
                <a:uLnTx/>
                <a:uFillTx/>
              </a:endParaRPr>
            </a:p>
          </p:txBody>
        </p:sp>
        <p:sp>
          <p:nvSpPr>
            <p:cNvPr id="26" name="TextBox 25"/>
            <p:cNvSpPr txBox="1"/>
            <p:nvPr/>
          </p:nvSpPr>
          <p:spPr>
            <a:xfrm>
              <a:off x="348008" y="5338953"/>
              <a:ext cx="4283757" cy="646331"/>
            </a:xfrm>
            <a:prstGeom prst="rect">
              <a:avLst/>
            </a:prstGeom>
            <a:noFill/>
          </p:spPr>
          <p:txBody>
            <a:bodyPr wrap="square" rtlCol="0">
              <a:spAutoFit/>
            </a:bodyPr>
            <a:lstStyle/>
            <a:p>
              <a:pPr marL="342900" marR="0" lvl="0" indent="-342900" defTabSz="914400" eaLnBrk="1" fontAlgn="auto" latinLnBrk="0" hangingPunct="1">
                <a:lnSpc>
                  <a:spcPct val="100000"/>
                </a:lnSpc>
                <a:spcBef>
                  <a:spcPts val="0"/>
                </a:spcBef>
                <a:spcAft>
                  <a:spcPts val="0"/>
                </a:spcAft>
                <a:buClrTx/>
                <a:buSzTx/>
                <a:buFont typeface="Symbol" charset="0"/>
                <a:buChar char=""/>
                <a:tabLst/>
                <a:defRPr/>
              </a:pPr>
              <a:r>
                <a:rPr kumimoji="0" lang="en-GB" sz="1800" b="0" i="0" u="none" strike="noStrike" kern="0" cap="none" spc="0" normalizeH="0" baseline="0" noProof="0" dirty="0" smtClean="0">
                  <a:ln>
                    <a:noFill/>
                  </a:ln>
                  <a:solidFill>
                    <a:srgbClr val="7F7F7F"/>
                  </a:solidFill>
                  <a:effectLst/>
                  <a:uLnTx/>
                  <a:uFillTx/>
                </a:rPr>
                <a:t>enhances coherent </a:t>
              </a:r>
              <a:r>
                <a:rPr kumimoji="0" lang="en-GB" sz="1800" b="0" i="1" u="none" strike="noStrike" kern="0" cap="none" spc="0" normalizeH="0" baseline="0" noProof="0" dirty="0" smtClean="0">
                  <a:ln>
                    <a:noFill/>
                  </a:ln>
                  <a:solidFill>
                    <a:srgbClr val="7F7F7F"/>
                  </a:solidFill>
                  <a:effectLst/>
                  <a:uLnTx/>
                  <a:uFillTx/>
                </a:rPr>
                <a:t>c</a:t>
              </a:r>
              <a:r>
                <a:rPr kumimoji="0" lang="en-GB" sz="1800" b="0" i="0" u="none" strike="noStrike" kern="0" cap="none" spc="0" normalizeH="0" baseline="0" noProof="0" dirty="0" smtClean="0">
                  <a:ln>
                    <a:noFill/>
                  </a:ln>
                  <a:solidFill>
                    <a:srgbClr val="7F7F7F"/>
                  </a:solidFill>
                  <a:effectLst/>
                  <a:uLnTx/>
                  <a:uFillTx/>
                </a:rPr>
                <a:t>-axis     transport.</a:t>
              </a:r>
            </a:p>
          </p:txBody>
        </p:sp>
      </p:grpSp>
      <p:sp>
        <p:nvSpPr>
          <p:cNvPr id="17" name="TextBox 16"/>
          <p:cNvSpPr txBox="1"/>
          <p:nvPr/>
        </p:nvSpPr>
        <p:spPr>
          <a:xfrm>
            <a:off x="180580" y="1331476"/>
            <a:ext cx="8963420" cy="369332"/>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Despite major differences, </a:t>
            </a:r>
            <a:r>
              <a:rPr kumimoji="0" lang="en-GB" sz="1800" b="0" i="0" u="none" strike="noStrike" kern="0" cap="none" spc="0" normalizeH="0" baseline="0" noProof="0" dirty="0">
                <a:ln>
                  <a:noFill/>
                </a:ln>
                <a:solidFill>
                  <a:srgbClr val="7F7F7F"/>
                </a:solidFill>
                <a:effectLst/>
                <a:uLnTx/>
                <a:uFillTx/>
              </a:rPr>
              <a:t>d</a:t>
            </a:r>
            <a:r>
              <a:rPr kumimoji="0" lang="en-GB" sz="1800" b="0" i="0" u="none" strike="noStrike" kern="0" cap="none" spc="0" normalizeH="0" baseline="0" noProof="0" dirty="0" smtClean="0">
                <a:ln>
                  <a:noFill/>
                </a:ln>
                <a:solidFill>
                  <a:srgbClr val="7F7F7F"/>
                </a:solidFill>
                <a:effectLst/>
                <a:uLnTx/>
                <a:uFillTx/>
              </a:rPr>
              <a:t>riving </a:t>
            </a:r>
            <a:r>
              <a:rPr kumimoji="0" lang="en-GB" sz="1800" b="0" i="0" u="none" strike="noStrike" kern="0" cap="none" spc="0" normalizeH="0" baseline="0" noProof="0" dirty="0" err="1" smtClean="0">
                <a:ln>
                  <a:noFill/>
                </a:ln>
                <a:solidFill>
                  <a:srgbClr val="7F7F7F"/>
                </a:solidFill>
                <a:effectLst/>
                <a:uLnTx/>
                <a:uFillTx/>
              </a:rPr>
              <a:t>cuprates</a:t>
            </a:r>
            <a:r>
              <a:rPr kumimoji="0" lang="en-GB" sz="1800" b="0" i="0" u="none" strike="noStrike" kern="0" cap="none" spc="0" normalizeH="0" baseline="0" noProof="0" dirty="0">
                <a:ln>
                  <a:noFill/>
                </a:ln>
                <a:solidFill>
                  <a:srgbClr val="7F7F7F"/>
                </a:solidFill>
                <a:effectLst/>
                <a:uLnTx/>
                <a:uFillTx/>
              </a:rPr>
              <a:t> </a:t>
            </a:r>
            <a:r>
              <a:rPr kumimoji="0" lang="en-GB" sz="1800" b="0" i="0" u="none" strike="noStrike" kern="0" cap="none" spc="0" normalizeH="0" baseline="0" noProof="0" dirty="0" smtClean="0">
                <a:ln>
                  <a:noFill/>
                </a:ln>
                <a:solidFill>
                  <a:srgbClr val="7F7F7F"/>
                </a:solidFill>
                <a:effectLst/>
                <a:uLnTx/>
                <a:uFillTx/>
              </a:rPr>
              <a:t>can have similar effects …</a:t>
            </a:r>
            <a:endParaRPr kumimoji="0" lang="en-GB" sz="1800" b="0" i="0" u="none" strike="noStrike" kern="0" cap="none" spc="0" normalizeH="0" baseline="0" noProof="0" dirty="0">
              <a:ln>
                <a:noFill/>
              </a:ln>
              <a:solidFill>
                <a:srgbClr val="7F7F7F"/>
              </a:solidFill>
              <a:effectLst/>
              <a:uLnTx/>
              <a:uFillTx/>
            </a:endParaRPr>
          </a:p>
        </p:txBody>
      </p:sp>
      <p:pic>
        <p:nvPicPr>
          <p:cNvPr id="18" name="Picture 2" descr="https://encrypted-tbn1.gstatic.com/images?q=tbn:ANd9GcTGhaoY-Y-HKLDw2uQ5vG56a90gjBBL9_k1jaq_q9-7BM-igDw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5" y="0"/>
            <a:ext cx="1044566" cy="968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068394"/>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785710" y="2283417"/>
            <a:ext cx="2773152" cy="4492941"/>
            <a:chOff x="5785710" y="2283417"/>
            <a:chExt cx="2773152" cy="4492941"/>
          </a:xfrm>
        </p:grpSpPr>
        <p:pic>
          <p:nvPicPr>
            <p:cNvPr id="2" name="Picture 1" descr="T1ux4.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5710" y="4003206"/>
              <a:ext cx="2773152" cy="2773152"/>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816505">
              <a:off x="6139712" y="2283417"/>
              <a:ext cx="745866" cy="838722"/>
            </a:xfrm>
            <a:prstGeom prst="rect">
              <a:avLst/>
            </a:prstGeom>
          </p:spPr>
        </p:pic>
      </p:grpSp>
      <p:sp>
        <p:nvSpPr>
          <p:cNvPr id="11" name="Shape 58"/>
          <p:cNvSpPr/>
          <p:nvPr/>
        </p:nvSpPr>
        <p:spPr>
          <a:xfrm>
            <a:off x="1439652" y="237128"/>
            <a:ext cx="6156684"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sym typeface="Gill Sans"/>
              </a:rPr>
              <a:t>Rattling the carbon cage</a:t>
            </a:r>
            <a:endParaRPr sz="4800" kern="0" dirty="0">
              <a:solidFill>
                <a:srgbClr val="000000"/>
              </a:solidFill>
              <a:latin typeface="+mn-lt"/>
              <a:sym typeface="Gill Sans"/>
            </a:endParaRPr>
          </a:p>
        </p:txBody>
      </p:sp>
      <p:sp>
        <p:nvSpPr>
          <p:cNvPr id="12" name="TextBox 11"/>
          <p:cNvSpPr txBox="1"/>
          <p:nvPr/>
        </p:nvSpPr>
        <p:spPr>
          <a:xfrm>
            <a:off x="320810" y="1276708"/>
            <a:ext cx="8502071"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The effect of driving vibrations is now known to be profound – very recent discovery of </a:t>
            </a:r>
            <a:r>
              <a:rPr kumimoji="0" lang="en-GB" sz="2400" b="0" i="1" u="none" strike="noStrike" kern="0" cap="none" spc="0" normalizeH="0" baseline="0" noProof="0" dirty="0" smtClean="0">
                <a:ln>
                  <a:noFill/>
                </a:ln>
                <a:solidFill>
                  <a:srgbClr val="7F7F7F"/>
                </a:solidFill>
                <a:effectLst/>
                <a:uLnTx/>
                <a:uFillTx/>
              </a:rPr>
              <a:t>light stimulated “superconductivity”</a:t>
            </a:r>
            <a:r>
              <a:rPr kumimoji="0" lang="en-GB" sz="2400" b="0" i="0" u="none" strike="noStrike" kern="0" cap="none" spc="0" normalizeH="0" baseline="0" noProof="0" dirty="0" smtClean="0">
                <a:ln>
                  <a:noFill/>
                </a:ln>
                <a:solidFill>
                  <a:srgbClr val="7F7F7F"/>
                </a:solidFill>
                <a:effectLst/>
                <a:uLnTx/>
                <a:uFillTx/>
              </a:rPr>
              <a:t> …                            </a:t>
            </a:r>
            <a:endParaRPr kumimoji="0" lang="en-GB" sz="2400" b="0" i="0" u="none" strike="noStrike" kern="0" cap="none" spc="0" normalizeH="0" baseline="0" noProof="0" dirty="0">
              <a:ln>
                <a:noFill/>
              </a:ln>
              <a:solidFill>
                <a:srgbClr val="7F7F7F"/>
              </a:solidFill>
              <a:effectLst/>
              <a:uLnTx/>
              <a:uFillTx/>
            </a:endParaRPr>
          </a:p>
        </p:txBody>
      </p:sp>
      <p:sp>
        <p:nvSpPr>
          <p:cNvPr id="16" name="Shape 67"/>
          <p:cNvSpPr/>
          <p:nvPr/>
        </p:nvSpPr>
        <p:spPr>
          <a:xfrm>
            <a:off x="4927579" y="6447331"/>
            <a:ext cx="4271419"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M. </a:t>
            </a:r>
            <a:r>
              <a:rPr kumimoji="0" lang="en-GB" sz="1800" b="0" i="0" u="none" strike="noStrike" kern="0" cap="none" spc="0" normalizeH="0" baseline="0" noProof="0" dirty="0" err="1" smtClean="0">
                <a:ln>
                  <a:noFill/>
                </a:ln>
                <a:solidFill>
                  <a:srgbClr val="7F7F7F"/>
                </a:solidFill>
                <a:effectLst/>
                <a:uLnTx/>
                <a:uFillTx/>
                <a:latin typeface="+mj-lt"/>
                <a:ea typeface="Futura"/>
                <a:cs typeface="Futura"/>
                <a:sym typeface="Futura"/>
              </a:rPr>
              <a:t>Mitrano</a:t>
            </a:r>
            <a:r>
              <a:rPr kumimoji="0" lang="de-DE" sz="1800" b="0" i="0" u="none" strike="noStrike" kern="0" cap="none" spc="0" normalizeH="0" baseline="0" noProof="0" dirty="0" smtClean="0">
                <a:ln>
                  <a:noFill/>
                </a:ln>
                <a:solidFill>
                  <a:srgbClr val="7F7F7F"/>
                </a:solidFill>
                <a:effectLst/>
                <a:uLnTx/>
                <a:uFillTx/>
                <a:latin typeface="+mj-lt"/>
                <a:ea typeface="Futura"/>
                <a:cs typeface="Futura"/>
                <a:sym typeface="Futura"/>
              </a:rPr>
              <a:t>, </a:t>
            </a:r>
            <a:r>
              <a:rPr kumimoji="0" lang="de-DE" sz="1800" b="0" i="0" u="none" strike="noStrike" kern="0" cap="none" spc="0" normalizeH="0" baseline="0" noProof="0" dirty="0" smtClean="0">
                <a:ln>
                  <a:noFill/>
                </a:ln>
                <a:solidFill>
                  <a:srgbClr val="7F7F7F"/>
                </a:solidFill>
                <a:effectLst/>
                <a:uLnTx/>
                <a:uFillTx/>
                <a:latin typeface="+mj-lt"/>
                <a:ea typeface="Futura"/>
                <a:cs typeface="Futura"/>
                <a:sym typeface="Futura"/>
              </a:rPr>
              <a:t>et </a:t>
            </a:r>
            <a:r>
              <a:rPr kumimoji="0" lang="de-DE" sz="1800" b="0" i="0" u="none" strike="noStrike" kern="0" cap="none" spc="0" normalizeH="0" baseline="0" noProof="0" dirty="0" smtClean="0">
                <a:ln>
                  <a:noFill/>
                </a:ln>
                <a:solidFill>
                  <a:srgbClr val="7F7F7F"/>
                </a:solidFill>
                <a:effectLst/>
                <a:uLnTx/>
                <a:uFillTx/>
                <a:latin typeface="+mj-lt"/>
                <a:ea typeface="Futura"/>
                <a:cs typeface="Futura"/>
                <a:sym typeface="Futura"/>
              </a:rPr>
              <a:t>al.</a:t>
            </a:r>
            <a:r>
              <a:rPr kumimoji="0" lang="de-DE" sz="1800" b="0" i="0" u="none" strike="noStrike" kern="0" cap="none" spc="0" normalizeH="0" baseline="0" noProof="0" dirty="0">
                <a:ln>
                  <a:noFill/>
                </a:ln>
                <a:solidFill>
                  <a:srgbClr val="7F7F7F"/>
                </a:solidFill>
                <a:effectLst/>
                <a:uLnTx/>
                <a:uFillTx/>
                <a:latin typeface="+mj-lt"/>
                <a:ea typeface="Futura"/>
                <a:cs typeface="Futura"/>
                <a:sym typeface="Futura"/>
              </a:rPr>
              <a:t>, </a:t>
            </a:r>
            <a:r>
              <a:rPr kumimoji="0" lang="de-DE" sz="1800" b="0" i="0" u="none" strike="noStrike" kern="0" cap="none" spc="0" normalizeH="0" baseline="0" noProof="0" dirty="0" smtClean="0">
                <a:ln>
                  <a:noFill/>
                </a:ln>
                <a:solidFill>
                  <a:srgbClr val="7F7F7F"/>
                </a:solidFill>
                <a:effectLst/>
                <a:uLnTx/>
                <a:uFillTx/>
                <a:latin typeface="+mj-lt"/>
                <a:ea typeface="Futura"/>
                <a:cs typeface="Futura"/>
                <a:sym typeface="Futura"/>
              </a:rPr>
              <a:t>to appear in Nature</a:t>
            </a:r>
            <a:endParaRPr kumimoji="0" lang="de-DE" sz="1800" b="0" i="1" u="none" strike="noStrike" kern="0" cap="none" spc="0" normalizeH="0" baseline="0" noProof="0" dirty="0">
              <a:ln>
                <a:noFill/>
              </a:ln>
              <a:solidFill>
                <a:srgbClr val="7F7F7F"/>
              </a:solidFill>
              <a:effectLst/>
              <a:uLnTx/>
              <a:uFillTx/>
              <a:latin typeface="+mj-lt"/>
              <a:ea typeface="Futura"/>
              <a:cs typeface="Futura"/>
              <a:sym typeface="Futura"/>
            </a:endParaRPr>
          </a:p>
        </p:txBody>
      </p:sp>
      <p:pic>
        <p:nvPicPr>
          <p:cNvPr id="13" name="Picture 12" descr="Macintosh HD:Users:cavalleri:Desktop:fig2_K3C60_equilibrium_optical_properties_150223.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2192" y="2257735"/>
            <a:ext cx="5283200" cy="2099945"/>
          </a:xfrm>
          <a:prstGeom prst="rect">
            <a:avLst/>
          </a:prstGeom>
          <a:noFill/>
          <a:ln>
            <a:noFill/>
          </a:ln>
        </p:spPr>
      </p:pic>
      <p:grpSp>
        <p:nvGrpSpPr>
          <p:cNvPr id="19" name="Group 18"/>
          <p:cNvGrpSpPr/>
          <p:nvPr/>
        </p:nvGrpSpPr>
        <p:grpSpPr>
          <a:xfrm>
            <a:off x="6703906" y="2257735"/>
            <a:ext cx="2222647" cy="2058361"/>
            <a:chOff x="6387061" y="4261637"/>
            <a:chExt cx="2222647" cy="2058361"/>
          </a:xfrm>
        </p:grpSpPr>
        <p:pic>
          <p:nvPicPr>
            <p:cNvPr id="23" name="Immagine 1"/>
            <p:cNvPicPr>
              <a:picLocks noChangeAspect="1"/>
            </p:cNvPicPr>
            <p:nvPr/>
          </p:nvPicPr>
          <p:blipFill rotWithShape="1">
            <a:blip r:embed="rId6" cstate="print">
              <a:extLst>
                <a:ext uri="{28A0092B-C50C-407E-A947-70E740481C1C}">
                  <a14:useLocalDpi xmlns:a14="http://schemas.microsoft.com/office/drawing/2010/main" val="0"/>
                </a:ext>
              </a:extLst>
            </a:blip>
            <a:srcRect l="2009" t="5705" r="45639"/>
            <a:stretch/>
          </p:blipFill>
          <p:spPr>
            <a:xfrm>
              <a:off x="6674749" y="4376000"/>
              <a:ext cx="1934959" cy="1943998"/>
            </a:xfrm>
            <a:prstGeom prst="rect">
              <a:avLst/>
            </a:prstGeom>
          </p:spPr>
        </p:pic>
        <p:sp>
          <p:nvSpPr>
            <p:cNvPr id="24" name="Rectangle 23"/>
            <p:cNvSpPr/>
            <p:nvPr/>
          </p:nvSpPr>
          <p:spPr>
            <a:xfrm>
              <a:off x="6387061" y="4261637"/>
              <a:ext cx="490762" cy="30036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grpSp>
      <p:sp>
        <p:nvSpPr>
          <p:cNvPr id="27" name="Rounded Rectangle 26"/>
          <p:cNvSpPr/>
          <p:nvPr/>
        </p:nvSpPr>
        <p:spPr>
          <a:xfrm>
            <a:off x="933027" y="4026361"/>
            <a:ext cx="7889853" cy="546101"/>
          </a:xfrm>
          <a:prstGeom prst="roundRect">
            <a:avLst>
              <a:gd name="adj" fmla="val 11563"/>
            </a:avLst>
          </a:prstGeom>
          <a:solidFill>
            <a:schemeClr val="bg1">
              <a:lumMod val="95000"/>
            </a:schemeClr>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043606" y="4109010"/>
            <a:ext cx="7779273"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7F7F7F"/>
                </a:solidFill>
                <a:effectLst/>
                <a:uLnTx/>
                <a:uFillTx/>
              </a:rPr>
              <a:t>Driven system behaves like a “superconductor” up to 200K </a:t>
            </a:r>
            <a:r>
              <a:rPr kumimoji="0" lang="en-GB" sz="2000" b="0" i="0" u="none" strike="noStrike" kern="0" cap="none" spc="0" normalizeH="0" baseline="0" noProof="0" dirty="0">
                <a:ln>
                  <a:noFill/>
                </a:ln>
                <a:solidFill>
                  <a:srgbClr val="7F7F7F"/>
                </a:solidFill>
                <a:effectLst/>
                <a:uLnTx/>
                <a:uFillTx/>
              </a:rPr>
              <a:t>!</a:t>
            </a:r>
            <a:r>
              <a:rPr kumimoji="0" lang="en-GB" sz="2000" b="0" i="0" u="none" strike="noStrike" kern="0" cap="none" spc="0" normalizeH="0" baseline="0" noProof="0" dirty="0" smtClean="0">
                <a:ln>
                  <a:noFill/>
                </a:ln>
                <a:solidFill>
                  <a:srgbClr val="7F7F7F"/>
                </a:solidFill>
                <a:effectLst/>
                <a:uLnTx/>
                <a:uFillTx/>
              </a:rPr>
              <a:t> </a:t>
            </a:r>
            <a:endParaRPr kumimoji="0" lang="en-GB" sz="2000" b="0" i="0" u="none" strike="noStrike" kern="0" cap="none" spc="0" normalizeH="0" baseline="0" noProof="0" dirty="0">
              <a:ln>
                <a:noFill/>
              </a:ln>
              <a:solidFill>
                <a:srgbClr val="7F7F7F"/>
              </a:solidFill>
              <a:effectLst/>
              <a:uLnTx/>
              <a:uFillTx/>
            </a:endParaRPr>
          </a:p>
        </p:txBody>
      </p:sp>
      <p:pic>
        <p:nvPicPr>
          <p:cNvPr id="3" name="Picture 2" descr="no-article-hot-off-press.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98588" y="196592"/>
            <a:ext cx="1127965" cy="902372"/>
          </a:xfrm>
          <a:prstGeom prst="rect">
            <a:avLst/>
          </a:prstGeom>
        </p:spPr>
      </p:pic>
      <p:sp>
        <p:nvSpPr>
          <p:cNvPr id="4" name="Rectangle 3"/>
          <p:cNvSpPr/>
          <p:nvPr/>
        </p:nvSpPr>
        <p:spPr>
          <a:xfrm>
            <a:off x="6099790" y="3257966"/>
            <a:ext cx="979755" cy="584776"/>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3200" b="1" i="0" u="none" strike="noStrike" kern="0" cap="none" spc="0" normalizeH="0" baseline="0" noProof="0" dirty="0">
                <a:ln>
                  <a:noFill/>
                </a:ln>
                <a:solidFill>
                  <a:schemeClr val="tx2"/>
                </a:solidFill>
                <a:effectLst/>
                <a:uLnTx/>
                <a:uFillTx/>
                <a:latin typeface="Calibri Light"/>
              </a:rPr>
              <a:t>K</a:t>
            </a:r>
            <a:r>
              <a:rPr kumimoji="0" lang="it-IT" sz="1800" b="1" i="0" u="none" strike="noStrike" kern="0" cap="none" spc="0" normalizeH="0" baseline="0" noProof="0" dirty="0">
                <a:ln>
                  <a:noFill/>
                </a:ln>
                <a:solidFill>
                  <a:schemeClr val="tx2"/>
                </a:solidFill>
                <a:effectLst/>
                <a:uLnTx/>
                <a:uFillTx/>
                <a:latin typeface="Calibri Light"/>
              </a:rPr>
              <a:t>3</a:t>
            </a:r>
            <a:r>
              <a:rPr kumimoji="0" lang="it-IT" sz="3200" b="1" i="0" u="none" strike="noStrike" kern="0" cap="none" spc="0" normalizeH="0" baseline="0" noProof="0" dirty="0">
                <a:ln>
                  <a:noFill/>
                </a:ln>
                <a:solidFill>
                  <a:schemeClr val="tx2"/>
                </a:solidFill>
                <a:effectLst/>
                <a:uLnTx/>
                <a:uFillTx/>
                <a:latin typeface="Calibri Light"/>
              </a:rPr>
              <a:t>C</a:t>
            </a:r>
            <a:r>
              <a:rPr kumimoji="0" lang="it-IT" sz="1800" b="1" i="0" u="none" strike="noStrike" kern="0" cap="none" spc="0" normalizeH="0" baseline="0" noProof="0" dirty="0">
                <a:ln>
                  <a:noFill/>
                </a:ln>
                <a:solidFill>
                  <a:schemeClr val="tx2"/>
                </a:solidFill>
                <a:effectLst/>
                <a:uLnTx/>
                <a:uFillTx/>
                <a:latin typeface="Calibri Light"/>
              </a:rPr>
              <a:t>60</a:t>
            </a:r>
            <a:endParaRPr kumimoji="0" lang="en-GB" sz="1800" b="0" i="0" u="none" strike="noStrike" kern="0" cap="none" spc="0" normalizeH="0" baseline="0" noProof="0" dirty="0">
              <a:ln>
                <a:noFill/>
              </a:ln>
              <a:solidFill>
                <a:sysClr val="windowText" lastClr="000000"/>
              </a:solidFill>
              <a:effectLst/>
              <a:uLnTx/>
              <a:uFillTx/>
            </a:endParaRPr>
          </a:p>
        </p:txBody>
      </p:sp>
      <p:grpSp>
        <p:nvGrpSpPr>
          <p:cNvPr id="14" name="Group 13"/>
          <p:cNvGrpSpPr/>
          <p:nvPr/>
        </p:nvGrpSpPr>
        <p:grpSpPr>
          <a:xfrm>
            <a:off x="239887" y="4500984"/>
            <a:ext cx="3763641" cy="2191383"/>
            <a:chOff x="239887" y="4500984"/>
            <a:chExt cx="3763641" cy="2191383"/>
          </a:xfrm>
        </p:grpSpPr>
        <p:pic>
          <p:nvPicPr>
            <p:cNvPr id="7" name="Picture 6"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6223" y="5974268"/>
              <a:ext cx="3231445" cy="718099"/>
            </a:xfrm>
            <a:prstGeom prst="rect">
              <a:avLst/>
            </a:prstGeom>
          </p:spPr>
        </p:pic>
        <p:pic>
          <p:nvPicPr>
            <p:cNvPr id="8" name="Picture 7"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11633" y="5582264"/>
              <a:ext cx="991895" cy="181999"/>
            </a:xfrm>
            <a:prstGeom prst="rect">
              <a:avLst/>
            </a:prstGeom>
          </p:spPr>
        </p:pic>
        <p:cxnSp>
          <p:nvCxnSpPr>
            <p:cNvPr id="25" name="Straight Arrow Connector 24"/>
            <p:cNvCxnSpPr/>
            <p:nvPr/>
          </p:nvCxnSpPr>
          <p:spPr>
            <a:xfrm>
              <a:off x="2712332" y="5372759"/>
              <a:ext cx="0" cy="601509"/>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6419" y="4500984"/>
              <a:ext cx="2951162" cy="813168"/>
            </a:xfrm>
            <a:prstGeom prst="rect">
              <a:avLst/>
            </a:prstGeom>
          </p:spPr>
        </p:pic>
        <p:sp>
          <p:nvSpPr>
            <p:cNvPr id="28" name="TextBox 27"/>
            <p:cNvSpPr txBox="1"/>
            <p:nvPr/>
          </p:nvSpPr>
          <p:spPr>
            <a:xfrm>
              <a:off x="239887" y="5400981"/>
              <a:ext cx="264863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Perfect conductor </a:t>
              </a:r>
              <a:endParaRPr kumimoji="0" lang="en-GB" sz="2400" b="0" i="0" u="none" strike="noStrike" kern="0" cap="none" spc="0" normalizeH="0" baseline="0" noProof="0" dirty="0">
                <a:ln>
                  <a:noFill/>
                </a:ln>
                <a:solidFill>
                  <a:srgbClr val="7F7F7F"/>
                </a:solidFill>
                <a:effectLst/>
                <a:uLnTx/>
                <a:uFillTx/>
              </a:endParaRPr>
            </a:p>
          </p:txBody>
        </p:sp>
      </p:grpSp>
      <p:pic>
        <p:nvPicPr>
          <p:cNvPr id="21" name="Picture 20" descr="Macintosh HD:Users:cavalleri:Desktop:fig3_K3C60_transient_optical_properties_0p5ps_150224.png"/>
          <p:cNvPicPr>
            <a:picLocks noChangeAspect="1"/>
          </p:cNvPicPr>
          <p:nvPr/>
        </p:nvPicPr>
        <p:blipFill rotWithShape="1">
          <a:blip r:embed="rId11" cstate="print">
            <a:extLst>
              <a:ext uri="{28A0092B-C50C-407E-A947-70E740481C1C}">
                <a14:useLocalDpi xmlns:a14="http://schemas.microsoft.com/office/drawing/2010/main" val="0"/>
              </a:ext>
            </a:extLst>
          </a:blip>
          <a:srcRect t="24439" b="52128"/>
          <a:stretch/>
        </p:blipFill>
        <p:spPr bwMode="auto">
          <a:xfrm>
            <a:off x="334637" y="4624269"/>
            <a:ext cx="5608949" cy="1766618"/>
          </a:xfrm>
          <a:prstGeom prst="rect">
            <a:avLst/>
          </a:prstGeom>
          <a:noFill/>
          <a:ln>
            <a:noFill/>
          </a:ln>
        </p:spPr>
      </p:pic>
      <p:pic>
        <p:nvPicPr>
          <p:cNvPr id="29" name="Picture 2" descr="https://encrypted-tbn1.gstatic.com/images?q=tbn:ANd9GcTGhaoY-Y-HKLDw2uQ5vG56a90gjBBL9_k1jaq_q9-7BM-igDww"/>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15" y="0"/>
            <a:ext cx="1044566" cy="968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495159"/>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58"/>
          <p:cNvSpPr/>
          <p:nvPr/>
        </p:nvSpPr>
        <p:spPr>
          <a:xfrm>
            <a:off x="1583668" y="116632"/>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sym typeface="Gill Sans"/>
              </a:rPr>
              <a:t>Optical driving for cooling?</a:t>
            </a:r>
            <a:endParaRPr sz="4800" kern="0" dirty="0">
              <a:solidFill>
                <a:srgbClr val="000000"/>
              </a:solidFill>
              <a:latin typeface="+mn-lt"/>
              <a:sym typeface="Gill Sans"/>
            </a:endParaRPr>
          </a:p>
        </p:txBody>
      </p:sp>
      <p:grpSp>
        <p:nvGrpSpPr>
          <p:cNvPr id="35" name="Group 34"/>
          <p:cNvGrpSpPr/>
          <p:nvPr/>
        </p:nvGrpSpPr>
        <p:grpSpPr>
          <a:xfrm>
            <a:off x="5200848" y="3003486"/>
            <a:ext cx="3631617" cy="1790891"/>
            <a:chOff x="5240009" y="3041240"/>
            <a:chExt cx="3631617" cy="1790891"/>
          </a:xfrm>
        </p:grpSpPr>
        <p:pic>
          <p:nvPicPr>
            <p:cNvPr id="21" name="Picture 20" descr="msb_053014.jpg"/>
            <p:cNvPicPr>
              <a:picLocks noChangeAspect="1"/>
            </p:cNvPicPr>
            <p:nvPr/>
          </p:nvPicPr>
          <p:blipFill rotWithShape="1">
            <a:blip r:embed="rId3" cstate="print">
              <a:extLst>
                <a:ext uri="{28A0092B-C50C-407E-A947-70E740481C1C}">
                  <a14:useLocalDpi xmlns:a14="http://schemas.microsoft.com/office/drawing/2010/main" val="0"/>
                </a:ext>
              </a:extLst>
            </a:blip>
            <a:srcRect l="56750" t="19198" b="2970"/>
            <a:stretch/>
          </p:blipFill>
          <p:spPr>
            <a:xfrm>
              <a:off x="7790424" y="3041240"/>
              <a:ext cx="1081202" cy="1790891"/>
            </a:xfrm>
            <a:prstGeom prst="rect">
              <a:avLst/>
            </a:prstGeom>
          </p:spPr>
        </p:pic>
        <p:grpSp>
          <p:nvGrpSpPr>
            <p:cNvPr id="33" name="Group 32"/>
            <p:cNvGrpSpPr/>
            <p:nvPr/>
          </p:nvGrpSpPr>
          <p:grpSpPr>
            <a:xfrm>
              <a:off x="5240009" y="3279066"/>
              <a:ext cx="2198146" cy="1423884"/>
              <a:chOff x="5240009" y="3421806"/>
              <a:chExt cx="2553846" cy="1709399"/>
            </a:xfrm>
          </p:grpSpPr>
          <p:pic>
            <p:nvPicPr>
              <p:cNvPr id="19" name="Picture 18" descr="medium.png"/>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9000" contrast="20000"/>
                        </a14:imgEffect>
                      </a14:imgLayer>
                    </a14:imgProps>
                  </a:ext>
                  <a:ext uri="{28A0092B-C50C-407E-A947-70E740481C1C}">
                    <a14:useLocalDpi xmlns:a14="http://schemas.microsoft.com/office/drawing/2010/main" val="0"/>
                  </a:ext>
                </a:extLst>
              </a:blip>
              <a:srcRect l="50000"/>
              <a:stretch/>
            </p:blipFill>
            <p:spPr>
              <a:xfrm>
                <a:off x="5240009" y="3425236"/>
                <a:ext cx="2553846" cy="1705969"/>
              </a:xfrm>
              <a:prstGeom prst="rect">
                <a:avLst/>
              </a:prstGeom>
            </p:spPr>
          </p:pic>
          <p:sp>
            <p:nvSpPr>
              <p:cNvPr id="24" name="Rectangle 23"/>
              <p:cNvSpPr/>
              <p:nvPr/>
            </p:nvSpPr>
            <p:spPr>
              <a:xfrm>
                <a:off x="5240009" y="3421806"/>
                <a:ext cx="460230" cy="28551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nvGrpSpPr>
          <p:cNvPr id="36" name="Group 35"/>
          <p:cNvGrpSpPr/>
          <p:nvPr/>
        </p:nvGrpSpPr>
        <p:grpSpPr>
          <a:xfrm>
            <a:off x="191731" y="4981196"/>
            <a:ext cx="8828333" cy="1839050"/>
            <a:chOff x="230892" y="5018950"/>
            <a:chExt cx="8828333" cy="1839050"/>
          </a:xfrm>
        </p:grpSpPr>
        <p:grpSp>
          <p:nvGrpSpPr>
            <p:cNvPr id="27" name="Group 26"/>
            <p:cNvGrpSpPr/>
            <p:nvPr/>
          </p:nvGrpSpPr>
          <p:grpSpPr>
            <a:xfrm>
              <a:off x="230892" y="5315582"/>
              <a:ext cx="3158361" cy="1338482"/>
              <a:chOff x="550038" y="5221910"/>
              <a:chExt cx="3397061" cy="1522859"/>
            </a:xfrm>
          </p:grpSpPr>
          <p:pic>
            <p:nvPicPr>
              <p:cNvPr id="23" name="Picture 22" descr="ncomms3290-f1.jpg"/>
              <p:cNvPicPr>
                <a:picLocks noChangeAspect="1"/>
              </p:cNvPicPr>
              <p:nvPr/>
            </p:nvPicPr>
            <p:blipFill rotWithShape="1">
              <a:blip r:embed="rId6">
                <a:extLst>
                  <a:ext uri="{28A0092B-C50C-407E-A947-70E740481C1C}">
                    <a14:useLocalDpi xmlns:a14="http://schemas.microsoft.com/office/drawing/2010/main" val="0"/>
                  </a:ext>
                </a:extLst>
              </a:blip>
              <a:srcRect t="41987" r="28440" b="18110"/>
              <a:stretch/>
            </p:blipFill>
            <p:spPr>
              <a:xfrm>
                <a:off x="550038" y="5221910"/>
                <a:ext cx="3397061" cy="1243459"/>
              </a:xfrm>
              <a:prstGeom prst="rect">
                <a:avLst/>
              </a:prstGeom>
            </p:spPr>
          </p:pic>
          <p:sp>
            <p:nvSpPr>
              <p:cNvPr id="25" name="Rectangle 24"/>
              <p:cNvSpPr/>
              <p:nvPr/>
            </p:nvSpPr>
            <p:spPr>
              <a:xfrm>
                <a:off x="3708399" y="6180129"/>
                <a:ext cx="114301" cy="35402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6" name="Rectangle 25"/>
              <p:cNvSpPr/>
              <p:nvPr/>
            </p:nvSpPr>
            <p:spPr>
              <a:xfrm>
                <a:off x="723899" y="6390748"/>
                <a:ext cx="114301" cy="35402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pic>
          <p:nvPicPr>
            <p:cNvPr id="28" name="Picture 27" descr="nphys939-f1.jpg"/>
            <p:cNvPicPr>
              <a:picLocks noChangeAspect="1"/>
            </p:cNvPicPr>
            <p:nvPr/>
          </p:nvPicPr>
          <p:blipFill rotWithShape="1">
            <a:blip r:embed="rId7">
              <a:extLst>
                <a:ext uri="{28A0092B-C50C-407E-A947-70E740481C1C}">
                  <a14:useLocalDpi xmlns:a14="http://schemas.microsoft.com/office/drawing/2010/main" val="0"/>
                </a:ext>
              </a:extLst>
            </a:blip>
            <a:srcRect l="5499" t="44389"/>
            <a:stretch/>
          </p:blipFill>
          <p:spPr>
            <a:xfrm>
              <a:off x="3542186" y="5124079"/>
              <a:ext cx="3183951" cy="1297492"/>
            </a:xfrm>
            <a:prstGeom prst="rect">
              <a:avLst/>
            </a:prstGeom>
          </p:spPr>
        </p:pic>
        <p:pic>
          <p:nvPicPr>
            <p:cNvPr id="30" name="Picture 29" descr="F2.large.jpg"/>
            <p:cNvPicPr>
              <a:picLocks noChangeAspect="1"/>
            </p:cNvPicPr>
            <p:nvPr/>
          </p:nvPicPr>
          <p:blipFill rotWithShape="1">
            <a:blip r:embed="rId8" cstate="print">
              <a:extLst>
                <a:ext uri="{28A0092B-C50C-407E-A947-70E740481C1C}">
                  <a14:useLocalDpi xmlns:a14="http://schemas.microsoft.com/office/drawing/2010/main" val="0"/>
                </a:ext>
              </a:extLst>
            </a:blip>
            <a:srcRect l="3278" t="63241" r="48293"/>
            <a:stretch/>
          </p:blipFill>
          <p:spPr>
            <a:xfrm>
              <a:off x="6903256" y="5018950"/>
              <a:ext cx="2155969" cy="1839050"/>
            </a:xfrm>
            <a:prstGeom prst="rect">
              <a:avLst/>
            </a:prstGeom>
          </p:spPr>
        </p:pic>
      </p:grpSp>
      <p:grpSp>
        <p:nvGrpSpPr>
          <p:cNvPr id="34" name="Group 33"/>
          <p:cNvGrpSpPr/>
          <p:nvPr/>
        </p:nvGrpSpPr>
        <p:grpSpPr>
          <a:xfrm>
            <a:off x="134936" y="2951568"/>
            <a:ext cx="4701890" cy="1839050"/>
            <a:chOff x="174097" y="2989322"/>
            <a:chExt cx="4701890" cy="1839050"/>
          </a:xfrm>
        </p:grpSpPr>
        <p:grpSp>
          <p:nvGrpSpPr>
            <p:cNvPr id="32" name="Group 31"/>
            <p:cNvGrpSpPr/>
            <p:nvPr/>
          </p:nvGrpSpPr>
          <p:grpSpPr>
            <a:xfrm>
              <a:off x="174097" y="2989322"/>
              <a:ext cx="2769315" cy="1839050"/>
              <a:chOff x="174097" y="2865704"/>
              <a:chExt cx="2769315" cy="1839050"/>
            </a:xfrm>
          </p:grpSpPr>
          <p:pic>
            <p:nvPicPr>
              <p:cNvPr id="17" name="Picture 16" descr="F2.large.jpg"/>
              <p:cNvPicPr>
                <a:picLocks noChangeAspect="1"/>
              </p:cNvPicPr>
              <p:nvPr/>
            </p:nvPicPr>
            <p:blipFill rotWithShape="1">
              <a:blip r:embed="rId8" cstate="print">
                <a:extLst>
                  <a:ext uri="{28A0092B-C50C-407E-A947-70E740481C1C}">
                    <a14:useLocalDpi xmlns:a14="http://schemas.microsoft.com/office/drawing/2010/main" val="0"/>
                  </a:ext>
                </a:extLst>
              </a:blip>
              <a:srcRect l="34984" t="63241" r="6135"/>
              <a:stretch/>
            </p:blipFill>
            <p:spPr>
              <a:xfrm>
                <a:off x="322115" y="2865704"/>
                <a:ext cx="2621297" cy="1839050"/>
              </a:xfrm>
              <a:prstGeom prst="rect">
                <a:avLst/>
              </a:prstGeom>
            </p:spPr>
          </p:pic>
          <p:sp>
            <p:nvSpPr>
              <p:cNvPr id="31" name="Rectangle 30"/>
              <p:cNvSpPr/>
              <p:nvPr/>
            </p:nvSpPr>
            <p:spPr>
              <a:xfrm>
                <a:off x="174097" y="2907193"/>
                <a:ext cx="916045" cy="121715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pic>
          <p:nvPicPr>
            <p:cNvPr id="29" name="Picture 28" descr="optomechanics edfig.gif"/>
            <p:cNvPicPr>
              <a:picLocks noChangeAspect="1"/>
            </p:cNvPicPr>
            <p:nvPr/>
          </p:nvPicPr>
          <p:blipFill rotWithShape="1">
            <a:blip r:embed="rId9" cstate="print">
              <a:extLst>
                <a:ext uri="{28A0092B-C50C-407E-A947-70E740481C1C}">
                  <a14:useLocalDpi xmlns:a14="http://schemas.microsoft.com/office/drawing/2010/main" val="0"/>
                </a:ext>
              </a:extLst>
            </a:blip>
            <a:srcRect t="12523" b="21929"/>
            <a:stretch/>
          </p:blipFill>
          <p:spPr>
            <a:xfrm>
              <a:off x="2769412" y="3688182"/>
              <a:ext cx="2106575" cy="776942"/>
            </a:xfrm>
            <a:prstGeom prst="rect">
              <a:avLst/>
            </a:prstGeom>
          </p:spPr>
        </p:pic>
      </p:grpSp>
      <p:grpSp>
        <p:nvGrpSpPr>
          <p:cNvPr id="38" name="Group 37"/>
          <p:cNvGrpSpPr/>
          <p:nvPr/>
        </p:nvGrpSpPr>
        <p:grpSpPr>
          <a:xfrm>
            <a:off x="305498" y="1589960"/>
            <a:ext cx="8574863" cy="1022797"/>
            <a:chOff x="300194" y="1636733"/>
            <a:chExt cx="8574863" cy="1022797"/>
          </a:xfrm>
        </p:grpSpPr>
        <p:sp>
          <p:nvSpPr>
            <p:cNvPr id="39" name="Rounded Rectangle 38"/>
            <p:cNvSpPr/>
            <p:nvPr/>
          </p:nvSpPr>
          <p:spPr>
            <a:xfrm>
              <a:off x="300194" y="1636733"/>
              <a:ext cx="8574863" cy="1022797"/>
            </a:xfrm>
            <a:prstGeom prst="roundRect">
              <a:avLst>
                <a:gd name="adj" fmla="val 11563"/>
              </a:avLst>
            </a:prstGeom>
            <a:solidFill>
              <a:schemeClr val="bg1">
                <a:lumMod val="95000"/>
              </a:schemeClr>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321412" y="1795779"/>
              <a:ext cx="8389294"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rgbClr val="7F7F7F"/>
                  </a:solidFill>
                  <a:effectLst/>
                  <a:uLnTx/>
                  <a:uFillTx/>
                </a:rPr>
                <a:t>Can THz laser capabilities be exploited to implement “quantum optics” inspired cooling schemes with superconductors?</a:t>
              </a:r>
              <a:endParaRPr kumimoji="0" lang="en-GB" sz="2000" b="0" i="0" u="none" strike="noStrike" kern="0" cap="none" spc="0" normalizeH="0" baseline="0" noProof="0" dirty="0">
                <a:ln>
                  <a:noFill/>
                </a:ln>
                <a:solidFill>
                  <a:srgbClr val="7F7F7F"/>
                </a:solidFill>
                <a:effectLst/>
                <a:uLnTx/>
                <a:uFillTx/>
              </a:endParaRPr>
            </a:p>
          </p:txBody>
        </p:sp>
      </p:grpSp>
      <p:pic>
        <p:nvPicPr>
          <p:cNvPr id="37" name="Picture 2" descr="https://encrypted-tbn1.gstatic.com/images?q=tbn:ANd9GcTGhaoY-Y-HKLDw2uQ5vG56a90gjBBL9_k1jaq_q9-7BM-igDww"/>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15" y="0"/>
            <a:ext cx="1044566" cy="968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9257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3866" y="6465558"/>
            <a:ext cx="4066475" cy="338554"/>
          </a:xfrm>
          <a:prstGeom prst="rect">
            <a:avLst/>
          </a:prstGeom>
          <a:noFill/>
        </p:spPr>
        <p:txBody>
          <a:bodyPr wrap="none" rtlCol="0">
            <a:spAutoFit/>
          </a:bodyPr>
          <a:lstStyle/>
          <a:p>
            <a:pPr algn="l"/>
            <a:r>
              <a:rPr lang="en-US" sz="1600" b="1" dirty="0" smtClean="0">
                <a:solidFill>
                  <a:srgbClr val="000000"/>
                </a:solidFill>
                <a:latin typeface="Calibri"/>
                <a:cs typeface="Calibri"/>
              </a:rPr>
              <a:t>V. Emery, S. </a:t>
            </a:r>
            <a:r>
              <a:rPr lang="en-US" sz="1600" b="1" dirty="0" err="1" smtClean="0">
                <a:solidFill>
                  <a:srgbClr val="000000"/>
                </a:solidFill>
                <a:latin typeface="Calibri"/>
                <a:cs typeface="Calibri"/>
              </a:rPr>
              <a:t>Kivelson</a:t>
            </a:r>
            <a:r>
              <a:rPr lang="en-US" sz="1600" b="1" dirty="0" smtClean="0">
                <a:solidFill>
                  <a:srgbClr val="000000"/>
                </a:solidFill>
                <a:latin typeface="Calibri"/>
                <a:cs typeface="Calibri"/>
              </a:rPr>
              <a:t>, </a:t>
            </a:r>
            <a:r>
              <a:rPr lang="en-US" sz="1600" b="1" i="1" dirty="0" smtClean="0">
                <a:solidFill>
                  <a:srgbClr val="000000"/>
                </a:solidFill>
                <a:latin typeface="Calibri"/>
                <a:cs typeface="Calibri"/>
              </a:rPr>
              <a:t>Nature </a:t>
            </a:r>
            <a:r>
              <a:rPr lang="en-US" sz="1600" b="1" dirty="0" smtClean="0">
                <a:solidFill>
                  <a:srgbClr val="000000"/>
                </a:solidFill>
                <a:latin typeface="Calibri"/>
                <a:cs typeface="Calibri"/>
              </a:rPr>
              <a:t>374, 434 (1995)</a:t>
            </a:r>
          </a:p>
        </p:txBody>
      </p:sp>
      <p:sp>
        <p:nvSpPr>
          <p:cNvPr id="63" name="Textfeld 8"/>
          <p:cNvSpPr txBox="1">
            <a:spLocks noChangeArrowheads="1"/>
          </p:cNvSpPr>
          <p:nvPr/>
        </p:nvSpPr>
        <p:spPr bwMode="auto">
          <a:xfrm>
            <a:off x="33866" y="6062248"/>
            <a:ext cx="5372100" cy="338554"/>
          </a:xfrm>
          <a:prstGeom prst="rect">
            <a:avLst/>
          </a:prstGeom>
          <a:noFill/>
          <a:ln w="9525">
            <a:noFill/>
            <a:miter lim="800000"/>
            <a:headEnd/>
            <a:tailEnd/>
          </a:ln>
        </p:spPr>
        <p:txBody>
          <a:bodyPr wrap="square">
            <a:prstTxWarp prst="textNoShape">
              <a:avLst/>
            </a:prstTxWarp>
            <a:spAutoFit/>
          </a:bodyPr>
          <a:lstStyle/>
          <a:p>
            <a:pPr algn="l"/>
            <a:r>
              <a:rPr lang="en-US" sz="1600" b="1" dirty="0" smtClean="0">
                <a:solidFill>
                  <a:srgbClr val="000000"/>
                </a:solidFill>
                <a:latin typeface="Calibri"/>
                <a:ea typeface="Arial" pitchFamily="-65" charset="0"/>
                <a:cs typeface="Calibri"/>
              </a:rPr>
              <a:t>Z.A. </a:t>
            </a:r>
            <a:r>
              <a:rPr lang="en-US" sz="1600" b="1" dirty="0" err="1" smtClean="0">
                <a:solidFill>
                  <a:srgbClr val="000000"/>
                </a:solidFill>
                <a:latin typeface="Calibri"/>
                <a:ea typeface="Arial" pitchFamily="-65" charset="0"/>
                <a:cs typeface="Calibri"/>
              </a:rPr>
              <a:t>Zu</a:t>
            </a:r>
            <a:r>
              <a:rPr lang="en-US" sz="1600" b="1" dirty="0" smtClean="0">
                <a:solidFill>
                  <a:srgbClr val="000000"/>
                </a:solidFill>
                <a:latin typeface="Calibri"/>
                <a:ea typeface="Arial" pitchFamily="-65" charset="0"/>
                <a:cs typeface="Calibri"/>
              </a:rPr>
              <a:t> et </a:t>
            </a:r>
            <a:r>
              <a:rPr lang="en-US" sz="1600" b="1" dirty="0">
                <a:solidFill>
                  <a:srgbClr val="000000"/>
                </a:solidFill>
                <a:latin typeface="Calibri"/>
                <a:ea typeface="Arial" pitchFamily="-65" charset="0"/>
                <a:cs typeface="Calibri"/>
              </a:rPr>
              <a:t>al.,</a:t>
            </a:r>
            <a:r>
              <a:rPr lang="en-US" sz="1600" b="1" dirty="0" smtClean="0">
                <a:solidFill>
                  <a:srgbClr val="000000"/>
                </a:solidFill>
                <a:latin typeface="Calibri"/>
                <a:ea typeface="Arial" pitchFamily="-65" charset="0"/>
                <a:cs typeface="Calibri"/>
              </a:rPr>
              <a:t> </a:t>
            </a:r>
            <a:r>
              <a:rPr lang="en-US" sz="1600" b="1" i="1" dirty="0" smtClean="0">
                <a:solidFill>
                  <a:srgbClr val="000000"/>
                </a:solidFill>
                <a:latin typeface="Calibri"/>
                <a:ea typeface="Arial" pitchFamily="-65" charset="0"/>
                <a:cs typeface="Calibri"/>
              </a:rPr>
              <a:t>Nature </a:t>
            </a:r>
            <a:r>
              <a:rPr lang="en-US" sz="1600" b="1" dirty="0" smtClean="0">
                <a:solidFill>
                  <a:srgbClr val="000000"/>
                </a:solidFill>
                <a:latin typeface="Calibri"/>
                <a:ea typeface="Arial" pitchFamily="-65" charset="0"/>
                <a:cs typeface="Calibri"/>
              </a:rPr>
              <a:t>406, 486 (2000)</a:t>
            </a:r>
            <a:endParaRPr lang="en-US" sz="1600" b="1" dirty="0">
              <a:solidFill>
                <a:srgbClr val="000000"/>
              </a:solidFill>
              <a:latin typeface="Calibri"/>
              <a:ea typeface="Arial" pitchFamily="-65" charset="0"/>
              <a:cs typeface="Calibri"/>
            </a:endParaRPr>
          </a:p>
        </p:txBody>
      </p:sp>
      <p:sp>
        <p:nvSpPr>
          <p:cNvPr id="65" name="TextBox 64"/>
          <p:cNvSpPr txBox="1"/>
          <p:nvPr/>
        </p:nvSpPr>
        <p:spPr>
          <a:xfrm>
            <a:off x="4781649" y="2105034"/>
            <a:ext cx="3602567" cy="430887"/>
          </a:xfrm>
          <a:prstGeom prst="rect">
            <a:avLst/>
          </a:prstGeom>
          <a:noFill/>
        </p:spPr>
        <p:txBody>
          <a:bodyPr wrap="square" rtlCol="0">
            <a:spAutoFit/>
          </a:bodyPr>
          <a:lstStyle/>
          <a:p>
            <a:pPr algn="l"/>
            <a:r>
              <a:rPr lang="en-US" sz="2200" b="1" dirty="0" smtClean="0">
                <a:solidFill>
                  <a:srgbClr val="000090"/>
                </a:solidFill>
                <a:latin typeface="Helvetica" pitchFamily="-107" charset="0"/>
              </a:rPr>
              <a:t>(1) Pairs </a:t>
            </a:r>
            <a:r>
              <a:rPr lang="en-US" sz="2200" b="1" dirty="0">
                <a:solidFill>
                  <a:srgbClr val="000090"/>
                </a:solidFill>
                <a:latin typeface="Helvetica" pitchFamily="-107" charset="0"/>
              </a:rPr>
              <a:t>survive above </a:t>
            </a:r>
            <a:r>
              <a:rPr lang="en-US" sz="2200" b="1" dirty="0" err="1">
                <a:solidFill>
                  <a:srgbClr val="000090"/>
                </a:solidFill>
                <a:latin typeface="Helvetica" pitchFamily="-107" charset="0"/>
              </a:rPr>
              <a:t>T</a:t>
            </a:r>
            <a:r>
              <a:rPr lang="en-US" sz="2200" b="1" baseline="-25000" dirty="0" err="1">
                <a:solidFill>
                  <a:srgbClr val="000090"/>
                </a:solidFill>
                <a:latin typeface="Helvetica" pitchFamily="-107" charset="0"/>
              </a:rPr>
              <a:t>c</a:t>
            </a:r>
            <a:r>
              <a:rPr lang="en-US" sz="2200" b="1" dirty="0">
                <a:solidFill>
                  <a:srgbClr val="000090"/>
                </a:solidFill>
                <a:latin typeface="Helvetica" pitchFamily="-107" charset="0"/>
              </a:rPr>
              <a:t> </a:t>
            </a:r>
            <a:r>
              <a:rPr lang="en-US" sz="2200" b="1" dirty="0" smtClean="0">
                <a:solidFill>
                  <a:srgbClr val="000090"/>
                </a:solidFill>
                <a:latin typeface="Helvetica" pitchFamily="-107" charset="0"/>
              </a:rPr>
              <a:t> </a:t>
            </a:r>
            <a:endParaRPr lang="en-US" sz="2200" b="1" baseline="-25000" dirty="0">
              <a:solidFill>
                <a:srgbClr val="000090"/>
              </a:solidFill>
              <a:latin typeface="Helvetica" pitchFamily="-107" charset="0"/>
            </a:endParaRPr>
          </a:p>
        </p:txBody>
      </p:sp>
      <p:sp>
        <p:nvSpPr>
          <p:cNvPr id="66" name="TextBox 65"/>
          <p:cNvSpPr txBox="1"/>
          <p:nvPr/>
        </p:nvSpPr>
        <p:spPr>
          <a:xfrm>
            <a:off x="4764717" y="2731567"/>
            <a:ext cx="3691468" cy="769441"/>
          </a:xfrm>
          <a:prstGeom prst="rect">
            <a:avLst/>
          </a:prstGeom>
          <a:noFill/>
        </p:spPr>
        <p:txBody>
          <a:bodyPr wrap="square" rtlCol="0">
            <a:spAutoFit/>
          </a:bodyPr>
          <a:lstStyle/>
          <a:p>
            <a:pPr algn="l"/>
            <a:r>
              <a:rPr lang="en-US" sz="2200" b="1" dirty="0">
                <a:solidFill>
                  <a:srgbClr val="000090"/>
                </a:solidFill>
                <a:latin typeface="Helvetica" pitchFamily="-107" charset="0"/>
              </a:rPr>
              <a:t>(2) </a:t>
            </a:r>
            <a:r>
              <a:rPr lang="en-US" sz="2200" b="1" dirty="0" smtClean="0">
                <a:solidFill>
                  <a:srgbClr val="000090"/>
                </a:solidFill>
                <a:latin typeface="Helvetica" pitchFamily="-107" charset="0"/>
              </a:rPr>
              <a:t>Phase fluctuations destroy superconductivity</a:t>
            </a:r>
            <a:endParaRPr lang="en-US" sz="2200" b="1" baseline="-25000" dirty="0">
              <a:solidFill>
                <a:srgbClr val="000090"/>
              </a:solidFill>
              <a:latin typeface="Helvetica" pitchFamily="-107" charset="0"/>
            </a:endParaRPr>
          </a:p>
        </p:txBody>
      </p:sp>
      <p:pic>
        <p:nvPicPr>
          <p:cNvPr id="2" name="Picture 1" descr="2lay-sc-phases-1-similar-sm.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309" y="1340768"/>
            <a:ext cx="3615627" cy="2608072"/>
          </a:xfrm>
          <a:prstGeom prst="rect">
            <a:avLst/>
          </a:prstGeom>
        </p:spPr>
      </p:pic>
      <p:sp>
        <p:nvSpPr>
          <p:cNvPr id="67" name="TextBox 66"/>
          <p:cNvSpPr txBox="1"/>
          <p:nvPr/>
        </p:nvSpPr>
        <p:spPr>
          <a:xfrm>
            <a:off x="295635" y="4042083"/>
            <a:ext cx="3602567" cy="430887"/>
          </a:xfrm>
          <a:prstGeom prst="rect">
            <a:avLst/>
          </a:prstGeom>
          <a:noFill/>
        </p:spPr>
        <p:txBody>
          <a:bodyPr wrap="square" rtlCol="0">
            <a:spAutoFit/>
          </a:bodyPr>
          <a:lstStyle/>
          <a:p>
            <a:pPr algn="r"/>
            <a:r>
              <a:rPr lang="en-US" sz="2200" b="1" dirty="0" smtClean="0">
                <a:solidFill>
                  <a:srgbClr val="FF0000"/>
                </a:solidFill>
                <a:latin typeface="Helvetica" pitchFamily="-107" charset="0"/>
              </a:rPr>
              <a:t>T &lt; </a:t>
            </a:r>
            <a:r>
              <a:rPr lang="en-US" sz="2200" b="1" dirty="0" err="1" smtClean="0">
                <a:solidFill>
                  <a:srgbClr val="FF0000"/>
                </a:solidFill>
                <a:latin typeface="Helvetica" pitchFamily="-107" charset="0"/>
              </a:rPr>
              <a:t>T</a:t>
            </a:r>
            <a:r>
              <a:rPr lang="en-US" sz="2200" b="1" baseline="-25000" dirty="0" err="1" smtClean="0">
                <a:solidFill>
                  <a:srgbClr val="FF0000"/>
                </a:solidFill>
                <a:latin typeface="Helvetica" pitchFamily="-107" charset="0"/>
              </a:rPr>
              <a:t>c</a:t>
            </a:r>
            <a:r>
              <a:rPr lang="en-US" sz="2200" b="1" dirty="0" smtClean="0">
                <a:solidFill>
                  <a:srgbClr val="FF0000"/>
                </a:solidFill>
                <a:latin typeface="Helvetica" pitchFamily="-107" charset="0"/>
              </a:rPr>
              <a:t>  </a:t>
            </a:r>
            <a:endParaRPr lang="en-US" sz="2200" b="1" baseline="-25000" dirty="0">
              <a:solidFill>
                <a:srgbClr val="FF0000"/>
              </a:solidFill>
              <a:latin typeface="Helvetica" pitchFamily="-107" charset="0"/>
            </a:endParaRPr>
          </a:p>
        </p:txBody>
      </p:sp>
      <p:sp>
        <p:nvSpPr>
          <p:cNvPr id="70" name="Rectangle 5"/>
          <p:cNvSpPr>
            <a:spLocks noChangeArrowheads="1"/>
          </p:cNvSpPr>
          <p:nvPr/>
        </p:nvSpPr>
        <p:spPr bwMode="auto">
          <a:xfrm>
            <a:off x="1410568" y="113727"/>
            <a:ext cx="6401792" cy="830997"/>
          </a:xfrm>
          <a:prstGeom prst="rect">
            <a:avLst/>
          </a:prstGeom>
          <a:ln w="12700">
            <a:miter lim="400000"/>
          </a:ln>
          <a:effectLst>
            <a:outerShdw blurRad="127000" dist="76200" dir="2700000" rotWithShape="0">
              <a:srgbClr val="868686">
                <a:alpha val="35000"/>
              </a:srgbClr>
            </a:outerShdw>
          </a:effectLst>
        </p:spPr>
        <p:txBody>
          <a:bodyPr wrap="square" lIns="38100" tIns="38100" rIns="38100" bIns="38100" anchor="ctr">
            <a:spAutoFit/>
          </a:bodyPr>
          <a:lstStyle/>
          <a:p>
            <a:pPr algn="l" defTabSz="457200" fontAlgn="auto">
              <a:spcBef>
                <a:spcPts val="0"/>
              </a:spcBef>
              <a:spcAft>
                <a:spcPts val="0"/>
              </a:spcAft>
            </a:pPr>
            <a:r>
              <a:rPr lang="en-US" sz="4800" kern="0" dirty="0" smtClean="0">
                <a:solidFill>
                  <a:srgbClr val="000000"/>
                </a:solidFill>
                <a:latin typeface="+mn-lt"/>
              </a:rPr>
              <a:t>Taming </a:t>
            </a:r>
            <a:r>
              <a:rPr lang="en-US" sz="4800" kern="0" dirty="0">
                <a:solidFill>
                  <a:srgbClr val="000000"/>
                </a:solidFill>
                <a:latin typeface="+mn-lt"/>
              </a:rPr>
              <a:t>fluctuations</a:t>
            </a:r>
            <a:endParaRPr lang="en-US" sz="4800" kern="0" dirty="0">
              <a:solidFill>
                <a:srgbClr val="000000"/>
              </a:solidFill>
              <a:latin typeface="+mn-lt"/>
            </a:endParaRPr>
          </a:p>
        </p:txBody>
      </p:sp>
      <p:sp>
        <p:nvSpPr>
          <p:cNvPr id="71" name="TextBox 70"/>
          <p:cNvSpPr txBox="1"/>
          <p:nvPr/>
        </p:nvSpPr>
        <p:spPr>
          <a:xfrm>
            <a:off x="4752020" y="1444634"/>
            <a:ext cx="3602567" cy="430887"/>
          </a:xfrm>
          <a:prstGeom prst="rect">
            <a:avLst/>
          </a:prstGeom>
          <a:noFill/>
        </p:spPr>
        <p:txBody>
          <a:bodyPr wrap="square" rtlCol="0">
            <a:spAutoFit/>
          </a:bodyPr>
          <a:lstStyle/>
          <a:p>
            <a:pPr algn="l"/>
            <a:r>
              <a:rPr lang="en-US" sz="2200" b="1" dirty="0" smtClean="0">
                <a:solidFill>
                  <a:srgbClr val="FF0000"/>
                </a:solidFill>
                <a:latin typeface="Helvetica" pitchFamily="-107" charset="0"/>
              </a:rPr>
              <a:t>High </a:t>
            </a:r>
            <a:r>
              <a:rPr lang="en-US" sz="2200" b="1" dirty="0" err="1" smtClean="0">
                <a:solidFill>
                  <a:srgbClr val="FF0000"/>
                </a:solidFill>
                <a:latin typeface="Helvetica" pitchFamily="-107" charset="0"/>
              </a:rPr>
              <a:t>Tc</a:t>
            </a:r>
            <a:r>
              <a:rPr lang="en-US" sz="2200" b="1" dirty="0" smtClean="0">
                <a:solidFill>
                  <a:srgbClr val="FF0000"/>
                </a:solidFill>
                <a:latin typeface="Helvetica" pitchFamily="-107" charset="0"/>
              </a:rPr>
              <a:t> superconductors</a:t>
            </a:r>
            <a:endParaRPr lang="en-US" sz="2200" b="1" baseline="-25000" dirty="0">
              <a:solidFill>
                <a:srgbClr val="FF0000"/>
              </a:solidFill>
              <a:latin typeface="Helvetica" pitchFamily="-107" charset="0"/>
            </a:endParaRPr>
          </a:p>
        </p:txBody>
      </p:sp>
      <p:sp>
        <p:nvSpPr>
          <p:cNvPr id="14" name="TextBox 13"/>
          <p:cNvSpPr txBox="1"/>
          <p:nvPr/>
        </p:nvSpPr>
        <p:spPr>
          <a:xfrm>
            <a:off x="5389036" y="3897052"/>
            <a:ext cx="3602567" cy="430887"/>
          </a:xfrm>
          <a:prstGeom prst="rect">
            <a:avLst/>
          </a:prstGeom>
          <a:noFill/>
        </p:spPr>
        <p:txBody>
          <a:bodyPr wrap="square" rtlCol="0">
            <a:spAutoFit/>
          </a:bodyPr>
          <a:lstStyle/>
          <a:p>
            <a:pPr algn="r"/>
            <a:r>
              <a:rPr lang="en-US" sz="2200" b="1" dirty="0" smtClean="0">
                <a:solidFill>
                  <a:srgbClr val="FF0000"/>
                </a:solidFill>
                <a:latin typeface="Helvetica" pitchFamily="-107" charset="0"/>
              </a:rPr>
              <a:t>T ~ </a:t>
            </a:r>
            <a:r>
              <a:rPr lang="en-US" sz="2200" b="1" dirty="0" err="1" smtClean="0">
                <a:solidFill>
                  <a:srgbClr val="FF0000"/>
                </a:solidFill>
                <a:latin typeface="Helvetica" pitchFamily="-107" charset="0"/>
              </a:rPr>
              <a:t>T</a:t>
            </a:r>
            <a:r>
              <a:rPr lang="en-US" sz="2200" b="1" baseline="-25000" dirty="0" err="1" smtClean="0">
                <a:solidFill>
                  <a:srgbClr val="FF0000"/>
                </a:solidFill>
                <a:latin typeface="Helvetica" pitchFamily="-107" charset="0"/>
              </a:rPr>
              <a:t>c</a:t>
            </a:r>
            <a:r>
              <a:rPr lang="en-US" sz="2200" b="1" dirty="0" smtClean="0">
                <a:solidFill>
                  <a:srgbClr val="FF0000"/>
                </a:solidFill>
                <a:latin typeface="Helvetica" pitchFamily="-107" charset="0"/>
              </a:rPr>
              <a:t>  </a:t>
            </a:r>
            <a:endParaRPr lang="en-US" sz="2200" b="1" baseline="-25000" dirty="0">
              <a:solidFill>
                <a:srgbClr val="FF0000"/>
              </a:solidFill>
              <a:latin typeface="Helvetica" pitchFamily="-107" charset="0"/>
            </a:endParaRPr>
          </a:p>
        </p:txBody>
      </p:sp>
      <p:pic>
        <p:nvPicPr>
          <p:cNvPr id="5" name="Picture 4" descr="2lay-sc-phases-1-simila+-blur-weak.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9690" y="4401991"/>
            <a:ext cx="3596578" cy="2371344"/>
          </a:xfrm>
          <a:prstGeom prst="rect">
            <a:avLst/>
          </a:prstGeom>
        </p:spPr>
      </p:pic>
      <p:pic>
        <p:nvPicPr>
          <p:cNvPr id="12" name="Picture 8"/>
          <p:cNvPicPr>
            <a:picLocks noChangeAspect="1"/>
          </p:cNvPicPr>
          <p:nvPr/>
        </p:nvPicPr>
        <p:blipFill>
          <a:blip r:embed="rId4">
            <a:extLst>
              <a:ext uri="{28A0092B-C50C-407E-A947-70E740481C1C}">
                <a14:useLocalDpi xmlns:a14="http://schemas.microsoft.com/office/drawing/2010/main" val="0"/>
              </a:ext>
            </a:extLst>
          </a:blip>
          <a:srcRect r="71521"/>
          <a:stretch>
            <a:fillRect/>
          </a:stretch>
        </p:blipFill>
        <p:spPr bwMode="auto">
          <a:xfrm>
            <a:off x="172002" y="144760"/>
            <a:ext cx="786943" cy="7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25271"/>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6158593" y="2564904"/>
            <a:ext cx="434871"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000" b="0" i="0" u="none" strike="noStrike" kern="0" cap="none" spc="0" normalizeH="0" baseline="0" noProof="0" dirty="0" smtClean="0">
                <a:ln>
                  <a:noFill/>
                </a:ln>
                <a:solidFill>
                  <a:srgbClr val="7F7F7F"/>
                </a:solidFill>
                <a:effectLst/>
                <a:uLnTx/>
                <a:uFillTx/>
              </a:rPr>
              <a:t>+</a:t>
            </a:r>
            <a:endParaRPr kumimoji="0" lang="en-GB" sz="4000" b="0" i="0" u="none" strike="noStrike" kern="0" cap="none" spc="0" normalizeH="0" baseline="0" noProof="0" dirty="0">
              <a:ln>
                <a:noFill/>
              </a:ln>
              <a:solidFill>
                <a:srgbClr val="7F7F7F"/>
              </a:solidFill>
              <a:effectLst/>
              <a:uLnTx/>
              <a:uFillTx/>
            </a:endParaRPr>
          </a:p>
        </p:txBody>
      </p:sp>
      <p:sp>
        <p:nvSpPr>
          <p:cNvPr id="50" name="Shape 58"/>
          <p:cNvSpPr/>
          <p:nvPr/>
        </p:nvSpPr>
        <p:spPr>
          <a:xfrm>
            <a:off x="1403648" y="81147"/>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defTabSz="457200" fontAlgn="auto">
              <a:spcBef>
                <a:spcPts val="0"/>
              </a:spcBef>
              <a:spcAft>
                <a:spcPts val="0"/>
              </a:spcAft>
            </a:pPr>
            <a:r>
              <a:rPr lang="en-GB" sz="4800" kern="0" dirty="0">
                <a:solidFill>
                  <a:srgbClr val="000000"/>
                </a:solidFill>
                <a:latin typeface="+mn-lt"/>
                <a:sym typeface="Gill Sans"/>
              </a:rPr>
              <a:t>Josephson phase dynamics</a:t>
            </a:r>
            <a:endParaRPr sz="4800" kern="0" dirty="0">
              <a:solidFill>
                <a:srgbClr val="000000"/>
              </a:solidFill>
              <a:latin typeface="+mn-lt"/>
              <a:sym typeface="Gill Sans"/>
            </a:endParaRPr>
          </a:p>
        </p:txBody>
      </p:sp>
      <p:pic>
        <p:nvPicPr>
          <p:cNvPr id="51"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172002" y="144760"/>
            <a:ext cx="786943" cy="76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hape 67"/>
          <p:cNvSpPr/>
          <p:nvPr/>
        </p:nvSpPr>
        <p:spPr>
          <a:xfrm>
            <a:off x="215103" y="980728"/>
            <a:ext cx="8928897"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Plasma oscillations as </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non-linear coupled </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oscillators</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grpSp>
        <p:nvGrpSpPr>
          <p:cNvPr id="74" name="Group 73"/>
          <p:cNvGrpSpPr/>
          <p:nvPr/>
        </p:nvGrpSpPr>
        <p:grpSpPr>
          <a:xfrm>
            <a:off x="3842089" y="1924753"/>
            <a:ext cx="5215439" cy="781811"/>
            <a:chOff x="3842089" y="2205065"/>
            <a:chExt cx="5215439" cy="781811"/>
          </a:xfrm>
        </p:grpSpPr>
        <p:sp>
          <p:nvSpPr>
            <p:cNvPr id="25" name="Rectangle 24"/>
            <p:cNvSpPr/>
            <p:nvPr/>
          </p:nvSpPr>
          <p:spPr>
            <a:xfrm>
              <a:off x="3842089" y="2205065"/>
              <a:ext cx="5215439" cy="78181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10" name="Picture 9"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6411" y="2662124"/>
              <a:ext cx="1237829" cy="215997"/>
            </a:xfrm>
            <a:prstGeom prst="rect">
              <a:avLst/>
            </a:prstGeom>
          </p:spPr>
        </p:pic>
        <p:pic>
          <p:nvPicPr>
            <p:cNvPr id="11" name="Picture 10"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4021" y="2275382"/>
              <a:ext cx="1402485" cy="289899"/>
            </a:xfrm>
            <a:prstGeom prst="rect">
              <a:avLst/>
            </a:prstGeom>
          </p:spPr>
        </p:pic>
        <p:pic>
          <p:nvPicPr>
            <p:cNvPr id="26" name="Picture 25"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0978" y="2319766"/>
              <a:ext cx="1786894" cy="251998"/>
            </a:xfrm>
            <a:prstGeom prst="rect">
              <a:avLst/>
            </a:prstGeom>
          </p:spPr>
        </p:pic>
        <p:pic>
          <p:nvPicPr>
            <p:cNvPr id="27" name="Picture 26"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27364" y="2602847"/>
              <a:ext cx="3405919" cy="323997"/>
            </a:xfrm>
            <a:prstGeom prst="rect">
              <a:avLst/>
            </a:prstGeom>
          </p:spPr>
        </p:pic>
      </p:grpSp>
      <p:grpSp>
        <p:nvGrpSpPr>
          <p:cNvPr id="75" name="Group 74"/>
          <p:cNvGrpSpPr/>
          <p:nvPr/>
        </p:nvGrpSpPr>
        <p:grpSpPr>
          <a:xfrm>
            <a:off x="3842089" y="3130910"/>
            <a:ext cx="5215439" cy="758589"/>
            <a:chOff x="3842089" y="3411222"/>
            <a:chExt cx="5215439" cy="758589"/>
          </a:xfrm>
        </p:grpSpPr>
        <p:sp>
          <p:nvSpPr>
            <p:cNvPr id="58" name="Rectangle 57"/>
            <p:cNvSpPr/>
            <p:nvPr/>
          </p:nvSpPr>
          <p:spPr>
            <a:xfrm>
              <a:off x="3842089" y="3411222"/>
              <a:ext cx="5215439" cy="75858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21" name="Picture 20"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77710" y="3481010"/>
              <a:ext cx="2507236" cy="289899"/>
            </a:xfrm>
            <a:prstGeom prst="rect">
              <a:avLst/>
            </a:prstGeom>
          </p:spPr>
        </p:pic>
        <p:pic>
          <p:nvPicPr>
            <p:cNvPr id="28" name="Picture 27"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98876" y="3838494"/>
              <a:ext cx="3204559" cy="289899"/>
            </a:xfrm>
            <a:prstGeom prst="rect">
              <a:avLst/>
            </a:prstGeom>
          </p:spPr>
        </p:pic>
      </p:grpSp>
      <p:sp>
        <p:nvSpPr>
          <p:cNvPr id="86" name="Rectangle 85"/>
          <p:cNvSpPr/>
          <p:nvPr/>
        </p:nvSpPr>
        <p:spPr>
          <a:xfrm>
            <a:off x="5471101" y="1416519"/>
            <a:ext cx="3752857" cy="369332"/>
          </a:xfrm>
          <a:prstGeom prst="rect">
            <a:avLst/>
          </a:prstGeom>
        </p:spPr>
        <p:txBody>
          <a:bodyPr wrap="square">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err="1" smtClean="0">
                <a:ln>
                  <a:noFill/>
                </a:ln>
                <a:solidFill>
                  <a:srgbClr val="7F7F7F"/>
                </a:solidFill>
                <a:effectLst/>
                <a:uLnTx/>
                <a:uFillTx/>
              </a:rPr>
              <a:t>Kleiner</a:t>
            </a:r>
            <a:r>
              <a:rPr kumimoji="0" lang="en-GB" sz="1800" b="0" i="0" u="none" strike="noStrike" kern="0" cap="none" spc="0" normalizeH="0" baseline="0" noProof="0" dirty="0" smtClean="0">
                <a:ln>
                  <a:noFill/>
                </a:ln>
                <a:solidFill>
                  <a:srgbClr val="7F7F7F"/>
                </a:solidFill>
                <a:effectLst/>
                <a:uLnTx/>
                <a:uFillTx/>
              </a:rPr>
              <a:t> </a:t>
            </a:r>
            <a:r>
              <a:rPr kumimoji="0" lang="en-GB" sz="1800" b="0" i="1" u="none" strike="noStrike" kern="0" cap="none" spc="0" normalizeH="0" baseline="0" noProof="0" dirty="0">
                <a:ln>
                  <a:noFill/>
                </a:ln>
                <a:solidFill>
                  <a:srgbClr val="7F7F7F"/>
                </a:solidFill>
                <a:effectLst/>
                <a:uLnTx/>
                <a:uFillTx/>
              </a:rPr>
              <a:t>et al. </a:t>
            </a:r>
            <a:r>
              <a:rPr kumimoji="0" lang="en-GB" sz="1800" b="0" i="0" u="none" strike="noStrike" kern="0" cap="none" spc="0" normalizeH="0" baseline="0" noProof="0" dirty="0">
                <a:ln>
                  <a:noFill/>
                </a:ln>
                <a:solidFill>
                  <a:srgbClr val="7F7F7F"/>
                </a:solidFill>
                <a:effectLst/>
                <a:uLnTx/>
                <a:uFillTx/>
              </a:rPr>
              <a:t>PRL </a:t>
            </a:r>
            <a:r>
              <a:rPr kumimoji="0" lang="en-GB" sz="1800" b="1" i="0" u="none" strike="noStrike" kern="0" cap="none" spc="0" normalizeH="0" baseline="0" noProof="0" dirty="0">
                <a:ln>
                  <a:noFill/>
                </a:ln>
                <a:solidFill>
                  <a:srgbClr val="7F7F7F"/>
                </a:solidFill>
                <a:effectLst/>
                <a:uLnTx/>
                <a:uFillTx/>
              </a:rPr>
              <a:t>68</a:t>
            </a:r>
            <a:r>
              <a:rPr kumimoji="0" lang="en-GB" sz="1800" b="0" i="0" u="none" strike="noStrike" kern="0" cap="none" spc="0" normalizeH="0" baseline="0" noProof="0" dirty="0">
                <a:ln>
                  <a:noFill/>
                </a:ln>
                <a:solidFill>
                  <a:srgbClr val="7F7F7F"/>
                </a:solidFill>
                <a:effectLst/>
                <a:uLnTx/>
                <a:uFillTx/>
              </a:rPr>
              <a:t> 2394 (1992)</a:t>
            </a:r>
          </a:p>
        </p:txBody>
      </p:sp>
      <p:grpSp>
        <p:nvGrpSpPr>
          <p:cNvPr id="76" name="Group 75"/>
          <p:cNvGrpSpPr/>
          <p:nvPr/>
        </p:nvGrpSpPr>
        <p:grpSpPr>
          <a:xfrm>
            <a:off x="214512" y="1523218"/>
            <a:ext cx="2995871" cy="2719624"/>
            <a:chOff x="5880010" y="2155364"/>
            <a:chExt cx="2995871" cy="2719624"/>
          </a:xfrm>
        </p:grpSpPr>
        <p:pic>
          <p:nvPicPr>
            <p:cNvPr id="77" name="Picture 76" descr="Screen Shot 2015-01-26 at 18.55.2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80010" y="2155364"/>
              <a:ext cx="2927494" cy="2719624"/>
            </a:xfrm>
            <a:prstGeom prst="rect">
              <a:avLst/>
            </a:prstGeom>
          </p:spPr>
        </p:pic>
        <p:sp>
          <p:nvSpPr>
            <p:cNvPr id="81" name="Rectangle 80"/>
            <p:cNvSpPr/>
            <p:nvPr/>
          </p:nvSpPr>
          <p:spPr>
            <a:xfrm>
              <a:off x="8513622" y="3573432"/>
              <a:ext cx="362259" cy="265808"/>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sp>
        <p:nvSpPr>
          <p:cNvPr id="82" name="Rectangle 81"/>
          <p:cNvSpPr/>
          <p:nvPr/>
        </p:nvSpPr>
        <p:spPr>
          <a:xfrm>
            <a:off x="286536" y="4365104"/>
            <a:ext cx="8676000" cy="689627"/>
          </a:xfrm>
          <a:prstGeom prst="rect">
            <a:avLst/>
          </a:prstGeom>
          <a:ln w="57150"/>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83" name="Picture 82" descr="latex-image-1.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5389" y="4507085"/>
            <a:ext cx="8385630" cy="398079"/>
          </a:xfrm>
          <a:prstGeom prst="rect">
            <a:avLst/>
          </a:prstGeom>
        </p:spPr>
      </p:pic>
      <p:pic>
        <p:nvPicPr>
          <p:cNvPr id="90" name="Picture 89"/>
          <p:cNvPicPr>
            <a:picLocks noChangeAspect="1"/>
          </p:cNvPicPr>
          <p:nvPr/>
        </p:nvPicPr>
        <p:blipFill rotWithShape="1">
          <a:blip r:embed="rId12">
            <a:extLst>
              <a:ext uri="{28A0092B-C50C-407E-A947-70E740481C1C}">
                <a14:useLocalDpi xmlns:a14="http://schemas.microsoft.com/office/drawing/2010/main" val="0"/>
              </a:ext>
            </a:extLst>
          </a:blip>
          <a:srcRect r="57178"/>
          <a:stretch/>
        </p:blipFill>
        <p:spPr>
          <a:xfrm>
            <a:off x="2477401" y="5311376"/>
            <a:ext cx="2303408" cy="1415531"/>
          </a:xfrm>
          <a:prstGeom prst="rect">
            <a:avLst/>
          </a:prstGeom>
        </p:spPr>
      </p:pic>
      <p:sp>
        <p:nvSpPr>
          <p:cNvPr id="91" name="TextBox 90"/>
          <p:cNvSpPr txBox="1"/>
          <p:nvPr/>
        </p:nvSpPr>
        <p:spPr>
          <a:xfrm>
            <a:off x="2856616" y="6310053"/>
            <a:ext cx="176792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rPr>
              <a:t>Superconducting</a:t>
            </a:r>
            <a:endParaRPr kumimoji="0" lang="en-GB" sz="1800" b="0" i="0" u="none" strike="noStrike" kern="0" cap="none" spc="0" normalizeH="0" baseline="0" noProof="0" dirty="0">
              <a:ln>
                <a:noFill/>
              </a:ln>
              <a:solidFill>
                <a:sysClr val="windowText" lastClr="000000"/>
              </a:solidFill>
              <a:effectLst/>
              <a:uLnTx/>
              <a:uFillTx/>
            </a:endParaRPr>
          </a:p>
        </p:txBody>
      </p:sp>
      <p:pic>
        <p:nvPicPr>
          <p:cNvPr id="93" name="Picture 92"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60191" y="5749741"/>
            <a:ext cx="265091" cy="324000"/>
          </a:xfrm>
          <a:prstGeom prst="rect">
            <a:avLst/>
          </a:prstGeom>
        </p:spPr>
      </p:pic>
      <p:pic>
        <p:nvPicPr>
          <p:cNvPr id="94" name="Picture 93"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5659" y="5993890"/>
            <a:ext cx="1648317" cy="611999"/>
          </a:xfrm>
          <a:prstGeom prst="rect">
            <a:avLst/>
          </a:prstGeom>
        </p:spPr>
      </p:pic>
      <p:pic>
        <p:nvPicPr>
          <p:cNvPr id="95" name="Picture 94"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292940" y="5664883"/>
            <a:ext cx="827997" cy="287999"/>
          </a:xfrm>
          <a:prstGeom prst="rect">
            <a:avLst/>
          </a:prstGeom>
        </p:spPr>
      </p:pic>
      <p:pic>
        <p:nvPicPr>
          <p:cNvPr id="96" name="Picture 95" descr="latex-image-1.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85402" y="5586280"/>
            <a:ext cx="1063235" cy="249699"/>
          </a:xfrm>
          <a:prstGeom prst="rect">
            <a:avLst/>
          </a:prstGeom>
        </p:spPr>
      </p:pic>
      <p:grpSp>
        <p:nvGrpSpPr>
          <p:cNvPr id="97" name="Group 96"/>
          <p:cNvGrpSpPr/>
          <p:nvPr/>
        </p:nvGrpSpPr>
        <p:grpSpPr>
          <a:xfrm>
            <a:off x="5120937" y="5054172"/>
            <a:ext cx="2403391" cy="1795208"/>
            <a:chOff x="4932982" y="4982952"/>
            <a:chExt cx="2403391" cy="1795208"/>
          </a:xfrm>
        </p:grpSpPr>
        <p:sp>
          <p:nvSpPr>
            <p:cNvPr id="98" name="TextBox 97"/>
            <p:cNvSpPr txBox="1"/>
            <p:nvPr/>
          </p:nvSpPr>
          <p:spPr>
            <a:xfrm>
              <a:off x="5837297" y="6332618"/>
              <a:ext cx="99815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ysClr val="windowText" lastClr="000000"/>
                  </a:solidFill>
                  <a:effectLst/>
                  <a:uLnTx/>
                  <a:uFillTx/>
                </a:rPr>
                <a:t>Resistive</a:t>
              </a:r>
              <a:endParaRPr kumimoji="0" lang="en-GB" sz="1800" b="0" i="0" u="none" strike="noStrike" kern="0" cap="none" spc="0" normalizeH="0" baseline="0" noProof="0" dirty="0">
                <a:ln>
                  <a:noFill/>
                </a:ln>
                <a:solidFill>
                  <a:sysClr val="windowText" lastClr="000000"/>
                </a:solidFill>
                <a:effectLst/>
                <a:uLnTx/>
                <a:uFillTx/>
              </a:endParaRPr>
            </a:p>
          </p:txBody>
        </p:sp>
        <p:pic>
          <p:nvPicPr>
            <p:cNvPr id="99" name="Picture 98"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508376" y="5593663"/>
              <a:ext cx="827997" cy="287999"/>
            </a:xfrm>
            <a:prstGeom prst="rect">
              <a:avLst/>
            </a:prstGeom>
          </p:spPr>
        </p:pic>
        <p:pic>
          <p:nvPicPr>
            <p:cNvPr id="100" name="Picture 99"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349467" y="4982952"/>
              <a:ext cx="265091" cy="324000"/>
            </a:xfrm>
            <a:prstGeom prst="rect">
              <a:avLst/>
            </a:prstGeom>
          </p:spPr>
        </p:pic>
        <p:pic>
          <p:nvPicPr>
            <p:cNvPr id="101" name="Picture 100"/>
            <p:cNvPicPr>
              <a:picLocks noChangeAspect="1"/>
            </p:cNvPicPr>
            <p:nvPr/>
          </p:nvPicPr>
          <p:blipFill rotWithShape="1">
            <a:blip r:embed="rId12">
              <a:extLst>
                <a:ext uri="{28A0092B-C50C-407E-A947-70E740481C1C}">
                  <a14:useLocalDpi xmlns:a14="http://schemas.microsoft.com/office/drawing/2010/main" val="0"/>
                </a:ext>
              </a:extLst>
            </a:blip>
            <a:srcRect l="55319"/>
            <a:stretch/>
          </p:blipFill>
          <p:spPr>
            <a:xfrm>
              <a:off x="4932982" y="5362629"/>
              <a:ext cx="2403391" cy="1415531"/>
            </a:xfrm>
            <a:prstGeom prst="rect">
              <a:avLst/>
            </a:prstGeom>
          </p:spPr>
        </p:pic>
      </p:grpSp>
      <p:sp>
        <p:nvSpPr>
          <p:cNvPr id="2" name="TextBox 1"/>
          <p:cNvSpPr txBox="1"/>
          <p:nvPr/>
        </p:nvSpPr>
        <p:spPr>
          <a:xfrm rot="19464444">
            <a:off x="-787610" y="3109423"/>
            <a:ext cx="10729219" cy="61555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GB" sz="3400" dirty="0" smtClean="0"/>
              <a:t>If you are interested in the details … see talk tomorrow</a:t>
            </a:r>
            <a:endParaRPr lang="en-GB" sz="3400" dirty="0"/>
          </a:p>
        </p:txBody>
      </p:sp>
    </p:spTree>
    <p:extLst>
      <p:ext uri="{BB962C8B-B14F-4D97-AF65-F5344CB8AC3E}">
        <p14:creationId xmlns:p14="http://schemas.microsoft.com/office/powerpoint/2010/main" val="187250713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2lay-sc-phases-1-simila+-blur-weak.jpg"/>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030278" y="3679893"/>
            <a:ext cx="2989920" cy="2159999"/>
          </a:xfrm>
          <a:prstGeom prst="rect">
            <a:avLst/>
          </a:prstGeom>
        </p:spPr>
      </p:pic>
      <p:pic>
        <p:nvPicPr>
          <p:cNvPr id="7" name="stapled-ybco-move-base-m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t="2255" b="3872"/>
          <a:stretch/>
        </p:blipFill>
        <p:spPr>
          <a:xfrm>
            <a:off x="277134" y="2002349"/>
            <a:ext cx="2463932" cy="4359507"/>
          </a:xfrm>
          <a:prstGeom prst="rect">
            <a:avLst/>
          </a:prstGeom>
        </p:spPr>
      </p:pic>
      <p:sp>
        <p:nvSpPr>
          <p:cNvPr id="8" name="Shape 67"/>
          <p:cNvSpPr/>
          <p:nvPr/>
        </p:nvSpPr>
        <p:spPr>
          <a:xfrm>
            <a:off x="313268" y="6431436"/>
            <a:ext cx="8970962"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a:defRPr sz="1800">
                <a:solidFill>
                  <a:srgbClr val="000000"/>
                </a:solidFill>
              </a:defRPr>
            </a:pPr>
            <a:r>
              <a:rPr lang="en-US" sz="1800" dirty="0">
                <a:solidFill>
                  <a:srgbClr val="7F7F7F"/>
                </a:solidFill>
                <a:latin typeface="+mj-lt"/>
              </a:rPr>
              <a:t>W. Hu</a:t>
            </a:r>
            <a:r>
              <a:rPr lang="en-US" sz="1800" dirty="0" smtClean="0">
                <a:solidFill>
                  <a:srgbClr val="7F7F7F"/>
                </a:solidFill>
                <a:latin typeface="+mj-lt"/>
              </a:rPr>
              <a:t>. </a:t>
            </a:r>
            <a:r>
              <a:rPr lang="en-US" sz="1800" dirty="0">
                <a:solidFill>
                  <a:srgbClr val="7F7F7F"/>
                </a:solidFill>
                <a:latin typeface="+mj-lt"/>
              </a:rPr>
              <a:t>et al</a:t>
            </a:r>
            <a:r>
              <a:rPr lang="en-US" sz="1800" dirty="0" smtClean="0">
                <a:solidFill>
                  <a:srgbClr val="7F7F7F"/>
                </a:solidFill>
                <a:latin typeface="+mj-lt"/>
              </a:rPr>
              <a:t>., Nature Mat. </a:t>
            </a:r>
            <a:r>
              <a:rPr lang="en-US" sz="1800" b="1" dirty="0">
                <a:solidFill>
                  <a:srgbClr val="7F7F7F"/>
                </a:solidFill>
                <a:latin typeface="+mj-lt"/>
              </a:rPr>
              <a:t>13</a:t>
            </a:r>
            <a:r>
              <a:rPr lang="en-US" sz="1800" dirty="0">
                <a:solidFill>
                  <a:srgbClr val="7F7F7F"/>
                </a:solidFill>
                <a:latin typeface="+mj-lt"/>
              </a:rPr>
              <a:t>, </a:t>
            </a:r>
            <a:r>
              <a:rPr lang="en-US" sz="1800" dirty="0" smtClean="0">
                <a:solidFill>
                  <a:srgbClr val="7F7F7F"/>
                </a:solidFill>
                <a:latin typeface="+mj-lt"/>
              </a:rPr>
              <a:t>705 </a:t>
            </a:r>
            <a:r>
              <a:rPr lang="en-US" sz="1800" dirty="0">
                <a:solidFill>
                  <a:srgbClr val="7F7F7F"/>
                </a:solidFill>
                <a:latin typeface="+mj-lt"/>
              </a:rPr>
              <a:t>(2014</a:t>
            </a:r>
            <a:r>
              <a:rPr lang="en-US" sz="1800" dirty="0" smtClean="0">
                <a:solidFill>
                  <a:srgbClr val="7F7F7F"/>
                </a:solidFill>
                <a:latin typeface="+mj-lt"/>
              </a:rPr>
              <a:t>), and S. Kaiser et al.</a:t>
            </a:r>
            <a:r>
              <a:rPr lang="en-US" sz="1800" dirty="0">
                <a:solidFill>
                  <a:srgbClr val="7F7F7F"/>
                </a:solidFill>
                <a:latin typeface="+mj-lt"/>
              </a:rPr>
              <a:t>, Phys. Rev. B </a:t>
            </a:r>
            <a:r>
              <a:rPr lang="en-US" sz="1800" b="1" dirty="0">
                <a:solidFill>
                  <a:srgbClr val="7F7F7F"/>
                </a:solidFill>
                <a:latin typeface="+mj-lt"/>
              </a:rPr>
              <a:t>89</a:t>
            </a:r>
            <a:r>
              <a:rPr lang="en-US" sz="1800" dirty="0">
                <a:solidFill>
                  <a:srgbClr val="7F7F7F"/>
                </a:solidFill>
                <a:latin typeface="+mj-lt"/>
              </a:rPr>
              <a:t>, 184516 (2014)</a:t>
            </a: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hape 58"/>
          <p:cNvSpPr/>
          <p:nvPr/>
        </p:nvSpPr>
        <p:spPr>
          <a:xfrm>
            <a:off x="1331640" y="201124"/>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800" kern="0" dirty="0">
                <a:solidFill>
                  <a:srgbClr val="000000"/>
                </a:solidFill>
              </a:rPr>
              <a:t>Driving</a:t>
            </a:r>
            <a:r>
              <a:rPr lang="en-GB" sz="4400" dirty="0" smtClean="0">
                <a:solidFill>
                  <a:srgbClr val="868686"/>
                </a:solidFill>
              </a:rPr>
              <a:t> </a:t>
            </a:r>
            <a:r>
              <a:rPr lang="en-GB" sz="4800" kern="0" dirty="0">
                <a:solidFill>
                  <a:srgbClr val="000000"/>
                </a:solidFill>
              </a:rPr>
              <a:t>the apical oxygen</a:t>
            </a:r>
            <a:endParaRPr sz="4800" kern="0" dirty="0">
              <a:solidFill>
                <a:srgbClr val="000000"/>
              </a:solidFill>
            </a:endParaRPr>
          </a:p>
        </p:txBody>
      </p:sp>
      <p:sp>
        <p:nvSpPr>
          <p:cNvPr id="11" name="TextBox 10"/>
          <p:cNvSpPr txBox="1"/>
          <p:nvPr/>
        </p:nvSpPr>
        <p:spPr>
          <a:xfrm>
            <a:off x="195608" y="1294596"/>
            <a:ext cx="8963420" cy="830997"/>
          </a:xfrm>
          <a:prstGeom prst="rect">
            <a:avLst/>
          </a:prstGeom>
          <a:noFill/>
        </p:spPr>
        <p:txBody>
          <a:bodyPr wrap="square" rtlCol="0">
            <a:spAutoFit/>
          </a:bodyPr>
          <a:lstStyle/>
          <a:p>
            <a:pPr algn="l"/>
            <a:r>
              <a:rPr lang="en-GB" sz="2400" dirty="0" smtClean="0">
                <a:solidFill>
                  <a:srgbClr val="7F7F7F"/>
                </a:solidFill>
              </a:rPr>
              <a:t>The experiments selectively drove a vibration which induces motion of the apical oxygen in the insulating layers:</a:t>
            </a:r>
            <a:endParaRPr lang="en-GB" sz="2400" dirty="0">
              <a:solidFill>
                <a:srgbClr val="7F7F7F"/>
              </a:solidFill>
            </a:endParaRPr>
          </a:p>
        </p:txBody>
      </p:sp>
      <p:pic>
        <p:nvPicPr>
          <p:cNvPr id="12" name="Picture 11" descr="2lay-sc-phases-1-similar-sm.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5788" y="3679893"/>
            <a:ext cx="2973577" cy="2144940"/>
          </a:xfrm>
          <a:prstGeom prst="rect">
            <a:avLst/>
          </a:prstGeom>
        </p:spPr>
      </p:pic>
      <p:sp>
        <p:nvSpPr>
          <p:cNvPr id="16" name="TextBox 15"/>
          <p:cNvSpPr txBox="1"/>
          <p:nvPr/>
        </p:nvSpPr>
        <p:spPr>
          <a:xfrm>
            <a:off x="2741066" y="2296077"/>
            <a:ext cx="4674291" cy="1200328"/>
          </a:xfrm>
          <a:prstGeom prst="rect">
            <a:avLst/>
          </a:prstGeom>
          <a:noFill/>
        </p:spPr>
        <p:txBody>
          <a:bodyPr wrap="square" rtlCol="0">
            <a:spAutoFit/>
          </a:bodyPr>
          <a:lstStyle/>
          <a:p>
            <a:r>
              <a:rPr lang="en-GB" sz="2400" dirty="0" smtClean="0">
                <a:solidFill>
                  <a:srgbClr val="7F7F7F"/>
                </a:solidFill>
              </a:rPr>
              <a:t>Vibration can be modelled as a time-dependent modulation of the junction capacitance.</a:t>
            </a:r>
            <a:endParaRPr lang="en-GB" sz="2400" dirty="0">
              <a:solidFill>
                <a:srgbClr val="7F7F7F"/>
              </a:solidFill>
            </a:endParaRPr>
          </a:p>
        </p:txBody>
      </p:sp>
      <p:grpSp>
        <p:nvGrpSpPr>
          <p:cNvPr id="3" name="Group 2"/>
          <p:cNvGrpSpPr/>
          <p:nvPr/>
        </p:nvGrpSpPr>
        <p:grpSpPr>
          <a:xfrm>
            <a:off x="2932029" y="3496405"/>
            <a:ext cx="2906888" cy="2492345"/>
            <a:chOff x="2932029" y="3496405"/>
            <a:chExt cx="2906888" cy="2492345"/>
          </a:xfrm>
        </p:grpSpPr>
        <p:pic>
          <p:nvPicPr>
            <p:cNvPr id="14" name="Picture 13" descr="cooling_data.pdf"/>
            <p:cNvPicPr>
              <a:picLocks noChangeAspect="1"/>
            </p:cNvPicPr>
            <p:nvPr/>
          </p:nvPicPr>
          <p:blipFill rotWithShape="1">
            <a:blip r:embed="rId9">
              <a:extLst>
                <a:ext uri="{28A0092B-C50C-407E-A947-70E740481C1C}">
                  <a14:useLocalDpi xmlns:a14="http://schemas.microsoft.com/office/drawing/2010/main" val="0"/>
                </a:ext>
              </a:extLst>
            </a:blip>
            <a:srcRect l="60518" t="48878" r="-1469" b="-1"/>
            <a:stretch/>
          </p:blipFill>
          <p:spPr>
            <a:xfrm>
              <a:off x="2932029" y="3722542"/>
              <a:ext cx="2906888" cy="2266208"/>
            </a:xfrm>
            <a:prstGeom prst="rect">
              <a:avLst/>
            </a:prstGeom>
          </p:spPr>
        </p:pic>
        <p:sp>
          <p:nvSpPr>
            <p:cNvPr id="2" name="Rectangle 1"/>
            <p:cNvSpPr/>
            <p:nvPr/>
          </p:nvSpPr>
          <p:spPr>
            <a:xfrm>
              <a:off x="4714432" y="3496405"/>
              <a:ext cx="887219" cy="53924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pic>
        <p:nvPicPr>
          <p:cNvPr id="19" name="Picture 18" descr="RLC_parallel_circuit.png"/>
          <p:cNvPicPr>
            <a:picLocks noChangeAspect="1"/>
          </p:cNvPicPr>
          <p:nvPr/>
        </p:nvPicPr>
        <p:blipFill>
          <a:blip r:embed="rId10" cstate="screen">
            <a:extLst>
              <a:ext uri="{28A0092B-C50C-407E-A947-70E740481C1C}">
                <a14:useLocalDpi xmlns:a14="http://schemas.microsoft.com/office/drawing/2010/main"/>
              </a:ext>
            </a:extLst>
          </a:blip>
          <a:srcRect l="61326"/>
          <a:stretch>
            <a:fillRect/>
          </a:stretch>
        </p:blipFill>
        <p:spPr>
          <a:xfrm>
            <a:off x="7433243" y="2196358"/>
            <a:ext cx="1062357" cy="1210607"/>
          </a:xfrm>
          <a:prstGeom prst="rect">
            <a:avLst/>
          </a:prstGeom>
        </p:spPr>
      </p:pic>
    </p:spTree>
    <p:extLst>
      <p:ext uri="{BB962C8B-B14F-4D97-AF65-F5344CB8AC3E}">
        <p14:creationId xmlns:p14="http://schemas.microsoft.com/office/powerpoint/2010/main" val="136693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7"/>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7"/>
                                        </p:tgtEl>
                                      </p:cBhvr>
                                    </p:cmd>
                                  </p:childTnLst>
                                </p:cTn>
                              </p:par>
                            </p:childTnLst>
                          </p:cTn>
                        </p:par>
                      </p:childTnLst>
                    </p:cTn>
                  </p:par>
                </p:childTnLst>
              </p:cTn>
              <p:nextCondLst>
                <p:cond evt="onClick" delay="0">
                  <p:tgtEl>
                    <p:spTgt spid="7"/>
                  </p:tgtEl>
                </p:cond>
              </p:nextCondLst>
            </p:seq>
            <p:video>
              <p:cMediaNode vol="80000">
                <p:cTn id="29" repeatCount="indefinite" fill="hold" display="0">
                  <p:stCondLst>
                    <p:cond delay="indefinite"/>
                  </p:stCondLst>
                </p:cTn>
                <p:tgtEl>
                  <p:spTgt spid="7"/>
                </p:tgtEl>
              </p:cMediaNode>
            </p:video>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1724" y="2957605"/>
            <a:ext cx="969512" cy="2039634"/>
          </a:xfrm>
          <a:prstGeom prst="rect">
            <a:avLst/>
          </a:prstGeom>
        </p:spPr>
      </p:pic>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9575" y="5366768"/>
            <a:ext cx="1636779" cy="1143002"/>
          </a:xfrm>
          <a:prstGeom prst="rect">
            <a:avLst/>
          </a:prstGeom>
          <a:ln w="57150">
            <a:tailEnd type="triangle"/>
          </a:ln>
        </p:spPr>
      </p:pic>
      <p:pic>
        <p:nvPicPr>
          <p:cNvPr id="10" name="Picture 8"/>
          <p:cNvPicPr>
            <a:picLocks noChangeAspect="1"/>
          </p:cNvPicPr>
          <p:nvPr/>
        </p:nvPicPr>
        <p:blipFill>
          <a:blip r:embed="rId5">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hape 58"/>
          <p:cNvSpPr/>
          <p:nvPr/>
        </p:nvSpPr>
        <p:spPr>
          <a:xfrm>
            <a:off x="1619506" y="197278"/>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p>
            <a:pPr algn="l"/>
            <a:r>
              <a:rPr lang="en-GB" sz="4800" kern="0" dirty="0">
                <a:solidFill>
                  <a:srgbClr val="000000"/>
                </a:solidFill>
                <a:latin typeface="+mn-lt"/>
              </a:rPr>
              <a:t>Parametric cooling</a:t>
            </a:r>
            <a:endParaRPr sz="4800" kern="0" dirty="0">
              <a:solidFill>
                <a:srgbClr val="000000"/>
              </a:solidFill>
              <a:latin typeface="+mn-lt"/>
            </a:endParaRPr>
          </a:p>
        </p:txBody>
      </p:sp>
      <mc:AlternateContent xmlns:mc="http://schemas.openxmlformats.org/markup-compatibility/2006" xmlns:a14="http://schemas.microsoft.com/office/drawing/2010/main">
        <mc:Choice Requires="a14">
          <p:sp>
            <p:nvSpPr>
              <p:cNvPr id="12" name="TextBox 11"/>
              <p:cNvSpPr txBox="1"/>
              <p:nvPr/>
            </p:nvSpPr>
            <p:spPr>
              <a:xfrm>
                <a:off x="335463" y="3346422"/>
                <a:ext cx="4522069" cy="2246769"/>
              </a:xfrm>
              <a:prstGeom prst="rect">
                <a:avLst/>
              </a:prstGeom>
              <a:noFill/>
            </p:spPr>
            <p:txBody>
              <a:bodyPr wrap="square" rtlCol="0">
                <a:spAutoFit/>
              </a:bodyPr>
              <a:lstStyle/>
              <a:p>
                <a:pPr algn="l" fontAlgn="auto">
                  <a:spcBef>
                    <a:spcPts val="0"/>
                  </a:spcBef>
                  <a:spcAft>
                    <a:spcPts val="0"/>
                  </a:spcAft>
                  <a:defRPr/>
                </a:pPr>
                <a:r>
                  <a:rPr lang="en-GB" sz="2400" kern="0" dirty="0" smtClean="0">
                    <a:solidFill>
                      <a:srgbClr val="7F7F7F"/>
                    </a:solidFill>
                    <a:latin typeface="Calibri"/>
                  </a:rPr>
                  <a:t>Since</a:t>
                </a:r>
              </a:p>
              <a:p>
                <a:pPr algn="l" fontAlgn="auto">
                  <a:spcBef>
                    <a:spcPts val="0"/>
                  </a:spcBef>
                  <a:spcAft>
                    <a:spcPts val="0"/>
                  </a:spcAft>
                  <a:defRPr/>
                </a:pPr>
                <a:endParaRPr lang="en-GB" kern="0" dirty="0" smtClean="0">
                  <a:solidFill>
                    <a:srgbClr val="7F7F7F"/>
                  </a:solidFill>
                  <a:latin typeface="Calibri"/>
                </a:endParaRPr>
              </a:p>
              <a:p>
                <a:pPr algn="l" fontAlgn="auto">
                  <a:spcBef>
                    <a:spcPts val="0"/>
                  </a:spcBef>
                  <a:spcAft>
                    <a:spcPts val="0"/>
                  </a:spcAft>
                  <a:defRPr/>
                </a:pPr>
                <a:r>
                  <a:rPr lang="en-GB" sz="2400" kern="0" dirty="0" smtClean="0">
                    <a:solidFill>
                      <a:srgbClr val="7F7F7F"/>
                    </a:solidFill>
                    <a:latin typeface="Calibri"/>
                  </a:rPr>
                  <a:t> </a:t>
                </a:r>
                <a14:m>
                  <m:oMath xmlns:m="http://schemas.openxmlformats.org/officeDocument/2006/math">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𝛾</m:t>
                        </m:r>
                      </m:e>
                      <m:sub>
                        <m:r>
                          <a:rPr lang="en-GB" sz="2400" i="1" kern="0" smtClean="0">
                            <a:solidFill>
                              <a:srgbClr val="7F7F7F"/>
                            </a:solidFill>
                            <a:latin typeface="Cambria Math" panose="02040503050406030204" pitchFamily="18" charset="0"/>
                          </a:rPr>
                          <m:t>h</m:t>
                        </m:r>
                      </m:sub>
                    </m:sSub>
                    <m:r>
                      <a:rPr lang="en-GB" sz="2400" i="1" kern="0" smtClean="0">
                        <a:solidFill>
                          <a:srgbClr val="7F7F7F"/>
                        </a:solidFill>
                        <a:latin typeface="Cambria Math" panose="02040503050406030204" pitchFamily="18" charset="0"/>
                      </a:rPr>
                      <m:t>≫</m:t>
                    </m:r>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𝛾</m:t>
                        </m:r>
                      </m:e>
                      <m:sub>
                        <m:r>
                          <a:rPr lang="en-GB" sz="2400" i="1" kern="0" smtClean="0">
                            <a:solidFill>
                              <a:srgbClr val="7F7F7F"/>
                            </a:solidFill>
                            <a:latin typeface="Cambria Math" panose="02040503050406030204" pitchFamily="18" charset="0"/>
                          </a:rPr>
                          <m:t>𝑙</m:t>
                        </m:r>
                      </m:sub>
                    </m:sSub>
                    <m:r>
                      <a:rPr lang="en-GB" sz="2400" kern="0" smtClean="0">
                        <a:solidFill>
                          <a:srgbClr val="7F7F7F"/>
                        </a:solidFill>
                        <a:latin typeface="Cambria Math" panose="02040503050406030204" pitchFamily="18" charset="0"/>
                      </a:rPr>
                      <m:t> </m:t>
                    </m:r>
                    <m:r>
                      <m:rPr>
                        <m:sty m:val="p"/>
                      </m:rPr>
                      <a:rPr lang="en-GB" sz="2400" kern="0" smtClean="0">
                        <a:solidFill>
                          <a:srgbClr val="7F7F7F"/>
                        </a:solidFill>
                        <a:latin typeface="Cambria Math" panose="02040503050406030204" pitchFamily="18" charset="0"/>
                      </a:rPr>
                      <m:t>and</m:t>
                    </m:r>
                    <m:r>
                      <a:rPr lang="en-GB" sz="2400" i="1" kern="0" smtClean="0">
                        <a:solidFill>
                          <a:srgbClr val="7F7F7F"/>
                        </a:solidFill>
                        <a:latin typeface="Cambria Math" panose="02040503050406030204" pitchFamily="18" charset="0"/>
                      </a:rPr>
                      <m:t> </m:t>
                    </m:r>
                    <m:r>
                      <a:rPr lang="en-GB" sz="2400" i="1" kern="0" smtClean="0">
                        <a:solidFill>
                          <a:srgbClr val="7F7F7F"/>
                        </a:solidFill>
                        <a:latin typeface="Cambria Math" panose="02040503050406030204" pitchFamily="18" charset="0"/>
                      </a:rPr>
                      <m:t>𝑘𝑇</m:t>
                    </m:r>
                    <m:r>
                      <a:rPr lang="en-GB" sz="2400" i="1" kern="0" smtClean="0">
                        <a:solidFill>
                          <a:srgbClr val="7F7F7F"/>
                        </a:solidFill>
                        <a:latin typeface="Cambria Math" panose="02040503050406030204" pitchFamily="18" charset="0"/>
                      </a:rPr>
                      <m:t>&lt;ℏ</m:t>
                    </m:r>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𝜔</m:t>
                        </m:r>
                      </m:e>
                      <m:sub>
                        <m:r>
                          <a:rPr lang="en-GB" sz="2400" i="1" kern="0" smtClean="0">
                            <a:solidFill>
                              <a:srgbClr val="7F7F7F"/>
                            </a:solidFill>
                            <a:latin typeface="Cambria Math" panose="02040503050406030204" pitchFamily="18" charset="0"/>
                          </a:rPr>
                          <m:t>h</m:t>
                        </m:r>
                      </m:sub>
                    </m:sSub>
                  </m:oMath>
                </a14:m>
                <a:r>
                  <a:rPr lang="en-GB" sz="2400" kern="0" dirty="0" smtClean="0">
                    <a:solidFill>
                      <a:srgbClr val="7F7F7F"/>
                    </a:solidFill>
                    <a:latin typeface="Calibri"/>
                  </a:rPr>
                  <a:t> </a:t>
                </a:r>
                <a:br>
                  <a:rPr lang="en-GB" sz="2400" kern="0" dirty="0" smtClean="0">
                    <a:solidFill>
                      <a:srgbClr val="7F7F7F"/>
                    </a:solidFill>
                    <a:latin typeface="Calibri"/>
                  </a:rPr>
                </a:br>
                <a:endParaRPr lang="en-GB" kern="0" dirty="0" smtClean="0">
                  <a:solidFill>
                    <a:srgbClr val="7F7F7F"/>
                  </a:solidFill>
                  <a:latin typeface="Calibri"/>
                </a:endParaRPr>
              </a:p>
              <a:p>
                <a:pPr algn="l" fontAlgn="auto">
                  <a:spcBef>
                    <a:spcPts val="0"/>
                  </a:spcBef>
                  <a:spcAft>
                    <a:spcPts val="0"/>
                  </a:spcAft>
                  <a:defRPr/>
                </a:pPr>
                <a:r>
                  <a:rPr lang="en-GB" sz="2400" kern="0" dirty="0" smtClean="0">
                    <a:solidFill>
                      <a:srgbClr val="7F7F7F"/>
                    </a:solidFill>
                    <a:latin typeface="Calibri"/>
                  </a:rPr>
                  <a:t>energy is predominantly up-converted from </a:t>
                </a:r>
                <a:r>
                  <a:rPr lang="en-GB" sz="2400" i="1" kern="0" dirty="0" smtClean="0">
                    <a:solidFill>
                      <a:srgbClr val="7F7F7F"/>
                    </a:solidFill>
                    <a:latin typeface="Calibri"/>
                  </a:rPr>
                  <a:t>low </a:t>
                </a:r>
                <a:r>
                  <a:rPr lang="en-GB" sz="2400" kern="0" dirty="0" smtClean="0">
                    <a:solidFill>
                      <a:srgbClr val="7F7F7F"/>
                    </a:solidFill>
                    <a:latin typeface="Calibri"/>
                  </a:rPr>
                  <a:t>to </a:t>
                </a:r>
                <a:r>
                  <a:rPr lang="en-GB" sz="2400" i="1" kern="0" dirty="0" smtClean="0">
                    <a:solidFill>
                      <a:srgbClr val="7F7F7F"/>
                    </a:solidFill>
                    <a:latin typeface="Calibri"/>
                  </a:rPr>
                  <a:t>high </a:t>
                </a:r>
                <a:r>
                  <a:rPr lang="en-GB" sz="2400" kern="0" dirty="0" smtClean="0">
                    <a:solidFill>
                      <a:srgbClr val="7F7F7F"/>
                    </a:solidFill>
                    <a:latin typeface="Calibri"/>
                  </a:rPr>
                  <a:t>oscillator. </a:t>
                </a:r>
              </a:p>
            </p:txBody>
          </p:sp>
        </mc:Choice>
        <mc:Fallback xmlns="">
          <p:sp>
            <p:nvSpPr>
              <p:cNvPr id="12" name="TextBox 11"/>
              <p:cNvSpPr txBox="1">
                <a:spLocks noRot="1" noChangeAspect="1" noMove="1" noResize="1" noEditPoints="1" noAdjustHandles="1" noChangeArrowheads="1" noChangeShapeType="1" noTextEdit="1"/>
              </p:cNvSpPr>
              <p:nvPr/>
            </p:nvSpPr>
            <p:spPr>
              <a:xfrm>
                <a:off x="335463" y="3346422"/>
                <a:ext cx="4522069" cy="2246769"/>
              </a:xfrm>
              <a:prstGeom prst="rect">
                <a:avLst/>
              </a:prstGeom>
              <a:blipFill rotWithShape="0">
                <a:blip r:embed="rId6"/>
                <a:stretch>
                  <a:fillRect l="-2022" t="-2168" b="-5149"/>
                </a:stretch>
              </a:blipFill>
            </p:spPr>
            <p:txBody>
              <a:bodyPr/>
              <a:lstStyle/>
              <a:p>
                <a:r>
                  <a:rPr lang="en-GB">
                    <a:noFill/>
                  </a:rPr>
                  <a:t> </a:t>
                </a:r>
              </a:p>
            </p:txBody>
          </p:sp>
        </mc:Fallback>
      </mc:AlternateContent>
      <p:sp>
        <p:nvSpPr>
          <p:cNvPr id="150" name="Shape 67"/>
          <p:cNvSpPr/>
          <p:nvPr/>
        </p:nvSpPr>
        <p:spPr>
          <a:xfrm>
            <a:off x="388156" y="6449578"/>
            <a:ext cx="4741030" cy="353943"/>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algn="l" fontAlgn="auto">
              <a:spcBef>
                <a:spcPts val="0"/>
              </a:spcBef>
              <a:spcAft>
                <a:spcPts val="0"/>
              </a:spcAft>
              <a:defRPr sz="1800">
                <a:solidFill>
                  <a:srgbClr val="000000"/>
                </a:solidFill>
              </a:defRPr>
            </a:pPr>
            <a:r>
              <a:rPr lang="en-US" sz="1800" kern="0" dirty="0" err="1">
                <a:solidFill>
                  <a:srgbClr val="7F7F7F"/>
                </a:solidFill>
                <a:latin typeface="Calibri"/>
              </a:rPr>
              <a:t>Vyatchanin</a:t>
            </a:r>
            <a:r>
              <a:rPr lang="en-US" sz="1800" kern="0" dirty="0">
                <a:solidFill>
                  <a:srgbClr val="7F7F7F"/>
                </a:solidFill>
                <a:latin typeface="Calibri"/>
              </a:rPr>
              <a:t>, Soviet Physics </a:t>
            </a:r>
            <a:r>
              <a:rPr lang="en-US" sz="1800" kern="0" dirty="0" err="1">
                <a:solidFill>
                  <a:srgbClr val="7F7F7F"/>
                </a:solidFill>
                <a:latin typeface="Calibri"/>
              </a:rPr>
              <a:t>Doklady</a:t>
            </a:r>
            <a:r>
              <a:rPr lang="en-US" sz="1800" kern="0" dirty="0">
                <a:solidFill>
                  <a:srgbClr val="7F7F7F"/>
                </a:solidFill>
                <a:latin typeface="Calibri"/>
              </a:rPr>
              <a:t> 22 321 (1977</a:t>
            </a:r>
            <a:r>
              <a:rPr lang="en-US" sz="1800" kern="0" dirty="0" smtClean="0">
                <a:solidFill>
                  <a:srgbClr val="7F7F7F"/>
                </a:solidFill>
                <a:latin typeface="Calibri"/>
              </a:rPr>
              <a:t>)</a:t>
            </a:r>
            <a:r>
              <a:rPr lang="en-US" sz="1800" b="1" kern="0" dirty="0" smtClean="0">
                <a:solidFill>
                  <a:srgbClr val="7F7F7F"/>
                </a:solidFill>
                <a:latin typeface="Calibri"/>
              </a:rPr>
              <a:t> </a:t>
            </a:r>
            <a:endParaRPr lang="en-US" sz="1800" b="1" kern="0" dirty="0">
              <a:solidFill>
                <a:srgbClr val="7F7F7F"/>
              </a:solidFill>
              <a:latin typeface="Calibri"/>
            </a:endParaRPr>
          </a:p>
        </p:txBody>
      </p:sp>
      <p:sp>
        <p:nvSpPr>
          <p:cNvPr id="44" name="Rounded Rectangle 43"/>
          <p:cNvSpPr/>
          <p:nvPr/>
        </p:nvSpPr>
        <p:spPr>
          <a:xfrm>
            <a:off x="7789979" y="2833698"/>
            <a:ext cx="1172068" cy="3855897"/>
          </a:xfrm>
          <a:prstGeom prst="roundRect">
            <a:avLst/>
          </a:prstGeom>
          <a:gradFill>
            <a:gsLst>
              <a:gs pos="0">
                <a:srgbClr val="FF0000"/>
              </a:gs>
              <a:gs pos="64000">
                <a:schemeClr val="tx2">
                  <a:lumMod val="60000"/>
                  <a:lumOff val="4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auto">
              <a:spcBef>
                <a:spcPts val="0"/>
              </a:spcBef>
              <a:spcAft>
                <a:spcPts val="0"/>
              </a:spcAft>
              <a:defRPr/>
            </a:pPr>
            <a:endParaRPr lang="en-GB" sz="1800" kern="0" dirty="0">
              <a:solidFill>
                <a:sysClr val="windowText" lastClr="000000"/>
              </a:solidFill>
            </a:endParaRPr>
          </a:p>
        </p:txBody>
      </p:sp>
      <p:cxnSp>
        <p:nvCxnSpPr>
          <p:cNvPr id="45" name="Straight Connector 44"/>
          <p:cNvCxnSpPr/>
          <p:nvPr/>
        </p:nvCxnSpPr>
        <p:spPr>
          <a:xfrm>
            <a:off x="6483107" y="4548923"/>
            <a:ext cx="434975" cy="0"/>
          </a:xfrm>
          <a:prstGeom prst="line">
            <a:avLst/>
          </a:prstGeom>
          <a:noFill/>
          <a:ln w="19050" cap="flat" cmpd="sng" algn="ctr">
            <a:solidFill>
              <a:sysClr val="windowText" lastClr="000000"/>
            </a:solidFill>
            <a:prstDash val="solid"/>
            <a:miter lim="800000"/>
          </a:ln>
          <a:effectLst/>
        </p:spPr>
      </p:cxnSp>
      <p:cxnSp>
        <p:nvCxnSpPr>
          <p:cNvPr id="46" name="Straight Connector 45"/>
          <p:cNvCxnSpPr/>
          <p:nvPr/>
        </p:nvCxnSpPr>
        <p:spPr>
          <a:xfrm>
            <a:off x="6387857" y="4061912"/>
            <a:ext cx="622300" cy="0"/>
          </a:xfrm>
          <a:prstGeom prst="line">
            <a:avLst/>
          </a:prstGeom>
          <a:noFill/>
          <a:ln w="19050" cap="flat" cmpd="sng" algn="ctr">
            <a:solidFill>
              <a:sysClr val="windowText" lastClr="000000"/>
            </a:solidFill>
            <a:prstDash val="solid"/>
            <a:miter lim="800000"/>
          </a:ln>
          <a:effectLst/>
        </p:spPr>
      </p:cxnSp>
      <p:cxnSp>
        <p:nvCxnSpPr>
          <p:cNvPr id="47" name="Straight Connector 46"/>
          <p:cNvCxnSpPr/>
          <p:nvPr/>
        </p:nvCxnSpPr>
        <p:spPr>
          <a:xfrm>
            <a:off x="6318007" y="3574900"/>
            <a:ext cx="762000" cy="0"/>
          </a:xfrm>
          <a:prstGeom prst="line">
            <a:avLst/>
          </a:prstGeom>
          <a:noFill/>
          <a:ln w="19050" cap="flat" cmpd="sng" algn="ctr">
            <a:solidFill>
              <a:sysClr val="windowText" lastClr="000000"/>
            </a:solidFill>
            <a:prstDash val="solid"/>
            <a:miter lim="800000"/>
          </a:ln>
          <a:effectLst/>
        </p:spPr>
      </p:cxnSp>
      <p:cxnSp>
        <p:nvCxnSpPr>
          <p:cNvPr id="50" name="Straight Arrow Connector 49"/>
          <p:cNvCxnSpPr/>
          <p:nvPr/>
        </p:nvCxnSpPr>
        <p:spPr>
          <a:xfrm flipV="1">
            <a:off x="7162538" y="4291257"/>
            <a:ext cx="493964" cy="4656"/>
          </a:xfrm>
          <a:prstGeom prst="straightConnector1">
            <a:avLst/>
          </a:prstGeom>
          <a:noFill/>
          <a:ln w="57150" cap="flat" cmpd="sng" algn="ctr">
            <a:solidFill>
              <a:srgbClr val="ED7D31"/>
            </a:solidFill>
            <a:prstDash val="solid"/>
            <a:miter lim="800000"/>
            <a:headEnd type="triangle"/>
            <a:tailEnd type="triangle"/>
          </a:ln>
          <a:effectLst/>
        </p:spPr>
      </p:cxnSp>
      <p:cxnSp>
        <p:nvCxnSpPr>
          <p:cNvPr id="51" name="Straight Connector 50"/>
          <p:cNvCxnSpPr/>
          <p:nvPr/>
        </p:nvCxnSpPr>
        <p:spPr>
          <a:xfrm>
            <a:off x="5083933" y="6362228"/>
            <a:ext cx="552450" cy="0"/>
          </a:xfrm>
          <a:prstGeom prst="line">
            <a:avLst/>
          </a:prstGeom>
          <a:noFill/>
          <a:ln w="19050" cap="flat" cmpd="sng" algn="ctr">
            <a:solidFill>
              <a:sysClr val="windowText" lastClr="000000"/>
            </a:solidFill>
            <a:prstDash val="solid"/>
            <a:miter lim="800000"/>
          </a:ln>
          <a:effectLst/>
        </p:spPr>
      </p:cxnSp>
      <p:cxnSp>
        <p:nvCxnSpPr>
          <p:cNvPr id="52" name="Straight Connector 51"/>
          <p:cNvCxnSpPr/>
          <p:nvPr/>
        </p:nvCxnSpPr>
        <p:spPr>
          <a:xfrm>
            <a:off x="4969633" y="6239086"/>
            <a:ext cx="776288" cy="0"/>
          </a:xfrm>
          <a:prstGeom prst="line">
            <a:avLst/>
          </a:prstGeom>
          <a:noFill/>
          <a:ln w="19050" cap="flat" cmpd="sng" algn="ctr">
            <a:solidFill>
              <a:sysClr val="windowText" lastClr="000000"/>
            </a:solidFill>
            <a:prstDash val="solid"/>
            <a:miter lim="800000"/>
          </a:ln>
          <a:effectLst/>
        </p:spPr>
      </p:cxnSp>
      <p:cxnSp>
        <p:nvCxnSpPr>
          <p:cNvPr id="53" name="Straight Connector 52"/>
          <p:cNvCxnSpPr/>
          <p:nvPr/>
        </p:nvCxnSpPr>
        <p:spPr>
          <a:xfrm>
            <a:off x="4893433" y="6115941"/>
            <a:ext cx="928688" cy="0"/>
          </a:xfrm>
          <a:prstGeom prst="line">
            <a:avLst/>
          </a:prstGeom>
          <a:noFill/>
          <a:ln w="19050" cap="flat" cmpd="sng" algn="ctr">
            <a:solidFill>
              <a:sysClr val="windowText" lastClr="000000"/>
            </a:solidFill>
            <a:prstDash val="solid"/>
            <a:miter lim="800000"/>
          </a:ln>
          <a:effectLst/>
        </p:spPr>
      </p:cxnSp>
      <p:cxnSp>
        <p:nvCxnSpPr>
          <p:cNvPr id="54" name="Straight Connector 53"/>
          <p:cNvCxnSpPr/>
          <p:nvPr/>
        </p:nvCxnSpPr>
        <p:spPr>
          <a:xfrm>
            <a:off x="4812471" y="5992796"/>
            <a:ext cx="1085850" cy="0"/>
          </a:xfrm>
          <a:prstGeom prst="line">
            <a:avLst/>
          </a:prstGeom>
          <a:noFill/>
          <a:ln w="19050" cap="flat" cmpd="sng" algn="ctr">
            <a:solidFill>
              <a:sysClr val="windowText" lastClr="000000"/>
            </a:solidFill>
            <a:prstDash val="solid"/>
            <a:miter lim="800000"/>
          </a:ln>
          <a:effectLst/>
        </p:spPr>
      </p:cxnSp>
      <p:cxnSp>
        <p:nvCxnSpPr>
          <p:cNvPr id="55" name="Straight Connector 54"/>
          <p:cNvCxnSpPr/>
          <p:nvPr/>
        </p:nvCxnSpPr>
        <p:spPr>
          <a:xfrm>
            <a:off x="4755321" y="5869651"/>
            <a:ext cx="1209675" cy="0"/>
          </a:xfrm>
          <a:prstGeom prst="line">
            <a:avLst/>
          </a:prstGeom>
          <a:noFill/>
          <a:ln w="19050" cap="flat" cmpd="sng" algn="ctr">
            <a:solidFill>
              <a:sysClr val="windowText" lastClr="000000"/>
            </a:solidFill>
            <a:prstDash val="solid"/>
            <a:miter lim="800000"/>
          </a:ln>
          <a:effectLst/>
        </p:spPr>
      </p:cxnSp>
      <p:cxnSp>
        <p:nvCxnSpPr>
          <p:cNvPr id="56" name="Straight Connector 55"/>
          <p:cNvCxnSpPr/>
          <p:nvPr/>
        </p:nvCxnSpPr>
        <p:spPr>
          <a:xfrm>
            <a:off x="4693408" y="5746506"/>
            <a:ext cx="1319213" cy="0"/>
          </a:xfrm>
          <a:prstGeom prst="line">
            <a:avLst/>
          </a:prstGeom>
          <a:noFill/>
          <a:ln w="19050" cap="flat" cmpd="sng" algn="ctr">
            <a:solidFill>
              <a:sysClr val="windowText" lastClr="000000"/>
            </a:solidFill>
            <a:prstDash val="solid"/>
            <a:miter lim="800000"/>
          </a:ln>
          <a:effectLst/>
        </p:spPr>
      </p:cxnSp>
      <p:cxnSp>
        <p:nvCxnSpPr>
          <p:cNvPr id="57" name="Straight Connector 56"/>
          <p:cNvCxnSpPr/>
          <p:nvPr/>
        </p:nvCxnSpPr>
        <p:spPr>
          <a:xfrm>
            <a:off x="4636258" y="5623361"/>
            <a:ext cx="1433513" cy="0"/>
          </a:xfrm>
          <a:prstGeom prst="line">
            <a:avLst/>
          </a:prstGeom>
          <a:noFill/>
          <a:ln w="19050" cap="flat" cmpd="sng" algn="ctr">
            <a:solidFill>
              <a:sysClr val="windowText" lastClr="000000"/>
            </a:solidFill>
            <a:prstDash val="solid"/>
            <a:miter lim="800000"/>
          </a:ln>
          <a:effectLst/>
        </p:spPr>
      </p:cxnSp>
      <p:cxnSp>
        <p:nvCxnSpPr>
          <p:cNvPr id="58" name="Straight Connector 57"/>
          <p:cNvCxnSpPr/>
          <p:nvPr/>
        </p:nvCxnSpPr>
        <p:spPr>
          <a:xfrm>
            <a:off x="4602921" y="5500216"/>
            <a:ext cx="1513778" cy="0"/>
          </a:xfrm>
          <a:prstGeom prst="line">
            <a:avLst/>
          </a:prstGeom>
          <a:noFill/>
          <a:ln w="19050" cap="flat" cmpd="sng" algn="ctr">
            <a:solidFill>
              <a:sysClr val="windowText" lastClr="000000"/>
            </a:solidFill>
            <a:prstDash val="solid"/>
            <a:miter lim="800000"/>
          </a:ln>
          <a:effectLst/>
        </p:spPr>
      </p:cxnSp>
      <p:cxnSp>
        <p:nvCxnSpPr>
          <p:cNvPr id="60" name="Straight Arrow Connector 59"/>
          <p:cNvCxnSpPr/>
          <p:nvPr/>
        </p:nvCxnSpPr>
        <p:spPr>
          <a:xfrm>
            <a:off x="5967346" y="6071299"/>
            <a:ext cx="1686043" cy="0"/>
          </a:xfrm>
          <a:prstGeom prst="straightConnector1">
            <a:avLst/>
          </a:prstGeom>
          <a:noFill/>
          <a:ln w="38100" cap="flat" cmpd="sng" algn="ctr">
            <a:solidFill>
              <a:srgbClr val="ED7D31"/>
            </a:solidFill>
            <a:prstDash val="solid"/>
            <a:miter lim="800000"/>
            <a:headEnd type="triangle"/>
            <a:tailEnd type="triangle"/>
          </a:ln>
          <a:effectLst/>
        </p:spPr>
      </p:cxnSp>
      <p:pic>
        <p:nvPicPr>
          <p:cNvPr id="61" name="Picture 60"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37973" y="3751421"/>
            <a:ext cx="373089" cy="215999"/>
          </a:xfrm>
          <a:prstGeom prst="rect">
            <a:avLst/>
          </a:prstGeom>
        </p:spPr>
      </p:pic>
      <p:pic>
        <p:nvPicPr>
          <p:cNvPr id="62" name="Picture 61"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65661" y="6020457"/>
            <a:ext cx="294544" cy="215999"/>
          </a:xfrm>
          <a:prstGeom prst="rect">
            <a:avLst/>
          </a:prstGeom>
        </p:spPr>
      </p:pic>
      <p:pic>
        <p:nvPicPr>
          <p:cNvPr id="63" name="Picture 62"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80073" y="6149349"/>
            <a:ext cx="262078" cy="251998"/>
          </a:xfrm>
          <a:prstGeom prst="rect">
            <a:avLst/>
          </a:prstGeom>
        </p:spPr>
      </p:pic>
      <p:pic>
        <p:nvPicPr>
          <p:cNvPr id="64" name="Picture 63"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41646" y="3828929"/>
            <a:ext cx="342718" cy="251998"/>
          </a:xfrm>
          <a:prstGeom prst="rect">
            <a:avLst/>
          </a:prstGeom>
        </p:spPr>
      </p:pic>
      <p:pic>
        <p:nvPicPr>
          <p:cNvPr id="65" name="Picture 64"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241987" y="3328067"/>
            <a:ext cx="262078" cy="251998"/>
          </a:xfrm>
          <a:prstGeom prst="rect">
            <a:avLst/>
          </a:prstGeom>
        </p:spPr>
      </p:pic>
      <p:pic>
        <p:nvPicPr>
          <p:cNvPr id="66" name="Picture 65"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798955" y="6218228"/>
            <a:ext cx="188308" cy="287999"/>
          </a:xfrm>
          <a:prstGeom prst="rect">
            <a:avLst/>
          </a:prstGeom>
        </p:spPr>
      </p:pic>
      <p:pic>
        <p:nvPicPr>
          <p:cNvPr id="67" name="Picture 66"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78757" y="4601241"/>
            <a:ext cx="158400" cy="395998"/>
          </a:xfrm>
          <a:prstGeom prst="rect">
            <a:avLst/>
          </a:prstGeom>
        </p:spPr>
      </p:pic>
      <mc:AlternateContent xmlns:mc="http://schemas.openxmlformats.org/markup-compatibility/2006" xmlns:a14="http://schemas.microsoft.com/office/drawing/2010/main">
        <mc:Choice Requires="a14">
          <p:sp>
            <p:nvSpPr>
              <p:cNvPr id="74" name="TextBox 73"/>
              <p:cNvSpPr txBox="1"/>
              <p:nvPr/>
            </p:nvSpPr>
            <p:spPr>
              <a:xfrm>
                <a:off x="335463" y="2378539"/>
                <a:ext cx="4865443" cy="830997"/>
              </a:xfrm>
              <a:prstGeom prst="rect">
                <a:avLst/>
              </a:prstGeom>
              <a:noFill/>
            </p:spPr>
            <p:txBody>
              <a:bodyPr wrap="square" rtlCol="0">
                <a:spAutoFit/>
              </a:bodyPr>
              <a:lstStyle/>
              <a:p>
                <a:pPr algn="l" fontAlgn="auto">
                  <a:spcBef>
                    <a:spcPts val="0"/>
                  </a:spcBef>
                  <a:spcAft>
                    <a:spcPts val="0"/>
                  </a:spcAft>
                  <a:defRPr/>
                </a:pPr>
                <a:r>
                  <a:rPr lang="en-GB" sz="2400" kern="0" dirty="0" smtClean="0">
                    <a:solidFill>
                      <a:srgbClr val="7F7F7F"/>
                    </a:solidFill>
                    <a:latin typeface="Calibri"/>
                  </a:rPr>
                  <a:t>At </a:t>
                </a:r>
                <a14:m>
                  <m:oMath xmlns:m="http://schemas.openxmlformats.org/officeDocument/2006/math">
                    <m:r>
                      <m:rPr>
                        <m:sty m:val="p"/>
                      </m:rPr>
                      <a:rPr lang="en-GB" sz="2400" kern="0" smtClean="0">
                        <a:solidFill>
                          <a:srgbClr val="7F7F7F"/>
                        </a:solidFill>
                        <a:latin typeface="Cambria Math" panose="02040503050406030204" pitchFamily="18" charset="0"/>
                      </a:rPr>
                      <m:t>Δ</m:t>
                    </m:r>
                    <m:r>
                      <a:rPr lang="en-GB" sz="2400" i="1" kern="0" smtClean="0">
                        <a:solidFill>
                          <a:srgbClr val="7F7F7F"/>
                        </a:solidFill>
                        <a:latin typeface="Cambria Math" panose="02040503050406030204" pitchFamily="18" charset="0"/>
                      </a:rPr>
                      <m:t>𝜔</m:t>
                    </m:r>
                    <m:r>
                      <a:rPr lang="en-GB" sz="2400" i="1" kern="0" smtClean="0">
                        <a:solidFill>
                          <a:srgbClr val="7F7F7F"/>
                        </a:solidFill>
                        <a:latin typeface="Cambria Math" panose="02040503050406030204" pitchFamily="18" charset="0"/>
                      </a:rPr>
                      <m:t>=0</m:t>
                    </m:r>
                  </m:oMath>
                </a14:m>
                <a:r>
                  <a:rPr lang="en-GB" sz="2400" kern="0" dirty="0" smtClean="0">
                    <a:solidFill>
                      <a:srgbClr val="7F7F7F"/>
                    </a:solidFill>
                    <a:latin typeface="Calibri"/>
                  </a:rPr>
                  <a:t> transitions between the oscillators are driven on resonances</a:t>
                </a:r>
                <a:endParaRPr lang="en-GB" sz="2400" kern="0" dirty="0">
                  <a:solidFill>
                    <a:srgbClr val="7F7F7F"/>
                  </a:solidFill>
                  <a:latin typeface="Calibri"/>
                </a:endParaRPr>
              </a:p>
            </p:txBody>
          </p:sp>
        </mc:Choice>
        <mc:Fallback xmlns="">
          <p:sp>
            <p:nvSpPr>
              <p:cNvPr id="74" name="TextBox 73"/>
              <p:cNvSpPr txBox="1">
                <a:spLocks noRot="1" noChangeAspect="1" noMove="1" noResize="1" noEditPoints="1" noAdjustHandles="1" noChangeArrowheads="1" noChangeShapeType="1" noTextEdit="1"/>
              </p:cNvSpPr>
              <p:nvPr/>
            </p:nvSpPr>
            <p:spPr>
              <a:xfrm>
                <a:off x="335463" y="2378539"/>
                <a:ext cx="4865443" cy="830997"/>
              </a:xfrm>
              <a:prstGeom prst="rect">
                <a:avLst/>
              </a:prstGeom>
              <a:blipFill rotWithShape="0">
                <a:blip r:embed="rId14"/>
                <a:stretch>
                  <a:fillRect l="-1880" t="-5882" b="-16176"/>
                </a:stretch>
              </a:blipFill>
            </p:spPr>
            <p:txBody>
              <a:bodyPr/>
              <a:lstStyle/>
              <a:p>
                <a:r>
                  <a:rPr lang="en-GB">
                    <a:noFill/>
                  </a:rPr>
                  <a:t> </a:t>
                </a:r>
              </a:p>
            </p:txBody>
          </p:sp>
        </mc:Fallback>
      </mc:AlternateContent>
      <p:sp>
        <p:nvSpPr>
          <p:cNvPr id="132" name="Oval 131"/>
          <p:cNvSpPr/>
          <p:nvPr/>
        </p:nvSpPr>
        <p:spPr>
          <a:xfrm>
            <a:off x="5246069" y="6260059"/>
            <a:ext cx="219199" cy="193909"/>
          </a:xfrm>
          <a:prstGeom prst="ellipse">
            <a:avLst/>
          </a:prstGeom>
          <a:solidFill>
            <a:srgbClr val="ED7D31"/>
          </a:solidFill>
          <a:ln w="12700" cap="flat" cmpd="sng" algn="ctr">
            <a:solidFill>
              <a:srgbClr val="ED7D31">
                <a:shade val="50000"/>
              </a:srgbClr>
            </a:solidFill>
            <a:prstDash val="solid"/>
            <a:miter lim="800000"/>
          </a:ln>
          <a:effectLst/>
        </p:spPr>
        <p:txBody>
          <a:bodyPr rtlCol="0" anchor="ctr"/>
          <a:lstStyle/>
          <a:p>
            <a:pPr fontAlgn="auto">
              <a:spcBef>
                <a:spcPts val="0"/>
              </a:spcBef>
              <a:spcAft>
                <a:spcPts val="0"/>
              </a:spcAft>
              <a:defRPr/>
            </a:pPr>
            <a:endParaRPr lang="en-GB" sz="1800" kern="0" dirty="0">
              <a:solidFill>
                <a:sysClr val="window" lastClr="FFFFFF"/>
              </a:solidFill>
              <a:latin typeface="Calibri"/>
            </a:endParaRPr>
          </a:p>
        </p:txBody>
      </p:sp>
      <p:sp>
        <p:nvSpPr>
          <p:cNvPr id="130" name="Oval 129"/>
          <p:cNvSpPr/>
          <p:nvPr/>
        </p:nvSpPr>
        <p:spPr>
          <a:xfrm>
            <a:off x="5241836" y="6144363"/>
            <a:ext cx="219199" cy="193909"/>
          </a:xfrm>
          <a:prstGeom prst="ellipse">
            <a:avLst/>
          </a:prstGeom>
          <a:solidFill>
            <a:srgbClr val="ED7D31"/>
          </a:solidFill>
          <a:ln w="12700" cap="flat" cmpd="sng" algn="ctr">
            <a:solidFill>
              <a:srgbClr val="ED7D31">
                <a:shade val="50000"/>
              </a:srgbClr>
            </a:solidFill>
            <a:prstDash val="solid"/>
            <a:miter lim="800000"/>
          </a:ln>
          <a:effectLst/>
        </p:spPr>
        <p:txBody>
          <a:bodyPr rtlCol="0" anchor="ctr"/>
          <a:lstStyle/>
          <a:p>
            <a:pPr fontAlgn="auto">
              <a:spcBef>
                <a:spcPts val="0"/>
              </a:spcBef>
              <a:spcAft>
                <a:spcPts val="0"/>
              </a:spcAft>
              <a:defRPr/>
            </a:pPr>
            <a:endParaRPr lang="en-GB" sz="1800" kern="0" dirty="0">
              <a:solidFill>
                <a:sysClr val="window" lastClr="FFFFFF"/>
              </a:solidFill>
              <a:latin typeface="Calibri"/>
            </a:endParaRPr>
          </a:p>
        </p:txBody>
      </p:sp>
      <p:sp>
        <p:nvSpPr>
          <p:cNvPr id="129" name="Oval 128"/>
          <p:cNvSpPr/>
          <p:nvPr/>
        </p:nvSpPr>
        <p:spPr>
          <a:xfrm>
            <a:off x="6599949" y="4438781"/>
            <a:ext cx="210078" cy="212837"/>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n-GB" sz="1800" kern="0" dirty="0">
              <a:solidFill>
                <a:sysClr val="window" lastClr="FFFFFF"/>
              </a:solidFill>
              <a:latin typeface="Calibri"/>
            </a:endParaRPr>
          </a:p>
        </p:txBody>
      </p:sp>
      <p:sp>
        <p:nvSpPr>
          <p:cNvPr id="131" name="Oval 130"/>
          <p:cNvSpPr/>
          <p:nvPr/>
        </p:nvSpPr>
        <p:spPr>
          <a:xfrm>
            <a:off x="6599949" y="3955493"/>
            <a:ext cx="210078" cy="212837"/>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n-GB" sz="1800" kern="0" dirty="0">
              <a:solidFill>
                <a:sysClr val="window" lastClr="FFFFFF"/>
              </a:solidFill>
              <a:latin typeface="Calibri"/>
            </a:endParaRPr>
          </a:p>
        </p:txBody>
      </p:sp>
      <p:sp>
        <p:nvSpPr>
          <p:cNvPr id="133" name="Freeform 132"/>
          <p:cNvSpPr/>
          <p:nvPr/>
        </p:nvSpPr>
        <p:spPr>
          <a:xfrm>
            <a:off x="5339891" y="4061912"/>
            <a:ext cx="1385138" cy="2295102"/>
          </a:xfrm>
          <a:custGeom>
            <a:avLst/>
            <a:gdLst>
              <a:gd name="connsiteX0" fmla="*/ 2465894 w 2465894"/>
              <a:gd name="connsiteY0" fmla="*/ 0 h 2429443"/>
              <a:gd name="connsiteX1" fmla="*/ 993710 w 2465894"/>
              <a:gd name="connsiteY1" fmla="*/ 676656 h 2429443"/>
              <a:gd name="connsiteX2" fmla="*/ 88454 w 2465894"/>
              <a:gd name="connsiteY2" fmla="*/ 2258568 h 2429443"/>
              <a:gd name="connsiteX3" fmla="*/ 51878 w 2465894"/>
              <a:gd name="connsiteY3" fmla="*/ 2258568 h 2429443"/>
              <a:gd name="connsiteX0" fmla="*/ 2560420 w 2560420"/>
              <a:gd name="connsiteY0" fmla="*/ 0 h 2630468"/>
              <a:gd name="connsiteX1" fmla="*/ 1088236 w 2560420"/>
              <a:gd name="connsiteY1" fmla="*/ 676656 h 2630468"/>
              <a:gd name="connsiteX2" fmla="*/ 182980 w 2560420"/>
              <a:gd name="connsiteY2" fmla="*/ 2258568 h 2630468"/>
              <a:gd name="connsiteX3" fmla="*/ 9244 w 2560420"/>
              <a:gd name="connsiteY3" fmla="*/ 2551176 h 2630468"/>
              <a:gd name="connsiteX0" fmla="*/ 2557675 w 2557675"/>
              <a:gd name="connsiteY0" fmla="*/ 0 h 2626286"/>
              <a:gd name="connsiteX1" fmla="*/ 902611 w 2557675"/>
              <a:gd name="connsiteY1" fmla="*/ 822960 h 2626286"/>
              <a:gd name="connsiteX2" fmla="*/ 180235 w 2557675"/>
              <a:gd name="connsiteY2" fmla="*/ 2258568 h 2626286"/>
              <a:gd name="connsiteX3" fmla="*/ 6499 w 2557675"/>
              <a:gd name="connsiteY3" fmla="*/ 2551176 h 262628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Lst>
            <a:ahLst/>
            <a:cxnLst>
              <a:cxn ang="0">
                <a:pos x="connsiteX0" y="connsiteY0"/>
              </a:cxn>
              <a:cxn ang="0">
                <a:pos x="connsiteX1" y="connsiteY1"/>
              </a:cxn>
              <a:cxn ang="0">
                <a:pos x="connsiteX2" y="connsiteY2"/>
              </a:cxn>
            </a:cxnLst>
            <a:rect l="l" t="t" r="r" b="b"/>
            <a:pathLst>
              <a:path w="2551176" h="2551176">
                <a:moveTo>
                  <a:pt x="2551176" y="0"/>
                </a:moveTo>
                <a:cubicBezTo>
                  <a:pt x="2209228" y="80980"/>
                  <a:pt x="1620012" y="111351"/>
                  <a:pt x="896112" y="822960"/>
                </a:cubicBezTo>
                <a:cubicBezTo>
                  <a:pt x="172212" y="1534569"/>
                  <a:pt x="158687" y="1963975"/>
                  <a:pt x="0" y="2551176"/>
                </a:cubicBezTo>
              </a:path>
            </a:pathLst>
          </a:custGeom>
          <a:noFill/>
          <a:ln w="38100" cap="flat" cmpd="sng" algn="ctr">
            <a:solidFill>
              <a:schemeClr val="tx2">
                <a:lumMod val="75000"/>
              </a:schemeClr>
            </a:solidFill>
            <a:prstDash val="solid"/>
            <a:miter lim="800000"/>
            <a:headEnd type="triangle"/>
            <a:tailEnd type="triangle"/>
          </a:ln>
          <a:effectLst/>
        </p:spPr>
        <p:txBody>
          <a:bodyPr rtlCol="0" anchor="ctr"/>
          <a:lstStyle/>
          <a:p>
            <a:pPr fontAlgn="auto">
              <a:spcBef>
                <a:spcPts val="0"/>
              </a:spcBef>
              <a:spcAft>
                <a:spcPts val="0"/>
              </a:spcAft>
              <a:defRPr/>
            </a:pPr>
            <a:endParaRPr lang="en-GB" sz="1800" kern="0" dirty="0">
              <a:solidFill>
                <a:sysClr val="windowText" lastClr="000000"/>
              </a:solidFill>
              <a:latin typeface="Calibri"/>
            </a:endParaRPr>
          </a:p>
        </p:txBody>
      </p:sp>
      <p:sp>
        <p:nvSpPr>
          <p:cNvPr id="135" name="Freeform 134"/>
          <p:cNvSpPr/>
          <p:nvPr/>
        </p:nvSpPr>
        <p:spPr>
          <a:xfrm flipH="1" flipV="1">
            <a:off x="5439121" y="4602527"/>
            <a:ext cx="1285908" cy="1615701"/>
          </a:xfrm>
          <a:custGeom>
            <a:avLst/>
            <a:gdLst>
              <a:gd name="connsiteX0" fmla="*/ 2465894 w 2465894"/>
              <a:gd name="connsiteY0" fmla="*/ 0 h 2429443"/>
              <a:gd name="connsiteX1" fmla="*/ 993710 w 2465894"/>
              <a:gd name="connsiteY1" fmla="*/ 676656 h 2429443"/>
              <a:gd name="connsiteX2" fmla="*/ 88454 w 2465894"/>
              <a:gd name="connsiteY2" fmla="*/ 2258568 h 2429443"/>
              <a:gd name="connsiteX3" fmla="*/ 51878 w 2465894"/>
              <a:gd name="connsiteY3" fmla="*/ 2258568 h 2429443"/>
              <a:gd name="connsiteX0" fmla="*/ 2560420 w 2560420"/>
              <a:gd name="connsiteY0" fmla="*/ 0 h 2630468"/>
              <a:gd name="connsiteX1" fmla="*/ 1088236 w 2560420"/>
              <a:gd name="connsiteY1" fmla="*/ 676656 h 2630468"/>
              <a:gd name="connsiteX2" fmla="*/ 182980 w 2560420"/>
              <a:gd name="connsiteY2" fmla="*/ 2258568 h 2630468"/>
              <a:gd name="connsiteX3" fmla="*/ 9244 w 2560420"/>
              <a:gd name="connsiteY3" fmla="*/ 2551176 h 2630468"/>
              <a:gd name="connsiteX0" fmla="*/ 2557675 w 2557675"/>
              <a:gd name="connsiteY0" fmla="*/ 0 h 2626286"/>
              <a:gd name="connsiteX1" fmla="*/ 902611 w 2557675"/>
              <a:gd name="connsiteY1" fmla="*/ 822960 h 2626286"/>
              <a:gd name="connsiteX2" fmla="*/ 180235 w 2557675"/>
              <a:gd name="connsiteY2" fmla="*/ 2258568 h 2626286"/>
              <a:gd name="connsiteX3" fmla="*/ 6499 w 2557675"/>
              <a:gd name="connsiteY3" fmla="*/ 2551176 h 262628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Lst>
            <a:ahLst/>
            <a:cxnLst>
              <a:cxn ang="0">
                <a:pos x="connsiteX0" y="connsiteY0"/>
              </a:cxn>
              <a:cxn ang="0">
                <a:pos x="connsiteX1" y="connsiteY1"/>
              </a:cxn>
              <a:cxn ang="0">
                <a:pos x="connsiteX2" y="connsiteY2"/>
              </a:cxn>
            </a:cxnLst>
            <a:rect l="l" t="t" r="r" b="b"/>
            <a:pathLst>
              <a:path w="2551176" h="2551176">
                <a:moveTo>
                  <a:pt x="2551176" y="0"/>
                </a:moveTo>
                <a:cubicBezTo>
                  <a:pt x="2209228" y="80980"/>
                  <a:pt x="1620012" y="111351"/>
                  <a:pt x="896112" y="822960"/>
                </a:cubicBezTo>
                <a:cubicBezTo>
                  <a:pt x="172212" y="1534569"/>
                  <a:pt x="158687" y="1963975"/>
                  <a:pt x="0" y="2551176"/>
                </a:cubicBezTo>
              </a:path>
            </a:pathLst>
          </a:custGeom>
          <a:noFill/>
          <a:ln w="38100" cap="flat" cmpd="sng" algn="ctr">
            <a:solidFill>
              <a:srgbClr val="5B9BD5"/>
            </a:solidFill>
            <a:prstDash val="sysDot"/>
            <a:miter lim="800000"/>
            <a:headEnd type="triangle"/>
            <a:tailEnd type="triangle"/>
          </a:ln>
          <a:effectLst/>
        </p:spPr>
        <p:txBody>
          <a:bodyPr rtlCol="0" anchor="ctr"/>
          <a:lstStyle/>
          <a:p>
            <a:pPr fontAlgn="auto">
              <a:spcBef>
                <a:spcPts val="0"/>
              </a:spcBef>
              <a:spcAft>
                <a:spcPts val="0"/>
              </a:spcAft>
              <a:defRPr/>
            </a:pPr>
            <a:endParaRPr lang="en-GB" sz="1800" kern="0" dirty="0">
              <a:solidFill>
                <a:sysClr val="windowText" lastClr="000000"/>
              </a:solidFill>
              <a:latin typeface="Calibri"/>
            </a:endParaRPr>
          </a:p>
        </p:txBody>
      </p:sp>
      <p:pic>
        <p:nvPicPr>
          <p:cNvPr id="16" name="Picture 15"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579843" y="5435878"/>
            <a:ext cx="444339" cy="323997"/>
          </a:xfrm>
          <a:prstGeom prst="rect">
            <a:avLst/>
          </a:prstGeom>
        </p:spPr>
      </p:pic>
      <p:pic>
        <p:nvPicPr>
          <p:cNvPr id="19" name="Picture 18" descr="latexit-drag.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256209" y="4471619"/>
            <a:ext cx="462853" cy="359997"/>
          </a:xfrm>
          <a:prstGeom prst="rect">
            <a:avLst/>
          </a:prstGeom>
        </p:spPr>
      </p:pic>
      <p:pic>
        <p:nvPicPr>
          <p:cNvPr id="82" name="Picture 81"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886474" y="4172275"/>
            <a:ext cx="366545" cy="252000"/>
          </a:xfrm>
          <a:prstGeom prst="rect">
            <a:avLst/>
          </a:prstGeom>
        </p:spPr>
      </p:pic>
      <p:pic>
        <p:nvPicPr>
          <p:cNvPr id="83" name="Picture 82" descr="latexit-drag.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937276" y="5975464"/>
            <a:ext cx="274909" cy="252000"/>
          </a:xfrm>
          <a:prstGeom prst="rect">
            <a:avLst/>
          </a:prstGeom>
        </p:spPr>
      </p:pic>
      <mc:AlternateContent xmlns:mc="http://schemas.openxmlformats.org/markup-compatibility/2006" xmlns:a14="http://schemas.microsoft.com/office/drawing/2010/main">
        <mc:Choice Requires="a14">
          <p:sp>
            <p:nvSpPr>
              <p:cNvPr id="70" name="TextBox 69"/>
              <p:cNvSpPr txBox="1"/>
              <p:nvPr/>
            </p:nvSpPr>
            <p:spPr>
              <a:xfrm>
                <a:off x="335463" y="1465054"/>
                <a:ext cx="8502071" cy="461665"/>
              </a:xfrm>
              <a:prstGeom prst="rect">
                <a:avLst/>
              </a:prstGeom>
              <a:noFill/>
            </p:spPr>
            <p:txBody>
              <a:bodyPr wrap="square" rtlCol="0">
                <a:spAutoFit/>
              </a:bodyPr>
              <a:lstStyle/>
              <a:p>
                <a:pPr algn="l" fontAlgn="auto">
                  <a:spcBef>
                    <a:spcPts val="0"/>
                  </a:spcBef>
                  <a:spcAft>
                    <a:spcPts val="0"/>
                  </a:spcAft>
                  <a:defRPr/>
                </a:pPr>
                <a:r>
                  <a:rPr lang="en-GB" sz="2400" kern="0" dirty="0" smtClean="0">
                    <a:solidFill>
                      <a:srgbClr val="7F7F7F"/>
                    </a:solidFill>
                    <a:latin typeface="Calibri"/>
                  </a:rPr>
                  <a:t>Detuning of driving </a:t>
                </a:r>
                <a14:m>
                  <m:oMath xmlns:m="http://schemas.openxmlformats.org/officeDocument/2006/math">
                    <m:r>
                      <m:rPr>
                        <m:sty m:val="p"/>
                      </m:rPr>
                      <a:rPr lang="en-GB" sz="2400" kern="0" smtClean="0">
                        <a:solidFill>
                          <a:srgbClr val="7F7F7F"/>
                        </a:solidFill>
                        <a:latin typeface="Cambria Math" panose="02040503050406030204" pitchFamily="18" charset="0"/>
                      </a:rPr>
                      <m:t>Δ</m:t>
                    </m:r>
                    <m:r>
                      <a:rPr lang="en-GB" sz="2400" i="1" kern="0" smtClean="0">
                        <a:solidFill>
                          <a:srgbClr val="7F7F7F"/>
                        </a:solidFill>
                        <a:latin typeface="Cambria Math" panose="02040503050406030204" pitchFamily="18" charset="0"/>
                      </a:rPr>
                      <m:t>𝜔</m:t>
                    </m:r>
                    <m:r>
                      <a:rPr lang="en-GB" sz="2400" i="1" kern="0" smtClean="0">
                        <a:solidFill>
                          <a:srgbClr val="7F7F7F"/>
                        </a:solidFill>
                        <a:latin typeface="Cambria Math" panose="02040503050406030204" pitchFamily="18" charset="0"/>
                      </a:rPr>
                      <m:t>=2</m:t>
                    </m:r>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𝜔</m:t>
                        </m:r>
                      </m:e>
                      <m:sub>
                        <m:r>
                          <a:rPr lang="en-GB" sz="2400" i="1" kern="0" smtClean="0">
                            <a:solidFill>
                              <a:srgbClr val="7F7F7F"/>
                            </a:solidFill>
                            <a:latin typeface="Cambria Math" panose="02040503050406030204" pitchFamily="18" charset="0"/>
                          </a:rPr>
                          <m:t>𝑑</m:t>
                        </m:r>
                      </m:sub>
                    </m:sSub>
                    <m:r>
                      <a:rPr lang="en-GB" sz="2400" i="1" kern="0" smtClean="0">
                        <a:solidFill>
                          <a:srgbClr val="7F7F7F"/>
                        </a:solidFill>
                        <a:latin typeface="Cambria Math" panose="02040503050406030204" pitchFamily="18" charset="0"/>
                      </a:rPr>
                      <m:t>−(</m:t>
                    </m:r>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𝜔</m:t>
                        </m:r>
                      </m:e>
                      <m:sub>
                        <m:r>
                          <a:rPr lang="en-GB" sz="2400" i="1" kern="0" smtClean="0">
                            <a:solidFill>
                              <a:srgbClr val="7F7F7F"/>
                            </a:solidFill>
                            <a:latin typeface="Cambria Math" panose="02040503050406030204" pitchFamily="18" charset="0"/>
                          </a:rPr>
                          <m:t>h</m:t>
                        </m:r>
                      </m:sub>
                    </m:sSub>
                    <m:r>
                      <a:rPr lang="en-GB" sz="2400" i="1" kern="0" smtClean="0">
                        <a:solidFill>
                          <a:srgbClr val="7F7F7F"/>
                        </a:solidFill>
                        <a:latin typeface="Cambria Math" panose="02040503050406030204" pitchFamily="18" charset="0"/>
                      </a:rPr>
                      <m:t>−</m:t>
                    </m:r>
                    <m:sSub>
                      <m:sSubPr>
                        <m:ctrlPr>
                          <a:rPr lang="en-GB" sz="2400" i="1" kern="0" smtClean="0">
                            <a:solidFill>
                              <a:srgbClr val="7F7F7F"/>
                            </a:solidFill>
                            <a:latin typeface="Cambria Math" panose="02040503050406030204" pitchFamily="18" charset="0"/>
                          </a:rPr>
                        </m:ctrlPr>
                      </m:sSubPr>
                      <m:e>
                        <m:r>
                          <a:rPr lang="en-GB" sz="2400" i="1" kern="0" smtClean="0">
                            <a:solidFill>
                              <a:srgbClr val="7F7F7F"/>
                            </a:solidFill>
                            <a:latin typeface="Cambria Math" panose="02040503050406030204" pitchFamily="18" charset="0"/>
                          </a:rPr>
                          <m:t>𝜔</m:t>
                        </m:r>
                      </m:e>
                      <m:sub>
                        <m:r>
                          <a:rPr lang="en-GB" sz="2400" i="1" kern="0" smtClean="0">
                            <a:solidFill>
                              <a:srgbClr val="7F7F7F"/>
                            </a:solidFill>
                            <a:latin typeface="Cambria Math" panose="02040503050406030204" pitchFamily="18" charset="0"/>
                          </a:rPr>
                          <m:t>𝑙</m:t>
                        </m:r>
                      </m:sub>
                    </m:sSub>
                    <m:r>
                      <a:rPr lang="en-GB" sz="2400" i="1" kern="0" smtClean="0">
                        <a:solidFill>
                          <a:srgbClr val="7F7F7F"/>
                        </a:solidFill>
                        <a:latin typeface="Cambria Math" panose="02040503050406030204" pitchFamily="18" charset="0"/>
                      </a:rPr>
                      <m:t>)</m:t>
                    </m:r>
                  </m:oMath>
                </a14:m>
                <a:endParaRPr lang="en-GB" sz="2400" kern="0" dirty="0">
                  <a:solidFill>
                    <a:srgbClr val="7F7F7F"/>
                  </a:solidFill>
                  <a:latin typeface="Calibri"/>
                </a:endParaRPr>
              </a:p>
            </p:txBody>
          </p:sp>
        </mc:Choice>
        <mc:Fallback xmlns="">
          <p:sp>
            <p:nvSpPr>
              <p:cNvPr id="70" name="TextBox 69"/>
              <p:cNvSpPr txBox="1">
                <a:spLocks noRot="1" noChangeAspect="1" noMove="1" noResize="1" noEditPoints="1" noAdjustHandles="1" noChangeArrowheads="1" noChangeShapeType="1" noTextEdit="1"/>
              </p:cNvSpPr>
              <p:nvPr/>
            </p:nvSpPr>
            <p:spPr>
              <a:xfrm>
                <a:off x="335463" y="1465054"/>
                <a:ext cx="8502071" cy="461665"/>
              </a:xfrm>
              <a:prstGeom prst="rect">
                <a:avLst/>
              </a:prstGeom>
              <a:blipFill rotWithShape="0">
                <a:blip r:embed="rId19"/>
                <a:stretch>
                  <a:fillRect l="-1075" t="-10526" b="-28947"/>
                </a:stretch>
              </a:blipFill>
            </p:spPr>
            <p:txBody>
              <a:bodyPr/>
              <a:lstStyle/>
              <a:p>
                <a:r>
                  <a:rPr lang="en-GB">
                    <a:noFill/>
                  </a:rPr>
                  <a:t> </a:t>
                </a:r>
              </a:p>
            </p:txBody>
          </p:sp>
        </mc:Fallback>
      </mc:AlternateContent>
      <p:cxnSp>
        <p:nvCxnSpPr>
          <p:cNvPr id="72" name="Straight Connector 71"/>
          <p:cNvCxnSpPr/>
          <p:nvPr/>
        </p:nvCxnSpPr>
        <p:spPr>
          <a:xfrm>
            <a:off x="6246565" y="3069961"/>
            <a:ext cx="890587" cy="0"/>
          </a:xfrm>
          <a:prstGeom prst="line">
            <a:avLst/>
          </a:prstGeom>
          <a:noFill/>
          <a:ln w="19050" cap="flat" cmpd="sng" algn="ctr">
            <a:solidFill>
              <a:sysClr val="windowText" lastClr="000000"/>
            </a:solidFill>
            <a:prstDash val="solid"/>
            <a:miter lim="800000"/>
          </a:ln>
          <a:effectLst/>
        </p:spPr>
      </p:cxnSp>
    </p:spTree>
    <p:extLst>
      <p:ext uri="{BB962C8B-B14F-4D97-AF65-F5344CB8AC3E}">
        <p14:creationId xmlns:p14="http://schemas.microsoft.com/office/powerpoint/2010/main" val="635733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1000"/>
                                        <p:tgtEl>
                                          <p:spTgt spid="135"/>
                                        </p:tgtEl>
                                      </p:cBhvr>
                                    </p:animEffect>
                                  </p:childTnLst>
                                </p:cTn>
                              </p:par>
                              <p:par>
                                <p:cTn id="8" presetID="1"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1000"/>
                                        <p:tgtEl>
                                          <p:spTgt spid="135"/>
                                        </p:tgtEl>
                                      </p:cBhvr>
                                    </p:animEffect>
                                    <p:set>
                                      <p:cBhvr>
                                        <p:cTn id="14" dur="1" fill="hold">
                                          <p:stCondLst>
                                            <p:cond delay="999"/>
                                          </p:stCondLst>
                                        </p:cTn>
                                        <p:tgtEl>
                                          <p:spTgt spid="135"/>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3"/>
                                        </p:tgtEl>
                                        <p:attrNameLst>
                                          <p:attrName>style.visibility</p:attrName>
                                        </p:attrNameLst>
                                      </p:cBhvr>
                                      <p:to>
                                        <p:strVal val="visible"/>
                                      </p:to>
                                    </p:set>
                                    <p:animEffect transition="in" filter="fade">
                                      <p:cBhvr>
                                        <p:cTn id="21" dur="1000"/>
                                        <p:tgtEl>
                                          <p:spTgt spid="1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1"/>
                                        </p:tgtEl>
                                        <p:attrNameLst>
                                          <p:attrName>style.visibility</p:attrName>
                                        </p:attrNameLst>
                                      </p:cBhvr>
                                      <p:to>
                                        <p:strVal val="visible"/>
                                      </p:to>
                                    </p:set>
                                    <p:animEffect transition="in" filter="fade">
                                      <p:cBhvr>
                                        <p:cTn id="24" dur="1000"/>
                                        <p:tgtEl>
                                          <p:spTgt spid="13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1000"/>
                                        <p:tgtEl>
                                          <p:spTgt spid="132"/>
                                        </p:tgtEl>
                                      </p:cBhvr>
                                    </p:animEffect>
                                  </p:childTnLst>
                                </p:cTn>
                              </p:par>
                              <p:par>
                                <p:cTn id="28" presetID="10" presetClass="exit" presetSubtype="0" fill="hold" grpId="0" nodeType="withEffect">
                                  <p:stCondLst>
                                    <p:cond delay="0"/>
                                  </p:stCondLst>
                                  <p:childTnLst>
                                    <p:animEffect transition="out" filter="fade">
                                      <p:cBhvr>
                                        <p:cTn id="29" dur="1000"/>
                                        <p:tgtEl>
                                          <p:spTgt spid="129"/>
                                        </p:tgtEl>
                                      </p:cBhvr>
                                    </p:animEffect>
                                    <p:set>
                                      <p:cBhvr>
                                        <p:cTn id="30" dur="1" fill="hold">
                                          <p:stCondLst>
                                            <p:cond delay="999"/>
                                          </p:stCondLst>
                                        </p:cTn>
                                        <p:tgtEl>
                                          <p:spTgt spid="129"/>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0" presetClass="exit" presetSubtype="0" fill="hold" grpId="0" nodeType="withEffect">
                                  <p:stCondLst>
                                    <p:cond delay="0"/>
                                  </p:stCondLst>
                                  <p:childTnLst>
                                    <p:animEffect transition="out" filter="fade">
                                      <p:cBhvr>
                                        <p:cTn id="34" dur="1000"/>
                                        <p:tgtEl>
                                          <p:spTgt spid="130"/>
                                        </p:tgtEl>
                                      </p:cBhvr>
                                    </p:animEffect>
                                    <p:set>
                                      <p:cBhvr>
                                        <p:cTn id="35" dur="1" fill="hold">
                                          <p:stCondLst>
                                            <p:cond delay="999"/>
                                          </p:stCondLst>
                                        </p:cTn>
                                        <p:tgtEl>
                                          <p:spTgt spid="13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1000"/>
                                        <p:tgtEl>
                                          <p:spTgt spid="133"/>
                                        </p:tgtEl>
                                      </p:cBhvr>
                                    </p:animEffect>
                                    <p:set>
                                      <p:cBhvr>
                                        <p:cTn id="40" dur="1" fill="hold">
                                          <p:stCondLst>
                                            <p:cond delay="999"/>
                                          </p:stCondLst>
                                        </p:cTn>
                                        <p:tgtEl>
                                          <p:spTgt spid="13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131"/>
                                        </p:tgtEl>
                                      </p:cBhvr>
                                    </p:animEffect>
                                    <p:set>
                                      <p:cBhvr>
                                        <p:cTn id="43" dur="1" fill="hold">
                                          <p:stCondLst>
                                            <p:cond delay="999"/>
                                          </p:stCondLst>
                                        </p:cTn>
                                        <p:tgtEl>
                                          <p:spTgt spid="131"/>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19"/>
                                        </p:tgtEl>
                                        <p:attrNameLst>
                                          <p:attrName>style.visibility</p:attrName>
                                        </p:attrNameLst>
                                      </p:cBhvr>
                                      <p:to>
                                        <p:strVal val="hidden"/>
                                      </p:to>
                                    </p:set>
                                  </p:childTnLst>
                                </p:cTn>
                              </p:par>
                              <p:par>
                                <p:cTn id="46" presetID="10" presetClass="entr" presetSubtype="0" fill="hold" grpId="1" nodeType="with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1000"/>
                                        <p:tgtEl>
                                          <p:spTgt spid="129"/>
                                        </p:tgtEl>
                                      </p:cBhvr>
                                    </p:animEffect>
                                  </p:childTnLst>
                                </p:cTn>
                              </p:par>
                              <p:par>
                                <p:cTn id="49" presetID="6" presetClass="emph" presetSubtype="0" repeatCount="4000" autoRev="1" fill="hold" nodeType="withEffect">
                                  <p:stCondLst>
                                    <p:cond delay="0"/>
                                  </p:stCondLst>
                                  <p:childTnLst>
                                    <p:animScale>
                                      <p:cBhvr>
                                        <p:cTn id="50" dur="200" fill="hold"/>
                                        <p:tgtEl>
                                          <p:spTgt spid="50"/>
                                        </p:tgtEl>
                                      </p:cBhvr>
                                      <p:by x="150000" y="150000"/>
                                    </p:animScale>
                                  </p:childTnLst>
                                </p:cTn>
                              </p:par>
                              <p:par>
                                <p:cTn id="51" presetID="1" presetClass="entr" presetSubtype="0" fill="hold" grpId="0" nodeType="withEffect">
                                  <p:stCondLst>
                                    <p:cond delay="0"/>
                                  </p:stCondLst>
                                  <p:childTnLst>
                                    <p:set>
                                      <p:cBhvr>
                                        <p:cTn id="52"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32" grpId="0" animBg="1"/>
      <p:bldP spid="130" grpId="0" animBg="1"/>
      <p:bldP spid="129" grpId="0" animBg="1"/>
      <p:bldP spid="129" grpId="1" animBg="1"/>
      <p:bldP spid="131" grpId="0" animBg="1"/>
      <p:bldP spid="131" grpId="1" animBg="1"/>
      <p:bldP spid="133" grpId="0" animBg="1"/>
      <p:bldP spid="133" grpId="1" animBg="1"/>
      <p:bldP spid="135" grpId="0" animBg="1"/>
      <p:bldP spid="13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r="71785"/>
          <a:stretch/>
        </p:blipFill>
        <p:spPr>
          <a:xfrm>
            <a:off x="707958" y="2356285"/>
            <a:ext cx="2204207" cy="1197764"/>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2863" y="3614624"/>
            <a:ext cx="4127488" cy="308142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845" y="3614624"/>
            <a:ext cx="3941511" cy="2942581"/>
          </a:xfrm>
          <a:prstGeom prst="rect">
            <a:avLst/>
          </a:prstGeom>
        </p:spPr>
      </p:pic>
      <p:pic>
        <p:nvPicPr>
          <p:cNvPr id="16" name="Picture 8"/>
          <p:cNvPicPr>
            <a:picLocks noChangeAspect="1"/>
          </p:cNvPicPr>
          <p:nvPr/>
        </p:nvPicPr>
        <p:blipFill>
          <a:blip r:embed="rId6">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Shape 58"/>
          <p:cNvSpPr/>
          <p:nvPr/>
        </p:nvSpPr>
        <p:spPr>
          <a:xfrm>
            <a:off x="1547664" y="265875"/>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p>
            <a:pPr algn="l"/>
            <a:r>
              <a:rPr lang="en-GB" sz="4800" kern="0" dirty="0">
                <a:solidFill>
                  <a:srgbClr val="000000"/>
                </a:solidFill>
                <a:latin typeface="+mn-lt"/>
                <a:sym typeface="Gill Sans"/>
              </a:rPr>
              <a:t>Is this “real” cooling?</a:t>
            </a:r>
            <a:endParaRPr sz="4800" kern="0" dirty="0">
              <a:solidFill>
                <a:srgbClr val="000000"/>
              </a:solidFill>
              <a:latin typeface="+mn-lt"/>
              <a:sym typeface="Gill Sans"/>
            </a:endParaRPr>
          </a:p>
        </p:txBody>
      </p:sp>
      <p:sp>
        <p:nvSpPr>
          <p:cNvPr id="22" name="TextBox 21"/>
          <p:cNvSpPr txBox="1"/>
          <p:nvPr/>
        </p:nvSpPr>
        <p:spPr>
          <a:xfrm>
            <a:off x="320376" y="1330929"/>
            <a:ext cx="8616727"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The physical consequence of reducing phase fluctuations is best revealed by examining the switching current distribution.</a:t>
            </a:r>
            <a:endParaRPr kumimoji="0" lang="en-GB" sz="2400" b="0" i="0" u="none" strike="noStrike" kern="0" cap="none" spc="0" normalizeH="0" baseline="0" noProof="0" dirty="0">
              <a:ln>
                <a:noFill/>
              </a:ln>
              <a:solidFill>
                <a:srgbClr val="7F7F7F"/>
              </a:solidFill>
              <a:effectLst/>
              <a:uLnTx/>
              <a:uFillTx/>
            </a:endParaRPr>
          </a:p>
        </p:txBody>
      </p:sp>
      <p:pic>
        <p:nvPicPr>
          <p:cNvPr id="23" name="Picture 22"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3686" y="2313294"/>
            <a:ext cx="1216530" cy="285700"/>
          </a:xfrm>
          <a:prstGeom prst="rect">
            <a:avLst/>
          </a:prstGeom>
        </p:spPr>
      </p:pic>
      <p:grpSp>
        <p:nvGrpSpPr>
          <p:cNvPr id="11" name="Group 10"/>
          <p:cNvGrpSpPr/>
          <p:nvPr/>
        </p:nvGrpSpPr>
        <p:grpSpPr>
          <a:xfrm>
            <a:off x="2912165" y="2356285"/>
            <a:ext cx="3319195" cy="1287875"/>
            <a:chOff x="2912165" y="2356285"/>
            <a:chExt cx="3319195" cy="1287875"/>
          </a:xfrm>
        </p:grpSpPr>
        <p:cxnSp>
          <p:nvCxnSpPr>
            <p:cNvPr id="12" name="Straight Arrow Connector 11"/>
            <p:cNvCxnSpPr/>
            <p:nvPr/>
          </p:nvCxnSpPr>
          <p:spPr>
            <a:xfrm>
              <a:off x="2912165" y="2895728"/>
              <a:ext cx="82494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9" name="Picture 8"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7659" y="2356285"/>
              <a:ext cx="1741848" cy="285700"/>
            </a:xfrm>
            <a:prstGeom prst="rect">
              <a:avLst/>
            </a:prstGeom>
          </p:spPr>
        </p:pic>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l="32024" r="34651"/>
            <a:stretch/>
          </p:blipFill>
          <p:spPr>
            <a:xfrm>
              <a:off x="3627947" y="2446396"/>
              <a:ext cx="2603413" cy="1197764"/>
            </a:xfrm>
            <a:prstGeom prst="rect">
              <a:avLst/>
            </a:prstGeom>
          </p:spPr>
        </p:pic>
      </p:grpSp>
      <p:grpSp>
        <p:nvGrpSpPr>
          <p:cNvPr id="15" name="Group 14"/>
          <p:cNvGrpSpPr/>
          <p:nvPr/>
        </p:nvGrpSpPr>
        <p:grpSpPr>
          <a:xfrm>
            <a:off x="5907156" y="2341344"/>
            <a:ext cx="3042611" cy="1483637"/>
            <a:chOff x="5907156" y="2341344"/>
            <a:chExt cx="3042611" cy="1483637"/>
          </a:xfrm>
        </p:grpSpPr>
        <p:cxnSp>
          <p:nvCxnSpPr>
            <p:cNvPr id="13" name="Straight Arrow Connector 12"/>
            <p:cNvCxnSpPr/>
            <p:nvPr/>
          </p:nvCxnSpPr>
          <p:spPr>
            <a:xfrm>
              <a:off x="5907156" y="2895728"/>
              <a:ext cx="82494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07919" y="2341344"/>
              <a:ext cx="1741848" cy="285700"/>
            </a:xfrm>
            <a:prstGeom prst="rect">
              <a:avLst/>
            </a:prstGeom>
          </p:spPr>
        </p:pic>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l="71904"/>
            <a:stretch/>
          </p:blipFill>
          <p:spPr>
            <a:xfrm>
              <a:off x="6687472" y="2627217"/>
              <a:ext cx="2194868" cy="1197764"/>
            </a:xfrm>
            <a:prstGeom prst="rect">
              <a:avLst/>
            </a:prstGeom>
          </p:spPr>
        </p:pic>
      </p:grpSp>
      <p:sp>
        <p:nvSpPr>
          <p:cNvPr id="18" name="Shape 67"/>
          <p:cNvSpPr/>
          <p:nvPr/>
        </p:nvSpPr>
        <p:spPr>
          <a:xfrm>
            <a:off x="249214" y="6486932"/>
            <a:ext cx="5264080"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S. Denny, DJ et al.,</a:t>
            </a:r>
            <a:r>
              <a:rPr kumimoji="0" lang="hu-HU" sz="1800" b="0" i="0" u="none" strike="noStrike" kern="0" cap="none" spc="0" normalizeH="0" baseline="0" noProof="0" dirty="0">
                <a:ln>
                  <a:noFill/>
                </a:ln>
                <a:solidFill>
                  <a:srgbClr val="7F7F7F"/>
                </a:solidFill>
                <a:effectLst/>
                <a:uLnTx/>
                <a:uFillTx/>
                <a:latin typeface="+mj-lt"/>
                <a:ea typeface="Futura"/>
                <a:cs typeface="Futura"/>
                <a:sym typeface="Futura"/>
              </a:rPr>
              <a:t> Phys. Rev. Lett. </a:t>
            </a:r>
            <a:r>
              <a:rPr kumimoji="0" lang="hu-HU" sz="1800" b="1" i="0" u="none" strike="noStrike" kern="0" cap="none" spc="0" normalizeH="0" baseline="0" noProof="0" dirty="0">
                <a:ln>
                  <a:noFill/>
                </a:ln>
                <a:solidFill>
                  <a:srgbClr val="7F7F7F"/>
                </a:solidFill>
                <a:effectLst/>
                <a:uLnTx/>
                <a:uFillTx/>
                <a:latin typeface="+mj-lt"/>
                <a:ea typeface="Futura"/>
                <a:cs typeface="Futura"/>
                <a:sym typeface="Futura"/>
              </a:rPr>
              <a:t>114</a:t>
            </a:r>
            <a:r>
              <a:rPr kumimoji="0" lang="hu-HU" sz="1800" b="0" i="0" u="none" strike="noStrike" kern="0" cap="none" spc="0" normalizeH="0" baseline="0" noProof="0" dirty="0">
                <a:ln>
                  <a:noFill/>
                </a:ln>
                <a:solidFill>
                  <a:srgbClr val="7F7F7F"/>
                </a:solidFill>
                <a:effectLst/>
                <a:uLnTx/>
                <a:uFillTx/>
                <a:latin typeface="+mj-lt"/>
                <a:ea typeface="Futura"/>
                <a:cs typeface="Futura"/>
                <a:sym typeface="Futura"/>
              </a:rPr>
              <a:t>, 137001 (2015)</a:t>
            </a:r>
            <a:endParaRPr kumimoji="0" lang="en-US"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spTree>
    <p:extLst>
      <p:ext uri="{BB962C8B-B14F-4D97-AF65-F5344CB8AC3E}">
        <p14:creationId xmlns:p14="http://schemas.microsoft.com/office/powerpoint/2010/main" val="26175753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931"/>
          <a:stretch/>
        </p:blipFill>
        <p:spPr>
          <a:xfrm>
            <a:off x="899592" y="2031231"/>
            <a:ext cx="7560840" cy="2240473"/>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8316416" y="4407495"/>
                <a:ext cx="398955"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𝑡</m:t>
                      </m:r>
                    </m:oMath>
                  </m:oMathPara>
                </a14:m>
                <a:endParaRPr lang="en-GB" sz="2400" dirty="0"/>
              </a:p>
            </p:txBody>
          </p:sp>
        </mc:Choice>
        <mc:Fallback xmlns="">
          <p:sp>
            <p:nvSpPr>
              <p:cNvPr id="4" name="TextBox 3"/>
              <p:cNvSpPr txBox="1">
                <a:spLocks noRot="1" noChangeAspect="1" noMove="1" noResize="1" noEditPoints="1" noAdjustHandles="1" noChangeArrowheads="1" noChangeShapeType="1" noTextEdit="1"/>
              </p:cNvSpPr>
              <p:nvPr/>
            </p:nvSpPr>
            <p:spPr>
              <a:xfrm>
                <a:off x="8316416" y="4407495"/>
                <a:ext cx="398955" cy="46166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23528" y="2031231"/>
                <a:ext cx="54168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𝑃</m:t>
                          </m:r>
                        </m:e>
                        <m:sub>
                          <m:r>
                            <a:rPr lang="en-GB" sz="2400" b="0" i="1" smtClean="0">
                              <a:latin typeface="Cambria Math" panose="02040503050406030204" pitchFamily="18" charset="0"/>
                            </a:rPr>
                            <m:t>𝑒</m:t>
                          </m:r>
                        </m:sub>
                      </m:sSub>
                    </m:oMath>
                  </m:oMathPara>
                </a14:m>
                <a:endParaRPr lang="en-GB" sz="2400" dirty="0"/>
              </a:p>
            </p:txBody>
          </p:sp>
        </mc:Choice>
        <mc:Fallback xmlns="">
          <p:sp>
            <p:nvSpPr>
              <p:cNvPr id="5" name="TextBox 4"/>
              <p:cNvSpPr txBox="1">
                <a:spLocks noRot="1" noChangeAspect="1" noMove="1" noResize="1" noEditPoints="1" noAdjustHandles="1" noChangeArrowheads="1" noChangeShapeType="1" noTextEdit="1"/>
              </p:cNvSpPr>
              <p:nvPr/>
            </p:nvSpPr>
            <p:spPr>
              <a:xfrm>
                <a:off x="323528" y="2031231"/>
                <a:ext cx="541687" cy="461665"/>
              </a:xfrm>
              <a:prstGeom prst="rect">
                <a:avLst/>
              </a:prstGeom>
              <a:blipFill>
                <a:blip r:embed="rId4"/>
                <a:stretch>
                  <a:fillRect l="-2247"/>
                </a:stretch>
              </a:blipFill>
            </p:spPr>
            <p:txBody>
              <a:bodyPr/>
              <a:lstStyle/>
              <a:p>
                <a:r>
                  <a:rPr lang="en-GB">
                    <a:noFill/>
                  </a:rPr>
                  <a:t> </a:t>
                </a:r>
              </a:p>
            </p:txBody>
          </p:sp>
        </mc:Fallback>
      </mc:AlternateContent>
      <p:grpSp>
        <p:nvGrpSpPr>
          <p:cNvPr id="11" name="Group 10"/>
          <p:cNvGrpSpPr/>
          <p:nvPr/>
        </p:nvGrpSpPr>
        <p:grpSpPr>
          <a:xfrm>
            <a:off x="2478864" y="843099"/>
            <a:ext cx="968426" cy="1366282"/>
            <a:chOff x="5315428" y="870117"/>
            <a:chExt cx="968426" cy="1366282"/>
          </a:xfrm>
        </p:grpSpPr>
        <p:grpSp>
          <p:nvGrpSpPr>
            <p:cNvPr id="6" name="Group 5"/>
            <p:cNvGrpSpPr/>
            <p:nvPr/>
          </p:nvGrpSpPr>
          <p:grpSpPr>
            <a:xfrm>
              <a:off x="5315428" y="1142056"/>
              <a:ext cx="968426" cy="1094343"/>
              <a:chOff x="5315428" y="1142056"/>
              <a:chExt cx="968426" cy="1094343"/>
            </a:xfrm>
          </p:grpSpPr>
          <p:sp>
            <p:nvSpPr>
              <p:cNvPr id="7" name="Freeform 6"/>
              <p:cNvSpPr>
                <a:spLocks/>
              </p:cNvSpPr>
              <p:nvPr/>
            </p:nvSpPr>
            <p:spPr bwMode="auto">
              <a:xfrm rot="7816991">
                <a:off x="5590680" y="1340847"/>
                <a:ext cx="638619" cy="470558"/>
              </a:xfrm>
              <a:custGeom>
                <a:avLst/>
                <a:gdLst>
                  <a:gd name="T0" fmla="*/ 54 w 1590"/>
                  <a:gd name="T1" fmla="*/ 514 h 1610"/>
                  <a:gd name="T2" fmla="*/ 85 w 1590"/>
                  <a:gd name="T3" fmla="*/ 362 h 1610"/>
                  <a:gd name="T4" fmla="*/ 120 w 1590"/>
                  <a:gd name="T5" fmla="*/ 217 h 1610"/>
                  <a:gd name="T6" fmla="*/ 142 w 1590"/>
                  <a:gd name="T7" fmla="*/ 141 h 1610"/>
                  <a:gd name="T8" fmla="*/ 168 w 1590"/>
                  <a:gd name="T9" fmla="*/ 72 h 1610"/>
                  <a:gd name="T10" fmla="*/ 182 w 1590"/>
                  <a:gd name="T11" fmla="*/ 44 h 1610"/>
                  <a:gd name="T12" fmla="*/ 195 w 1590"/>
                  <a:gd name="T13" fmla="*/ 23 h 1610"/>
                  <a:gd name="T14" fmla="*/ 204 w 1590"/>
                  <a:gd name="T15" fmla="*/ 13 h 1610"/>
                  <a:gd name="T16" fmla="*/ 215 w 1590"/>
                  <a:gd name="T17" fmla="*/ 4 h 1610"/>
                  <a:gd name="T18" fmla="*/ 222 w 1590"/>
                  <a:gd name="T19" fmla="*/ 1 h 1610"/>
                  <a:gd name="T20" fmla="*/ 229 w 1590"/>
                  <a:gd name="T21" fmla="*/ 0 h 1610"/>
                  <a:gd name="T22" fmla="*/ 237 w 1590"/>
                  <a:gd name="T23" fmla="*/ 0 h 1610"/>
                  <a:gd name="T24" fmla="*/ 245 w 1590"/>
                  <a:gd name="T25" fmla="*/ 3 h 1610"/>
                  <a:gd name="T26" fmla="*/ 255 w 1590"/>
                  <a:gd name="T27" fmla="*/ 11 h 1610"/>
                  <a:gd name="T28" fmla="*/ 267 w 1590"/>
                  <a:gd name="T29" fmla="*/ 24 h 1610"/>
                  <a:gd name="T30" fmla="*/ 287 w 1590"/>
                  <a:gd name="T31" fmla="*/ 59 h 1610"/>
                  <a:gd name="T32" fmla="*/ 309 w 1590"/>
                  <a:gd name="T33" fmla="*/ 113 h 1610"/>
                  <a:gd name="T34" fmla="*/ 342 w 1590"/>
                  <a:gd name="T35" fmla="*/ 223 h 1610"/>
                  <a:gd name="T36" fmla="*/ 409 w 1590"/>
                  <a:gd name="T37" fmla="*/ 524 h 1610"/>
                  <a:gd name="T38" fmla="*/ 521 w 1590"/>
                  <a:gd name="T39" fmla="*/ 1125 h 1610"/>
                  <a:gd name="T40" fmla="*/ 566 w 1590"/>
                  <a:gd name="T41" fmla="*/ 1332 h 1610"/>
                  <a:gd name="T42" fmla="*/ 586 w 1590"/>
                  <a:gd name="T43" fmla="*/ 1409 h 1610"/>
                  <a:gd name="T44" fmla="*/ 621 w 1590"/>
                  <a:gd name="T45" fmla="*/ 1518 h 1610"/>
                  <a:gd name="T46" fmla="*/ 640 w 1590"/>
                  <a:gd name="T47" fmla="*/ 1561 h 1610"/>
                  <a:gd name="T48" fmla="*/ 657 w 1590"/>
                  <a:gd name="T49" fmla="*/ 1587 h 1610"/>
                  <a:gd name="T50" fmla="*/ 668 w 1590"/>
                  <a:gd name="T51" fmla="*/ 1600 h 1610"/>
                  <a:gd name="T52" fmla="*/ 677 w 1590"/>
                  <a:gd name="T53" fmla="*/ 1606 h 1610"/>
                  <a:gd name="T54" fmla="*/ 685 w 1590"/>
                  <a:gd name="T55" fmla="*/ 1609 h 1610"/>
                  <a:gd name="T56" fmla="*/ 692 w 1590"/>
                  <a:gd name="T57" fmla="*/ 1610 h 1610"/>
                  <a:gd name="T58" fmla="*/ 699 w 1590"/>
                  <a:gd name="T59" fmla="*/ 1609 h 1610"/>
                  <a:gd name="T60" fmla="*/ 707 w 1590"/>
                  <a:gd name="T61" fmla="*/ 1606 h 1610"/>
                  <a:gd name="T62" fmla="*/ 718 w 1590"/>
                  <a:gd name="T63" fmla="*/ 1597 h 1610"/>
                  <a:gd name="T64" fmla="*/ 733 w 1590"/>
                  <a:gd name="T65" fmla="*/ 1579 h 1610"/>
                  <a:gd name="T66" fmla="*/ 752 w 1590"/>
                  <a:gd name="T67" fmla="*/ 1542 h 1610"/>
                  <a:gd name="T68" fmla="*/ 788 w 1590"/>
                  <a:gd name="T69" fmla="*/ 1445 h 1610"/>
                  <a:gd name="T70" fmla="*/ 820 w 1590"/>
                  <a:gd name="T71" fmla="*/ 1323 h 1610"/>
                  <a:gd name="T72" fmla="*/ 860 w 1590"/>
                  <a:gd name="T73" fmla="*/ 1137 h 1610"/>
                  <a:gd name="T74" fmla="*/ 972 w 1590"/>
                  <a:gd name="T75" fmla="*/ 538 h 1610"/>
                  <a:gd name="T76" fmla="*/ 1017 w 1590"/>
                  <a:gd name="T77" fmla="*/ 322 h 1610"/>
                  <a:gd name="T78" fmla="*/ 1047 w 1590"/>
                  <a:gd name="T79" fmla="*/ 202 h 1610"/>
                  <a:gd name="T80" fmla="*/ 1086 w 1590"/>
                  <a:gd name="T81" fmla="*/ 83 h 1610"/>
                  <a:gd name="T82" fmla="*/ 1104 w 1590"/>
                  <a:gd name="T83" fmla="*/ 44 h 1610"/>
                  <a:gd name="T84" fmla="*/ 1119 w 1590"/>
                  <a:gd name="T85" fmla="*/ 21 h 1610"/>
                  <a:gd name="T86" fmla="*/ 1131 w 1590"/>
                  <a:gd name="T87" fmla="*/ 9 h 1610"/>
                  <a:gd name="T88" fmla="*/ 1140 w 1590"/>
                  <a:gd name="T89" fmla="*/ 3 h 1610"/>
                  <a:gd name="T90" fmla="*/ 1147 w 1590"/>
                  <a:gd name="T91" fmla="*/ 0 h 1610"/>
                  <a:gd name="T92" fmla="*/ 1154 w 1590"/>
                  <a:gd name="T93" fmla="*/ 0 h 1610"/>
                  <a:gd name="T94" fmla="*/ 1162 w 1590"/>
                  <a:gd name="T95" fmla="*/ 1 h 1610"/>
                  <a:gd name="T96" fmla="*/ 1171 w 1590"/>
                  <a:gd name="T97" fmla="*/ 6 h 1610"/>
                  <a:gd name="T98" fmla="*/ 1181 w 1590"/>
                  <a:gd name="T99" fmla="*/ 14 h 1610"/>
                  <a:gd name="T100" fmla="*/ 1195 w 1590"/>
                  <a:gd name="T101" fmla="*/ 32 h 1610"/>
                  <a:gd name="T102" fmla="*/ 1209 w 1590"/>
                  <a:gd name="T103" fmla="*/ 57 h 1610"/>
                  <a:gd name="T104" fmla="*/ 1243 w 1590"/>
                  <a:gd name="T105" fmla="*/ 147 h 1610"/>
                  <a:gd name="T106" fmla="*/ 1276 w 1590"/>
                  <a:gd name="T107" fmla="*/ 264 h 1610"/>
                  <a:gd name="T108" fmla="*/ 1315 w 1590"/>
                  <a:gd name="T109" fmla="*/ 441 h 1610"/>
                  <a:gd name="T110" fmla="*/ 1425 w 1590"/>
                  <a:gd name="T111" fmla="*/ 1026 h 1610"/>
                  <a:gd name="T112" fmla="*/ 1469 w 1590"/>
                  <a:gd name="T113" fmla="*/ 1248 h 1610"/>
                  <a:gd name="T114" fmla="*/ 1499 w 1590"/>
                  <a:gd name="T115" fmla="*/ 1375 h 1610"/>
                  <a:gd name="T116" fmla="*/ 1538 w 1590"/>
                  <a:gd name="T117" fmla="*/ 1503 h 1610"/>
                  <a:gd name="T118" fmla="*/ 1556 w 1590"/>
                  <a:gd name="T119" fmla="*/ 1548 h 1610"/>
                  <a:gd name="T120" fmla="*/ 1571 w 1590"/>
                  <a:gd name="T121" fmla="*/ 1575 h 1610"/>
                  <a:gd name="T122" fmla="*/ 1585 w 1590"/>
                  <a:gd name="T123"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610">
                    <a:moveTo>
                      <a:pt x="0" y="805"/>
                    </a:moveTo>
                    <a:lnTo>
                      <a:pt x="1" y="800"/>
                    </a:lnTo>
                    <a:lnTo>
                      <a:pt x="2" y="795"/>
                    </a:lnTo>
                    <a:lnTo>
                      <a:pt x="3" y="786"/>
                    </a:lnTo>
                    <a:lnTo>
                      <a:pt x="7" y="768"/>
                    </a:lnTo>
                    <a:lnTo>
                      <a:pt x="14" y="731"/>
                    </a:lnTo>
                    <a:lnTo>
                      <a:pt x="27" y="657"/>
                    </a:lnTo>
                    <a:lnTo>
                      <a:pt x="54" y="514"/>
                    </a:lnTo>
                    <a:lnTo>
                      <a:pt x="55" y="509"/>
                    </a:lnTo>
                    <a:lnTo>
                      <a:pt x="56" y="505"/>
                    </a:lnTo>
                    <a:lnTo>
                      <a:pt x="58" y="495"/>
                    </a:lnTo>
                    <a:lnTo>
                      <a:pt x="62" y="477"/>
                    </a:lnTo>
                    <a:lnTo>
                      <a:pt x="69" y="440"/>
                    </a:lnTo>
                    <a:lnTo>
                      <a:pt x="84" y="370"/>
                    </a:lnTo>
                    <a:lnTo>
                      <a:pt x="84" y="366"/>
                    </a:lnTo>
                    <a:lnTo>
                      <a:pt x="85" y="362"/>
                    </a:lnTo>
                    <a:lnTo>
                      <a:pt x="87" y="353"/>
                    </a:lnTo>
                    <a:lnTo>
                      <a:pt x="91" y="337"/>
                    </a:lnTo>
                    <a:lnTo>
                      <a:pt x="98" y="304"/>
                    </a:lnTo>
                    <a:lnTo>
                      <a:pt x="113" y="244"/>
                    </a:lnTo>
                    <a:lnTo>
                      <a:pt x="114" y="240"/>
                    </a:lnTo>
                    <a:lnTo>
                      <a:pt x="115" y="237"/>
                    </a:lnTo>
                    <a:lnTo>
                      <a:pt x="116" y="230"/>
                    </a:lnTo>
                    <a:lnTo>
                      <a:pt x="120" y="217"/>
                    </a:lnTo>
                    <a:lnTo>
                      <a:pt x="127" y="192"/>
                    </a:lnTo>
                    <a:lnTo>
                      <a:pt x="128" y="189"/>
                    </a:lnTo>
                    <a:lnTo>
                      <a:pt x="128" y="186"/>
                    </a:lnTo>
                    <a:lnTo>
                      <a:pt x="130" y="180"/>
                    </a:lnTo>
                    <a:lnTo>
                      <a:pt x="134" y="169"/>
                    </a:lnTo>
                    <a:lnTo>
                      <a:pt x="140" y="146"/>
                    </a:lnTo>
                    <a:lnTo>
                      <a:pt x="141" y="144"/>
                    </a:lnTo>
                    <a:lnTo>
                      <a:pt x="142" y="141"/>
                    </a:lnTo>
                    <a:lnTo>
                      <a:pt x="144" y="136"/>
                    </a:lnTo>
                    <a:lnTo>
                      <a:pt x="147" y="125"/>
                    </a:lnTo>
                    <a:lnTo>
                      <a:pt x="155" y="106"/>
                    </a:lnTo>
                    <a:lnTo>
                      <a:pt x="155" y="103"/>
                    </a:lnTo>
                    <a:lnTo>
                      <a:pt x="156" y="101"/>
                    </a:lnTo>
                    <a:lnTo>
                      <a:pt x="158" y="97"/>
                    </a:lnTo>
                    <a:lnTo>
                      <a:pt x="161" y="88"/>
                    </a:lnTo>
                    <a:lnTo>
                      <a:pt x="168" y="72"/>
                    </a:lnTo>
                    <a:lnTo>
                      <a:pt x="169" y="70"/>
                    </a:lnTo>
                    <a:lnTo>
                      <a:pt x="170" y="68"/>
                    </a:lnTo>
                    <a:lnTo>
                      <a:pt x="172" y="64"/>
                    </a:lnTo>
                    <a:lnTo>
                      <a:pt x="175" y="57"/>
                    </a:lnTo>
                    <a:lnTo>
                      <a:pt x="176" y="55"/>
                    </a:lnTo>
                    <a:lnTo>
                      <a:pt x="177" y="54"/>
                    </a:lnTo>
                    <a:lnTo>
                      <a:pt x="178" y="50"/>
                    </a:lnTo>
                    <a:lnTo>
                      <a:pt x="182" y="44"/>
                    </a:lnTo>
                    <a:lnTo>
                      <a:pt x="183" y="43"/>
                    </a:lnTo>
                    <a:lnTo>
                      <a:pt x="183" y="41"/>
                    </a:lnTo>
                    <a:lnTo>
                      <a:pt x="185" y="38"/>
                    </a:lnTo>
                    <a:lnTo>
                      <a:pt x="188" y="33"/>
                    </a:lnTo>
                    <a:lnTo>
                      <a:pt x="189" y="32"/>
                    </a:lnTo>
                    <a:lnTo>
                      <a:pt x="190" y="30"/>
                    </a:lnTo>
                    <a:lnTo>
                      <a:pt x="192" y="28"/>
                    </a:lnTo>
                    <a:lnTo>
                      <a:pt x="195" y="23"/>
                    </a:lnTo>
                    <a:lnTo>
                      <a:pt x="196" y="22"/>
                    </a:lnTo>
                    <a:lnTo>
                      <a:pt x="197" y="21"/>
                    </a:lnTo>
                    <a:lnTo>
                      <a:pt x="199" y="19"/>
                    </a:lnTo>
                    <a:lnTo>
                      <a:pt x="199" y="18"/>
                    </a:lnTo>
                    <a:lnTo>
                      <a:pt x="200" y="17"/>
                    </a:lnTo>
                    <a:lnTo>
                      <a:pt x="202" y="15"/>
                    </a:lnTo>
                    <a:lnTo>
                      <a:pt x="203" y="14"/>
                    </a:lnTo>
                    <a:lnTo>
                      <a:pt x="204" y="13"/>
                    </a:lnTo>
                    <a:lnTo>
                      <a:pt x="205" y="12"/>
                    </a:lnTo>
                    <a:lnTo>
                      <a:pt x="209" y="9"/>
                    </a:lnTo>
                    <a:lnTo>
                      <a:pt x="209" y="8"/>
                    </a:lnTo>
                    <a:lnTo>
                      <a:pt x="210" y="7"/>
                    </a:lnTo>
                    <a:lnTo>
                      <a:pt x="212" y="6"/>
                    </a:lnTo>
                    <a:lnTo>
                      <a:pt x="213" y="6"/>
                    </a:lnTo>
                    <a:lnTo>
                      <a:pt x="214" y="5"/>
                    </a:lnTo>
                    <a:lnTo>
                      <a:pt x="215" y="4"/>
                    </a:lnTo>
                    <a:lnTo>
                      <a:pt x="216" y="3"/>
                    </a:lnTo>
                    <a:lnTo>
                      <a:pt x="217" y="3"/>
                    </a:lnTo>
                    <a:lnTo>
                      <a:pt x="218" y="3"/>
                    </a:lnTo>
                    <a:lnTo>
                      <a:pt x="219" y="2"/>
                    </a:lnTo>
                    <a:lnTo>
                      <a:pt x="220" y="2"/>
                    </a:lnTo>
                    <a:lnTo>
                      <a:pt x="220" y="2"/>
                    </a:lnTo>
                    <a:lnTo>
                      <a:pt x="221" y="1"/>
                    </a:lnTo>
                    <a:lnTo>
                      <a:pt x="222" y="1"/>
                    </a:lnTo>
                    <a:lnTo>
                      <a:pt x="223" y="1"/>
                    </a:lnTo>
                    <a:lnTo>
                      <a:pt x="224" y="0"/>
                    </a:lnTo>
                    <a:lnTo>
                      <a:pt x="225" y="0"/>
                    </a:lnTo>
                    <a:lnTo>
                      <a:pt x="226" y="0"/>
                    </a:lnTo>
                    <a:lnTo>
                      <a:pt x="227" y="0"/>
                    </a:lnTo>
                    <a:lnTo>
                      <a:pt x="228" y="0"/>
                    </a:lnTo>
                    <a:lnTo>
                      <a:pt x="228" y="0"/>
                    </a:lnTo>
                    <a:lnTo>
                      <a:pt x="229" y="0"/>
                    </a:lnTo>
                    <a:lnTo>
                      <a:pt x="230" y="0"/>
                    </a:lnTo>
                    <a:lnTo>
                      <a:pt x="231" y="0"/>
                    </a:lnTo>
                    <a:lnTo>
                      <a:pt x="232" y="0"/>
                    </a:lnTo>
                    <a:lnTo>
                      <a:pt x="233" y="0"/>
                    </a:lnTo>
                    <a:lnTo>
                      <a:pt x="234" y="0"/>
                    </a:lnTo>
                    <a:lnTo>
                      <a:pt x="235" y="0"/>
                    </a:lnTo>
                    <a:lnTo>
                      <a:pt x="236" y="0"/>
                    </a:lnTo>
                    <a:lnTo>
                      <a:pt x="237" y="0"/>
                    </a:lnTo>
                    <a:lnTo>
                      <a:pt x="238" y="1"/>
                    </a:lnTo>
                    <a:lnTo>
                      <a:pt x="239" y="1"/>
                    </a:lnTo>
                    <a:lnTo>
                      <a:pt x="239" y="1"/>
                    </a:lnTo>
                    <a:lnTo>
                      <a:pt x="240" y="1"/>
                    </a:lnTo>
                    <a:lnTo>
                      <a:pt x="241" y="2"/>
                    </a:lnTo>
                    <a:lnTo>
                      <a:pt x="242" y="2"/>
                    </a:lnTo>
                    <a:lnTo>
                      <a:pt x="244" y="3"/>
                    </a:lnTo>
                    <a:lnTo>
                      <a:pt x="245" y="3"/>
                    </a:lnTo>
                    <a:lnTo>
                      <a:pt x="246" y="4"/>
                    </a:lnTo>
                    <a:lnTo>
                      <a:pt x="248" y="5"/>
                    </a:lnTo>
                    <a:lnTo>
                      <a:pt x="249" y="6"/>
                    </a:lnTo>
                    <a:lnTo>
                      <a:pt x="249" y="6"/>
                    </a:lnTo>
                    <a:lnTo>
                      <a:pt x="251" y="8"/>
                    </a:lnTo>
                    <a:lnTo>
                      <a:pt x="252" y="8"/>
                    </a:lnTo>
                    <a:lnTo>
                      <a:pt x="253" y="9"/>
                    </a:lnTo>
                    <a:lnTo>
                      <a:pt x="255" y="11"/>
                    </a:lnTo>
                    <a:lnTo>
                      <a:pt x="256" y="12"/>
                    </a:lnTo>
                    <a:lnTo>
                      <a:pt x="257" y="12"/>
                    </a:lnTo>
                    <a:lnTo>
                      <a:pt x="259" y="14"/>
                    </a:lnTo>
                    <a:lnTo>
                      <a:pt x="259" y="15"/>
                    </a:lnTo>
                    <a:lnTo>
                      <a:pt x="260" y="16"/>
                    </a:lnTo>
                    <a:lnTo>
                      <a:pt x="262" y="18"/>
                    </a:lnTo>
                    <a:lnTo>
                      <a:pt x="266" y="23"/>
                    </a:lnTo>
                    <a:lnTo>
                      <a:pt x="267" y="24"/>
                    </a:lnTo>
                    <a:lnTo>
                      <a:pt x="268" y="26"/>
                    </a:lnTo>
                    <a:lnTo>
                      <a:pt x="269" y="28"/>
                    </a:lnTo>
                    <a:lnTo>
                      <a:pt x="273" y="34"/>
                    </a:lnTo>
                    <a:lnTo>
                      <a:pt x="280" y="46"/>
                    </a:lnTo>
                    <a:lnTo>
                      <a:pt x="281" y="48"/>
                    </a:lnTo>
                    <a:lnTo>
                      <a:pt x="282" y="49"/>
                    </a:lnTo>
                    <a:lnTo>
                      <a:pt x="284" y="53"/>
                    </a:lnTo>
                    <a:lnTo>
                      <a:pt x="287" y="59"/>
                    </a:lnTo>
                    <a:lnTo>
                      <a:pt x="294" y="74"/>
                    </a:lnTo>
                    <a:lnTo>
                      <a:pt x="295" y="76"/>
                    </a:lnTo>
                    <a:lnTo>
                      <a:pt x="296" y="78"/>
                    </a:lnTo>
                    <a:lnTo>
                      <a:pt x="297" y="82"/>
                    </a:lnTo>
                    <a:lnTo>
                      <a:pt x="301" y="91"/>
                    </a:lnTo>
                    <a:lnTo>
                      <a:pt x="308" y="109"/>
                    </a:lnTo>
                    <a:lnTo>
                      <a:pt x="309" y="111"/>
                    </a:lnTo>
                    <a:lnTo>
                      <a:pt x="309" y="113"/>
                    </a:lnTo>
                    <a:lnTo>
                      <a:pt x="311" y="118"/>
                    </a:lnTo>
                    <a:lnTo>
                      <a:pt x="314" y="128"/>
                    </a:lnTo>
                    <a:lnTo>
                      <a:pt x="321" y="149"/>
                    </a:lnTo>
                    <a:lnTo>
                      <a:pt x="335" y="195"/>
                    </a:lnTo>
                    <a:lnTo>
                      <a:pt x="336" y="199"/>
                    </a:lnTo>
                    <a:lnTo>
                      <a:pt x="337" y="202"/>
                    </a:lnTo>
                    <a:lnTo>
                      <a:pt x="339" y="209"/>
                    </a:lnTo>
                    <a:lnTo>
                      <a:pt x="342" y="223"/>
                    </a:lnTo>
                    <a:lnTo>
                      <a:pt x="350" y="252"/>
                    </a:lnTo>
                    <a:lnTo>
                      <a:pt x="365" y="313"/>
                    </a:lnTo>
                    <a:lnTo>
                      <a:pt x="394" y="450"/>
                    </a:lnTo>
                    <a:lnTo>
                      <a:pt x="395" y="455"/>
                    </a:lnTo>
                    <a:lnTo>
                      <a:pt x="396" y="459"/>
                    </a:lnTo>
                    <a:lnTo>
                      <a:pt x="398" y="468"/>
                    </a:lnTo>
                    <a:lnTo>
                      <a:pt x="402" y="487"/>
                    </a:lnTo>
                    <a:lnTo>
                      <a:pt x="409" y="524"/>
                    </a:lnTo>
                    <a:lnTo>
                      <a:pt x="423" y="600"/>
                    </a:lnTo>
                    <a:lnTo>
                      <a:pt x="452" y="756"/>
                    </a:lnTo>
                    <a:lnTo>
                      <a:pt x="506" y="1050"/>
                    </a:lnTo>
                    <a:lnTo>
                      <a:pt x="507" y="1054"/>
                    </a:lnTo>
                    <a:lnTo>
                      <a:pt x="508" y="1059"/>
                    </a:lnTo>
                    <a:lnTo>
                      <a:pt x="510" y="1069"/>
                    </a:lnTo>
                    <a:lnTo>
                      <a:pt x="514" y="1088"/>
                    </a:lnTo>
                    <a:lnTo>
                      <a:pt x="521" y="1125"/>
                    </a:lnTo>
                    <a:lnTo>
                      <a:pt x="536" y="1197"/>
                    </a:lnTo>
                    <a:lnTo>
                      <a:pt x="537" y="1201"/>
                    </a:lnTo>
                    <a:lnTo>
                      <a:pt x="537" y="1206"/>
                    </a:lnTo>
                    <a:lnTo>
                      <a:pt x="539" y="1214"/>
                    </a:lnTo>
                    <a:lnTo>
                      <a:pt x="543" y="1232"/>
                    </a:lnTo>
                    <a:lnTo>
                      <a:pt x="550" y="1266"/>
                    </a:lnTo>
                    <a:lnTo>
                      <a:pt x="565" y="1329"/>
                    </a:lnTo>
                    <a:lnTo>
                      <a:pt x="566" y="1332"/>
                    </a:lnTo>
                    <a:lnTo>
                      <a:pt x="567" y="1336"/>
                    </a:lnTo>
                    <a:lnTo>
                      <a:pt x="569" y="1343"/>
                    </a:lnTo>
                    <a:lnTo>
                      <a:pt x="572" y="1357"/>
                    </a:lnTo>
                    <a:lnTo>
                      <a:pt x="579" y="1384"/>
                    </a:lnTo>
                    <a:lnTo>
                      <a:pt x="580" y="1387"/>
                    </a:lnTo>
                    <a:lnTo>
                      <a:pt x="581" y="1390"/>
                    </a:lnTo>
                    <a:lnTo>
                      <a:pt x="583" y="1397"/>
                    </a:lnTo>
                    <a:lnTo>
                      <a:pt x="586" y="1409"/>
                    </a:lnTo>
                    <a:lnTo>
                      <a:pt x="593" y="1433"/>
                    </a:lnTo>
                    <a:lnTo>
                      <a:pt x="594" y="1436"/>
                    </a:lnTo>
                    <a:lnTo>
                      <a:pt x="595" y="1439"/>
                    </a:lnTo>
                    <a:lnTo>
                      <a:pt x="596" y="1445"/>
                    </a:lnTo>
                    <a:lnTo>
                      <a:pt x="600" y="1456"/>
                    </a:lnTo>
                    <a:lnTo>
                      <a:pt x="606" y="1477"/>
                    </a:lnTo>
                    <a:lnTo>
                      <a:pt x="620" y="1516"/>
                    </a:lnTo>
                    <a:lnTo>
                      <a:pt x="621" y="1518"/>
                    </a:lnTo>
                    <a:lnTo>
                      <a:pt x="622" y="1520"/>
                    </a:lnTo>
                    <a:lnTo>
                      <a:pt x="624" y="1524"/>
                    </a:lnTo>
                    <a:lnTo>
                      <a:pt x="627" y="1532"/>
                    </a:lnTo>
                    <a:lnTo>
                      <a:pt x="634" y="1547"/>
                    </a:lnTo>
                    <a:lnTo>
                      <a:pt x="634" y="1549"/>
                    </a:lnTo>
                    <a:lnTo>
                      <a:pt x="635" y="1551"/>
                    </a:lnTo>
                    <a:lnTo>
                      <a:pt x="637" y="1554"/>
                    </a:lnTo>
                    <a:lnTo>
                      <a:pt x="640" y="1561"/>
                    </a:lnTo>
                    <a:lnTo>
                      <a:pt x="647" y="1573"/>
                    </a:lnTo>
                    <a:lnTo>
                      <a:pt x="648" y="1574"/>
                    </a:lnTo>
                    <a:lnTo>
                      <a:pt x="649" y="1575"/>
                    </a:lnTo>
                    <a:lnTo>
                      <a:pt x="650" y="1578"/>
                    </a:lnTo>
                    <a:lnTo>
                      <a:pt x="654" y="1583"/>
                    </a:lnTo>
                    <a:lnTo>
                      <a:pt x="655" y="1584"/>
                    </a:lnTo>
                    <a:lnTo>
                      <a:pt x="655" y="1585"/>
                    </a:lnTo>
                    <a:lnTo>
                      <a:pt x="657" y="1587"/>
                    </a:lnTo>
                    <a:lnTo>
                      <a:pt x="660" y="1592"/>
                    </a:lnTo>
                    <a:lnTo>
                      <a:pt x="661" y="1593"/>
                    </a:lnTo>
                    <a:lnTo>
                      <a:pt x="662" y="1594"/>
                    </a:lnTo>
                    <a:lnTo>
                      <a:pt x="664" y="1596"/>
                    </a:lnTo>
                    <a:lnTo>
                      <a:pt x="665" y="1597"/>
                    </a:lnTo>
                    <a:lnTo>
                      <a:pt x="665" y="1597"/>
                    </a:lnTo>
                    <a:lnTo>
                      <a:pt x="667" y="1599"/>
                    </a:lnTo>
                    <a:lnTo>
                      <a:pt x="668" y="1600"/>
                    </a:lnTo>
                    <a:lnTo>
                      <a:pt x="669" y="1601"/>
                    </a:lnTo>
                    <a:lnTo>
                      <a:pt x="670" y="1602"/>
                    </a:lnTo>
                    <a:lnTo>
                      <a:pt x="671" y="1603"/>
                    </a:lnTo>
                    <a:lnTo>
                      <a:pt x="672" y="1603"/>
                    </a:lnTo>
                    <a:lnTo>
                      <a:pt x="674" y="1604"/>
                    </a:lnTo>
                    <a:lnTo>
                      <a:pt x="675" y="1605"/>
                    </a:lnTo>
                    <a:lnTo>
                      <a:pt x="676" y="1606"/>
                    </a:lnTo>
                    <a:lnTo>
                      <a:pt x="677" y="1606"/>
                    </a:lnTo>
                    <a:lnTo>
                      <a:pt x="677" y="1607"/>
                    </a:lnTo>
                    <a:lnTo>
                      <a:pt x="678" y="1607"/>
                    </a:lnTo>
                    <a:lnTo>
                      <a:pt x="679" y="1607"/>
                    </a:lnTo>
                    <a:lnTo>
                      <a:pt x="681" y="1608"/>
                    </a:lnTo>
                    <a:lnTo>
                      <a:pt x="682" y="1609"/>
                    </a:lnTo>
                    <a:lnTo>
                      <a:pt x="683" y="1609"/>
                    </a:lnTo>
                    <a:lnTo>
                      <a:pt x="684" y="1609"/>
                    </a:lnTo>
                    <a:lnTo>
                      <a:pt x="685" y="1609"/>
                    </a:lnTo>
                    <a:lnTo>
                      <a:pt x="686" y="1610"/>
                    </a:lnTo>
                    <a:lnTo>
                      <a:pt x="687" y="1610"/>
                    </a:lnTo>
                    <a:lnTo>
                      <a:pt x="687" y="1610"/>
                    </a:lnTo>
                    <a:lnTo>
                      <a:pt x="688" y="1610"/>
                    </a:lnTo>
                    <a:lnTo>
                      <a:pt x="689" y="1610"/>
                    </a:lnTo>
                    <a:lnTo>
                      <a:pt x="690" y="1610"/>
                    </a:lnTo>
                    <a:lnTo>
                      <a:pt x="691" y="1610"/>
                    </a:lnTo>
                    <a:lnTo>
                      <a:pt x="692" y="1610"/>
                    </a:lnTo>
                    <a:lnTo>
                      <a:pt x="693" y="1610"/>
                    </a:lnTo>
                    <a:lnTo>
                      <a:pt x="694" y="1610"/>
                    </a:lnTo>
                    <a:lnTo>
                      <a:pt x="695" y="1610"/>
                    </a:lnTo>
                    <a:lnTo>
                      <a:pt x="696" y="1610"/>
                    </a:lnTo>
                    <a:lnTo>
                      <a:pt x="697" y="1610"/>
                    </a:lnTo>
                    <a:lnTo>
                      <a:pt x="697" y="1610"/>
                    </a:lnTo>
                    <a:lnTo>
                      <a:pt x="698" y="1610"/>
                    </a:lnTo>
                    <a:lnTo>
                      <a:pt x="699" y="1609"/>
                    </a:lnTo>
                    <a:lnTo>
                      <a:pt x="700" y="1609"/>
                    </a:lnTo>
                    <a:lnTo>
                      <a:pt x="701" y="1609"/>
                    </a:lnTo>
                    <a:lnTo>
                      <a:pt x="702" y="1608"/>
                    </a:lnTo>
                    <a:lnTo>
                      <a:pt x="703" y="1608"/>
                    </a:lnTo>
                    <a:lnTo>
                      <a:pt x="704" y="1608"/>
                    </a:lnTo>
                    <a:lnTo>
                      <a:pt x="705" y="1607"/>
                    </a:lnTo>
                    <a:lnTo>
                      <a:pt x="706" y="1607"/>
                    </a:lnTo>
                    <a:lnTo>
                      <a:pt x="707" y="1606"/>
                    </a:lnTo>
                    <a:lnTo>
                      <a:pt x="707" y="1606"/>
                    </a:lnTo>
                    <a:lnTo>
                      <a:pt x="708" y="1605"/>
                    </a:lnTo>
                    <a:lnTo>
                      <a:pt x="710" y="1604"/>
                    </a:lnTo>
                    <a:lnTo>
                      <a:pt x="711" y="1603"/>
                    </a:lnTo>
                    <a:lnTo>
                      <a:pt x="712" y="1603"/>
                    </a:lnTo>
                    <a:lnTo>
                      <a:pt x="714" y="1601"/>
                    </a:lnTo>
                    <a:lnTo>
                      <a:pt x="717" y="1598"/>
                    </a:lnTo>
                    <a:lnTo>
                      <a:pt x="718" y="1597"/>
                    </a:lnTo>
                    <a:lnTo>
                      <a:pt x="719" y="1596"/>
                    </a:lnTo>
                    <a:lnTo>
                      <a:pt x="721" y="1594"/>
                    </a:lnTo>
                    <a:lnTo>
                      <a:pt x="725" y="1590"/>
                    </a:lnTo>
                    <a:lnTo>
                      <a:pt x="726" y="1589"/>
                    </a:lnTo>
                    <a:lnTo>
                      <a:pt x="727" y="1587"/>
                    </a:lnTo>
                    <a:lnTo>
                      <a:pt x="728" y="1585"/>
                    </a:lnTo>
                    <a:lnTo>
                      <a:pt x="732" y="1580"/>
                    </a:lnTo>
                    <a:lnTo>
                      <a:pt x="733" y="1579"/>
                    </a:lnTo>
                    <a:lnTo>
                      <a:pt x="734" y="1577"/>
                    </a:lnTo>
                    <a:lnTo>
                      <a:pt x="735" y="1575"/>
                    </a:lnTo>
                    <a:lnTo>
                      <a:pt x="739" y="1569"/>
                    </a:lnTo>
                    <a:lnTo>
                      <a:pt x="746" y="1556"/>
                    </a:lnTo>
                    <a:lnTo>
                      <a:pt x="746" y="1555"/>
                    </a:lnTo>
                    <a:lnTo>
                      <a:pt x="747" y="1553"/>
                    </a:lnTo>
                    <a:lnTo>
                      <a:pt x="749" y="1550"/>
                    </a:lnTo>
                    <a:lnTo>
                      <a:pt x="752" y="1542"/>
                    </a:lnTo>
                    <a:lnTo>
                      <a:pt x="759" y="1527"/>
                    </a:lnTo>
                    <a:lnTo>
                      <a:pt x="760" y="1525"/>
                    </a:lnTo>
                    <a:lnTo>
                      <a:pt x="761" y="1522"/>
                    </a:lnTo>
                    <a:lnTo>
                      <a:pt x="763" y="1518"/>
                    </a:lnTo>
                    <a:lnTo>
                      <a:pt x="766" y="1509"/>
                    </a:lnTo>
                    <a:lnTo>
                      <a:pt x="773" y="1491"/>
                    </a:lnTo>
                    <a:lnTo>
                      <a:pt x="787" y="1448"/>
                    </a:lnTo>
                    <a:lnTo>
                      <a:pt x="788" y="1445"/>
                    </a:lnTo>
                    <a:lnTo>
                      <a:pt x="789" y="1442"/>
                    </a:lnTo>
                    <a:lnTo>
                      <a:pt x="790" y="1436"/>
                    </a:lnTo>
                    <a:lnTo>
                      <a:pt x="794" y="1423"/>
                    </a:lnTo>
                    <a:lnTo>
                      <a:pt x="801" y="1397"/>
                    </a:lnTo>
                    <a:lnTo>
                      <a:pt x="816" y="1339"/>
                    </a:lnTo>
                    <a:lnTo>
                      <a:pt x="817" y="1335"/>
                    </a:lnTo>
                    <a:lnTo>
                      <a:pt x="818" y="1331"/>
                    </a:lnTo>
                    <a:lnTo>
                      <a:pt x="820" y="1323"/>
                    </a:lnTo>
                    <a:lnTo>
                      <a:pt x="824" y="1308"/>
                    </a:lnTo>
                    <a:lnTo>
                      <a:pt x="831" y="1276"/>
                    </a:lnTo>
                    <a:lnTo>
                      <a:pt x="846" y="1208"/>
                    </a:lnTo>
                    <a:lnTo>
                      <a:pt x="847" y="1203"/>
                    </a:lnTo>
                    <a:lnTo>
                      <a:pt x="847" y="1199"/>
                    </a:lnTo>
                    <a:lnTo>
                      <a:pt x="849" y="1190"/>
                    </a:lnTo>
                    <a:lnTo>
                      <a:pt x="853" y="1173"/>
                    </a:lnTo>
                    <a:lnTo>
                      <a:pt x="860" y="1137"/>
                    </a:lnTo>
                    <a:lnTo>
                      <a:pt x="874" y="1063"/>
                    </a:lnTo>
                    <a:lnTo>
                      <a:pt x="903" y="909"/>
                    </a:lnTo>
                    <a:lnTo>
                      <a:pt x="957" y="615"/>
                    </a:lnTo>
                    <a:lnTo>
                      <a:pt x="958" y="610"/>
                    </a:lnTo>
                    <a:lnTo>
                      <a:pt x="959" y="605"/>
                    </a:lnTo>
                    <a:lnTo>
                      <a:pt x="961" y="596"/>
                    </a:lnTo>
                    <a:lnTo>
                      <a:pt x="965" y="576"/>
                    </a:lnTo>
                    <a:lnTo>
                      <a:pt x="972" y="538"/>
                    </a:lnTo>
                    <a:lnTo>
                      <a:pt x="987" y="463"/>
                    </a:lnTo>
                    <a:lnTo>
                      <a:pt x="988" y="459"/>
                    </a:lnTo>
                    <a:lnTo>
                      <a:pt x="989" y="454"/>
                    </a:lnTo>
                    <a:lnTo>
                      <a:pt x="991" y="445"/>
                    </a:lnTo>
                    <a:lnTo>
                      <a:pt x="994" y="428"/>
                    </a:lnTo>
                    <a:lnTo>
                      <a:pt x="1002" y="393"/>
                    </a:lnTo>
                    <a:lnTo>
                      <a:pt x="1016" y="326"/>
                    </a:lnTo>
                    <a:lnTo>
                      <a:pt x="1017" y="322"/>
                    </a:lnTo>
                    <a:lnTo>
                      <a:pt x="1018" y="318"/>
                    </a:lnTo>
                    <a:lnTo>
                      <a:pt x="1020" y="311"/>
                    </a:lnTo>
                    <a:lnTo>
                      <a:pt x="1023" y="296"/>
                    </a:lnTo>
                    <a:lnTo>
                      <a:pt x="1030" y="268"/>
                    </a:lnTo>
                    <a:lnTo>
                      <a:pt x="1043" y="214"/>
                    </a:lnTo>
                    <a:lnTo>
                      <a:pt x="1044" y="211"/>
                    </a:lnTo>
                    <a:lnTo>
                      <a:pt x="1045" y="208"/>
                    </a:lnTo>
                    <a:lnTo>
                      <a:pt x="1047" y="202"/>
                    </a:lnTo>
                    <a:lnTo>
                      <a:pt x="1050" y="189"/>
                    </a:lnTo>
                    <a:lnTo>
                      <a:pt x="1057" y="166"/>
                    </a:lnTo>
                    <a:lnTo>
                      <a:pt x="1071" y="123"/>
                    </a:lnTo>
                    <a:lnTo>
                      <a:pt x="1072" y="120"/>
                    </a:lnTo>
                    <a:lnTo>
                      <a:pt x="1073" y="118"/>
                    </a:lnTo>
                    <a:lnTo>
                      <a:pt x="1074" y="112"/>
                    </a:lnTo>
                    <a:lnTo>
                      <a:pt x="1078" y="102"/>
                    </a:lnTo>
                    <a:lnTo>
                      <a:pt x="1086" y="83"/>
                    </a:lnTo>
                    <a:lnTo>
                      <a:pt x="1086" y="81"/>
                    </a:lnTo>
                    <a:lnTo>
                      <a:pt x="1087" y="79"/>
                    </a:lnTo>
                    <a:lnTo>
                      <a:pt x="1089" y="75"/>
                    </a:lnTo>
                    <a:lnTo>
                      <a:pt x="1093" y="66"/>
                    </a:lnTo>
                    <a:lnTo>
                      <a:pt x="1100" y="51"/>
                    </a:lnTo>
                    <a:lnTo>
                      <a:pt x="1101" y="50"/>
                    </a:lnTo>
                    <a:lnTo>
                      <a:pt x="1102" y="48"/>
                    </a:lnTo>
                    <a:lnTo>
                      <a:pt x="1104" y="44"/>
                    </a:lnTo>
                    <a:lnTo>
                      <a:pt x="1108" y="38"/>
                    </a:lnTo>
                    <a:lnTo>
                      <a:pt x="1109" y="37"/>
                    </a:lnTo>
                    <a:lnTo>
                      <a:pt x="1110" y="35"/>
                    </a:lnTo>
                    <a:lnTo>
                      <a:pt x="1111" y="32"/>
                    </a:lnTo>
                    <a:lnTo>
                      <a:pt x="1115" y="27"/>
                    </a:lnTo>
                    <a:lnTo>
                      <a:pt x="1116" y="25"/>
                    </a:lnTo>
                    <a:lnTo>
                      <a:pt x="1117" y="24"/>
                    </a:lnTo>
                    <a:lnTo>
                      <a:pt x="1119" y="21"/>
                    </a:lnTo>
                    <a:lnTo>
                      <a:pt x="1120" y="20"/>
                    </a:lnTo>
                    <a:lnTo>
                      <a:pt x="1121" y="19"/>
                    </a:lnTo>
                    <a:lnTo>
                      <a:pt x="1122" y="17"/>
                    </a:lnTo>
                    <a:lnTo>
                      <a:pt x="1123" y="16"/>
                    </a:lnTo>
                    <a:lnTo>
                      <a:pt x="1124" y="15"/>
                    </a:lnTo>
                    <a:lnTo>
                      <a:pt x="1126" y="13"/>
                    </a:lnTo>
                    <a:lnTo>
                      <a:pt x="1130" y="10"/>
                    </a:lnTo>
                    <a:lnTo>
                      <a:pt x="1131" y="9"/>
                    </a:lnTo>
                    <a:lnTo>
                      <a:pt x="1132" y="8"/>
                    </a:lnTo>
                    <a:lnTo>
                      <a:pt x="1133" y="7"/>
                    </a:lnTo>
                    <a:lnTo>
                      <a:pt x="1134" y="6"/>
                    </a:lnTo>
                    <a:lnTo>
                      <a:pt x="1135" y="5"/>
                    </a:lnTo>
                    <a:lnTo>
                      <a:pt x="1137" y="4"/>
                    </a:lnTo>
                    <a:lnTo>
                      <a:pt x="1138" y="4"/>
                    </a:lnTo>
                    <a:lnTo>
                      <a:pt x="1139" y="3"/>
                    </a:lnTo>
                    <a:lnTo>
                      <a:pt x="1140" y="3"/>
                    </a:lnTo>
                    <a:lnTo>
                      <a:pt x="1141" y="2"/>
                    </a:lnTo>
                    <a:lnTo>
                      <a:pt x="1142" y="2"/>
                    </a:lnTo>
                    <a:lnTo>
                      <a:pt x="1143" y="2"/>
                    </a:lnTo>
                    <a:lnTo>
                      <a:pt x="1143" y="1"/>
                    </a:lnTo>
                    <a:lnTo>
                      <a:pt x="1144" y="1"/>
                    </a:lnTo>
                    <a:lnTo>
                      <a:pt x="1145" y="1"/>
                    </a:lnTo>
                    <a:lnTo>
                      <a:pt x="1146" y="0"/>
                    </a:lnTo>
                    <a:lnTo>
                      <a:pt x="1147" y="0"/>
                    </a:lnTo>
                    <a:lnTo>
                      <a:pt x="1148" y="0"/>
                    </a:lnTo>
                    <a:lnTo>
                      <a:pt x="1149" y="0"/>
                    </a:lnTo>
                    <a:lnTo>
                      <a:pt x="1150" y="0"/>
                    </a:lnTo>
                    <a:lnTo>
                      <a:pt x="1151" y="0"/>
                    </a:lnTo>
                    <a:lnTo>
                      <a:pt x="1152" y="0"/>
                    </a:lnTo>
                    <a:lnTo>
                      <a:pt x="1153" y="0"/>
                    </a:lnTo>
                    <a:lnTo>
                      <a:pt x="1153" y="0"/>
                    </a:lnTo>
                    <a:lnTo>
                      <a:pt x="1154" y="0"/>
                    </a:lnTo>
                    <a:lnTo>
                      <a:pt x="1155" y="0"/>
                    </a:lnTo>
                    <a:lnTo>
                      <a:pt x="1156" y="0"/>
                    </a:lnTo>
                    <a:lnTo>
                      <a:pt x="1157" y="0"/>
                    </a:lnTo>
                    <a:lnTo>
                      <a:pt x="1158" y="0"/>
                    </a:lnTo>
                    <a:lnTo>
                      <a:pt x="1159" y="0"/>
                    </a:lnTo>
                    <a:lnTo>
                      <a:pt x="1160" y="1"/>
                    </a:lnTo>
                    <a:lnTo>
                      <a:pt x="1161" y="1"/>
                    </a:lnTo>
                    <a:lnTo>
                      <a:pt x="1162" y="1"/>
                    </a:lnTo>
                    <a:lnTo>
                      <a:pt x="1162" y="1"/>
                    </a:lnTo>
                    <a:lnTo>
                      <a:pt x="1163" y="2"/>
                    </a:lnTo>
                    <a:lnTo>
                      <a:pt x="1164" y="2"/>
                    </a:lnTo>
                    <a:lnTo>
                      <a:pt x="1166" y="3"/>
                    </a:lnTo>
                    <a:lnTo>
                      <a:pt x="1167" y="3"/>
                    </a:lnTo>
                    <a:lnTo>
                      <a:pt x="1168" y="4"/>
                    </a:lnTo>
                    <a:lnTo>
                      <a:pt x="1170" y="5"/>
                    </a:lnTo>
                    <a:lnTo>
                      <a:pt x="1171" y="6"/>
                    </a:lnTo>
                    <a:lnTo>
                      <a:pt x="1172" y="6"/>
                    </a:lnTo>
                    <a:lnTo>
                      <a:pt x="1173" y="7"/>
                    </a:lnTo>
                    <a:lnTo>
                      <a:pt x="1174" y="8"/>
                    </a:lnTo>
                    <a:lnTo>
                      <a:pt x="1175" y="9"/>
                    </a:lnTo>
                    <a:lnTo>
                      <a:pt x="1177" y="10"/>
                    </a:lnTo>
                    <a:lnTo>
                      <a:pt x="1178" y="11"/>
                    </a:lnTo>
                    <a:lnTo>
                      <a:pt x="1179" y="12"/>
                    </a:lnTo>
                    <a:lnTo>
                      <a:pt x="1181" y="14"/>
                    </a:lnTo>
                    <a:lnTo>
                      <a:pt x="1182" y="15"/>
                    </a:lnTo>
                    <a:lnTo>
                      <a:pt x="1182" y="16"/>
                    </a:lnTo>
                    <a:lnTo>
                      <a:pt x="1184" y="18"/>
                    </a:lnTo>
                    <a:lnTo>
                      <a:pt x="1188" y="23"/>
                    </a:lnTo>
                    <a:lnTo>
                      <a:pt x="1189" y="24"/>
                    </a:lnTo>
                    <a:lnTo>
                      <a:pt x="1190" y="25"/>
                    </a:lnTo>
                    <a:lnTo>
                      <a:pt x="1192" y="27"/>
                    </a:lnTo>
                    <a:lnTo>
                      <a:pt x="1195" y="32"/>
                    </a:lnTo>
                    <a:lnTo>
                      <a:pt x="1196" y="34"/>
                    </a:lnTo>
                    <a:lnTo>
                      <a:pt x="1197" y="35"/>
                    </a:lnTo>
                    <a:lnTo>
                      <a:pt x="1199" y="38"/>
                    </a:lnTo>
                    <a:lnTo>
                      <a:pt x="1202" y="44"/>
                    </a:lnTo>
                    <a:lnTo>
                      <a:pt x="1203" y="45"/>
                    </a:lnTo>
                    <a:lnTo>
                      <a:pt x="1204" y="47"/>
                    </a:lnTo>
                    <a:lnTo>
                      <a:pt x="1205" y="50"/>
                    </a:lnTo>
                    <a:lnTo>
                      <a:pt x="1209" y="57"/>
                    </a:lnTo>
                    <a:lnTo>
                      <a:pt x="1215" y="71"/>
                    </a:lnTo>
                    <a:lnTo>
                      <a:pt x="1216" y="73"/>
                    </a:lnTo>
                    <a:lnTo>
                      <a:pt x="1217" y="75"/>
                    </a:lnTo>
                    <a:lnTo>
                      <a:pt x="1219" y="79"/>
                    </a:lnTo>
                    <a:lnTo>
                      <a:pt x="1222" y="87"/>
                    </a:lnTo>
                    <a:lnTo>
                      <a:pt x="1229" y="104"/>
                    </a:lnTo>
                    <a:lnTo>
                      <a:pt x="1243" y="144"/>
                    </a:lnTo>
                    <a:lnTo>
                      <a:pt x="1243" y="147"/>
                    </a:lnTo>
                    <a:lnTo>
                      <a:pt x="1244" y="150"/>
                    </a:lnTo>
                    <a:lnTo>
                      <a:pt x="1246" y="156"/>
                    </a:lnTo>
                    <a:lnTo>
                      <a:pt x="1250" y="168"/>
                    </a:lnTo>
                    <a:lnTo>
                      <a:pt x="1257" y="194"/>
                    </a:lnTo>
                    <a:lnTo>
                      <a:pt x="1272" y="249"/>
                    </a:lnTo>
                    <a:lnTo>
                      <a:pt x="1273" y="253"/>
                    </a:lnTo>
                    <a:lnTo>
                      <a:pt x="1274" y="257"/>
                    </a:lnTo>
                    <a:lnTo>
                      <a:pt x="1276" y="264"/>
                    </a:lnTo>
                    <a:lnTo>
                      <a:pt x="1279" y="279"/>
                    </a:lnTo>
                    <a:lnTo>
                      <a:pt x="1287" y="310"/>
                    </a:lnTo>
                    <a:lnTo>
                      <a:pt x="1301" y="376"/>
                    </a:lnTo>
                    <a:lnTo>
                      <a:pt x="1302" y="380"/>
                    </a:lnTo>
                    <a:lnTo>
                      <a:pt x="1303" y="384"/>
                    </a:lnTo>
                    <a:lnTo>
                      <a:pt x="1305" y="392"/>
                    </a:lnTo>
                    <a:lnTo>
                      <a:pt x="1308" y="408"/>
                    </a:lnTo>
                    <a:lnTo>
                      <a:pt x="1315" y="441"/>
                    </a:lnTo>
                    <a:lnTo>
                      <a:pt x="1329" y="510"/>
                    </a:lnTo>
                    <a:lnTo>
                      <a:pt x="1356" y="655"/>
                    </a:lnTo>
                    <a:lnTo>
                      <a:pt x="1410" y="949"/>
                    </a:lnTo>
                    <a:lnTo>
                      <a:pt x="1411" y="953"/>
                    </a:lnTo>
                    <a:lnTo>
                      <a:pt x="1412" y="958"/>
                    </a:lnTo>
                    <a:lnTo>
                      <a:pt x="1414" y="968"/>
                    </a:lnTo>
                    <a:lnTo>
                      <a:pt x="1418" y="988"/>
                    </a:lnTo>
                    <a:lnTo>
                      <a:pt x="1425" y="1026"/>
                    </a:lnTo>
                    <a:lnTo>
                      <a:pt x="1439" y="1102"/>
                    </a:lnTo>
                    <a:lnTo>
                      <a:pt x="1440" y="1107"/>
                    </a:lnTo>
                    <a:lnTo>
                      <a:pt x="1441" y="1111"/>
                    </a:lnTo>
                    <a:lnTo>
                      <a:pt x="1443" y="1121"/>
                    </a:lnTo>
                    <a:lnTo>
                      <a:pt x="1447" y="1139"/>
                    </a:lnTo>
                    <a:lnTo>
                      <a:pt x="1454" y="1175"/>
                    </a:lnTo>
                    <a:lnTo>
                      <a:pt x="1469" y="1244"/>
                    </a:lnTo>
                    <a:lnTo>
                      <a:pt x="1469" y="1248"/>
                    </a:lnTo>
                    <a:lnTo>
                      <a:pt x="1470" y="1252"/>
                    </a:lnTo>
                    <a:lnTo>
                      <a:pt x="1472" y="1260"/>
                    </a:lnTo>
                    <a:lnTo>
                      <a:pt x="1475" y="1275"/>
                    </a:lnTo>
                    <a:lnTo>
                      <a:pt x="1482" y="1305"/>
                    </a:lnTo>
                    <a:lnTo>
                      <a:pt x="1496" y="1361"/>
                    </a:lnTo>
                    <a:lnTo>
                      <a:pt x="1497" y="1364"/>
                    </a:lnTo>
                    <a:lnTo>
                      <a:pt x="1497" y="1368"/>
                    </a:lnTo>
                    <a:lnTo>
                      <a:pt x="1499" y="1375"/>
                    </a:lnTo>
                    <a:lnTo>
                      <a:pt x="1502" y="1388"/>
                    </a:lnTo>
                    <a:lnTo>
                      <a:pt x="1509" y="1413"/>
                    </a:lnTo>
                    <a:lnTo>
                      <a:pt x="1523" y="1459"/>
                    </a:lnTo>
                    <a:lnTo>
                      <a:pt x="1524" y="1462"/>
                    </a:lnTo>
                    <a:lnTo>
                      <a:pt x="1525" y="1465"/>
                    </a:lnTo>
                    <a:lnTo>
                      <a:pt x="1527" y="1471"/>
                    </a:lnTo>
                    <a:lnTo>
                      <a:pt x="1530" y="1482"/>
                    </a:lnTo>
                    <a:lnTo>
                      <a:pt x="1538" y="1503"/>
                    </a:lnTo>
                    <a:lnTo>
                      <a:pt x="1539" y="1506"/>
                    </a:lnTo>
                    <a:lnTo>
                      <a:pt x="1539" y="1508"/>
                    </a:lnTo>
                    <a:lnTo>
                      <a:pt x="1541" y="1513"/>
                    </a:lnTo>
                    <a:lnTo>
                      <a:pt x="1545" y="1522"/>
                    </a:lnTo>
                    <a:lnTo>
                      <a:pt x="1552" y="1540"/>
                    </a:lnTo>
                    <a:lnTo>
                      <a:pt x="1553" y="1542"/>
                    </a:lnTo>
                    <a:lnTo>
                      <a:pt x="1554" y="1544"/>
                    </a:lnTo>
                    <a:lnTo>
                      <a:pt x="1556" y="1548"/>
                    </a:lnTo>
                    <a:lnTo>
                      <a:pt x="1560" y="1555"/>
                    </a:lnTo>
                    <a:lnTo>
                      <a:pt x="1561" y="1557"/>
                    </a:lnTo>
                    <a:lnTo>
                      <a:pt x="1562" y="1559"/>
                    </a:lnTo>
                    <a:lnTo>
                      <a:pt x="1563" y="1562"/>
                    </a:lnTo>
                    <a:lnTo>
                      <a:pt x="1567" y="1569"/>
                    </a:lnTo>
                    <a:lnTo>
                      <a:pt x="1568" y="1571"/>
                    </a:lnTo>
                    <a:lnTo>
                      <a:pt x="1569" y="1572"/>
                    </a:lnTo>
                    <a:lnTo>
                      <a:pt x="1571" y="1575"/>
                    </a:lnTo>
                    <a:lnTo>
                      <a:pt x="1574" y="1581"/>
                    </a:lnTo>
                    <a:lnTo>
                      <a:pt x="1575" y="1582"/>
                    </a:lnTo>
                    <a:lnTo>
                      <a:pt x="1576" y="1583"/>
                    </a:lnTo>
                    <a:lnTo>
                      <a:pt x="1578" y="1586"/>
                    </a:lnTo>
                    <a:lnTo>
                      <a:pt x="1582" y="1591"/>
                    </a:lnTo>
                    <a:lnTo>
                      <a:pt x="1583" y="1592"/>
                    </a:lnTo>
                    <a:lnTo>
                      <a:pt x="1584" y="1593"/>
                    </a:lnTo>
                    <a:lnTo>
                      <a:pt x="1585" y="1595"/>
                    </a:lnTo>
                    <a:lnTo>
                      <a:pt x="1586" y="1596"/>
                    </a:lnTo>
                    <a:lnTo>
                      <a:pt x="1587" y="1597"/>
                    </a:lnTo>
                    <a:lnTo>
                      <a:pt x="1589" y="1599"/>
                    </a:lnTo>
                    <a:lnTo>
                      <a:pt x="1590" y="1600"/>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Freeform 7"/>
              <p:cNvSpPr>
                <a:spLocks/>
              </p:cNvSpPr>
              <p:nvPr/>
            </p:nvSpPr>
            <p:spPr bwMode="auto">
              <a:xfrm rot="7816991">
                <a:off x="5314337" y="1764751"/>
                <a:ext cx="472739" cy="470558"/>
              </a:xfrm>
              <a:custGeom>
                <a:avLst/>
                <a:gdLst>
                  <a:gd name="T0" fmla="*/ 7 w 1177"/>
                  <a:gd name="T1" fmla="*/ 1605 h 1610"/>
                  <a:gd name="T2" fmla="*/ 14 w 1177"/>
                  <a:gd name="T3" fmla="*/ 1609 h 1610"/>
                  <a:gd name="T4" fmla="*/ 21 w 1177"/>
                  <a:gd name="T5" fmla="*/ 1610 h 1610"/>
                  <a:gd name="T6" fmla="*/ 28 w 1177"/>
                  <a:gd name="T7" fmla="*/ 1610 h 1610"/>
                  <a:gd name="T8" fmla="*/ 34 w 1177"/>
                  <a:gd name="T9" fmla="*/ 1609 h 1610"/>
                  <a:gd name="T10" fmla="*/ 40 w 1177"/>
                  <a:gd name="T11" fmla="*/ 1606 h 1610"/>
                  <a:gd name="T12" fmla="*/ 51 w 1177"/>
                  <a:gd name="T13" fmla="*/ 1597 h 1610"/>
                  <a:gd name="T14" fmla="*/ 64 w 1177"/>
                  <a:gd name="T15" fmla="*/ 1581 h 1610"/>
                  <a:gd name="T16" fmla="*/ 79 w 1177"/>
                  <a:gd name="T17" fmla="*/ 1555 h 1610"/>
                  <a:gd name="T18" fmla="*/ 97 w 1177"/>
                  <a:gd name="T19" fmla="*/ 1513 h 1610"/>
                  <a:gd name="T20" fmla="*/ 133 w 1177"/>
                  <a:gd name="T21" fmla="*/ 1398 h 1610"/>
                  <a:gd name="T22" fmla="*/ 164 w 1177"/>
                  <a:gd name="T23" fmla="*/ 1274 h 1610"/>
                  <a:gd name="T24" fmla="*/ 271 w 1177"/>
                  <a:gd name="T25" fmla="*/ 716 h 1610"/>
                  <a:gd name="T26" fmla="*/ 301 w 1177"/>
                  <a:gd name="T27" fmla="*/ 555 h 1610"/>
                  <a:gd name="T28" fmla="*/ 331 w 1177"/>
                  <a:gd name="T29" fmla="*/ 405 h 1610"/>
                  <a:gd name="T30" fmla="*/ 360 w 1177"/>
                  <a:gd name="T31" fmla="*/ 276 h 1610"/>
                  <a:gd name="T32" fmla="*/ 391 w 1177"/>
                  <a:gd name="T33" fmla="*/ 160 h 1610"/>
                  <a:gd name="T34" fmla="*/ 414 w 1177"/>
                  <a:gd name="T35" fmla="*/ 93 h 1610"/>
                  <a:gd name="T36" fmla="*/ 428 w 1177"/>
                  <a:gd name="T37" fmla="*/ 61 h 1610"/>
                  <a:gd name="T38" fmla="*/ 445 w 1177"/>
                  <a:gd name="T39" fmla="*/ 31 h 1610"/>
                  <a:gd name="T40" fmla="*/ 458 w 1177"/>
                  <a:gd name="T41" fmla="*/ 14 h 1610"/>
                  <a:gd name="T42" fmla="*/ 465 w 1177"/>
                  <a:gd name="T43" fmla="*/ 7 h 1610"/>
                  <a:gd name="T44" fmla="*/ 473 w 1177"/>
                  <a:gd name="T45" fmla="*/ 3 h 1610"/>
                  <a:gd name="T46" fmla="*/ 479 w 1177"/>
                  <a:gd name="T47" fmla="*/ 0 h 1610"/>
                  <a:gd name="T48" fmla="*/ 485 w 1177"/>
                  <a:gd name="T49" fmla="*/ 0 h 1610"/>
                  <a:gd name="T50" fmla="*/ 491 w 1177"/>
                  <a:gd name="T51" fmla="*/ 0 h 1610"/>
                  <a:gd name="T52" fmla="*/ 498 w 1177"/>
                  <a:gd name="T53" fmla="*/ 2 h 1610"/>
                  <a:gd name="T54" fmla="*/ 506 w 1177"/>
                  <a:gd name="T55" fmla="*/ 7 h 1610"/>
                  <a:gd name="T56" fmla="*/ 518 w 1177"/>
                  <a:gd name="T57" fmla="*/ 19 h 1610"/>
                  <a:gd name="T58" fmla="*/ 528 w 1177"/>
                  <a:gd name="T59" fmla="*/ 34 h 1610"/>
                  <a:gd name="T60" fmla="*/ 540 w 1177"/>
                  <a:gd name="T61" fmla="*/ 55 h 1610"/>
                  <a:gd name="T62" fmla="*/ 559 w 1177"/>
                  <a:gd name="T63" fmla="*/ 99 h 1610"/>
                  <a:gd name="T64" fmla="*/ 582 w 1177"/>
                  <a:gd name="T65" fmla="*/ 167 h 1610"/>
                  <a:gd name="T66" fmla="*/ 612 w 1177"/>
                  <a:gd name="T67" fmla="*/ 280 h 1610"/>
                  <a:gd name="T68" fmla="*/ 725 w 1177"/>
                  <a:gd name="T69" fmla="*/ 853 h 1610"/>
                  <a:gd name="T70" fmla="*/ 783 w 1177"/>
                  <a:gd name="T71" fmla="*/ 1159 h 1610"/>
                  <a:gd name="T72" fmla="*/ 811 w 1177"/>
                  <a:gd name="T73" fmla="*/ 1290 h 1610"/>
                  <a:gd name="T74" fmla="*/ 840 w 1177"/>
                  <a:gd name="T75" fmla="*/ 1407 h 1610"/>
                  <a:gd name="T76" fmla="*/ 866 w 1177"/>
                  <a:gd name="T77" fmla="*/ 1491 h 1610"/>
                  <a:gd name="T78" fmla="*/ 883 w 1177"/>
                  <a:gd name="T79" fmla="*/ 1534 h 1610"/>
                  <a:gd name="T80" fmla="*/ 902 w 1177"/>
                  <a:gd name="T81" fmla="*/ 1573 h 1610"/>
                  <a:gd name="T82" fmla="*/ 912 w 1177"/>
                  <a:gd name="T83" fmla="*/ 1588 h 1610"/>
                  <a:gd name="T84" fmla="*/ 924 w 1177"/>
                  <a:gd name="T85" fmla="*/ 1601 h 1610"/>
                  <a:gd name="T86" fmla="*/ 932 w 1177"/>
                  <a:gd name="T87" fmla="*/ 1606 h 1610"/>
                  <a:gd name="T88" fmla="*/ 939 w 1177"/>
                  <a:gd name="T89" fmla="*/ 1609 h 1610"/>
                  <a:gd name="T90" fmla="*/ 945 w 1177"/>
                  <a:gd name="T91" fmla="*/ 1610 h 1610"/>
                  <a:gd name="T92" fmla="*/ 951 w 1177"/>
                  <a:gd name="T93" fmla="*/ 1610 h 1610"/>
                  <a:gd name="T94" fmla="*/ 957 w 1177"/>
                  <a:gd name="T95" fmla="*/ 1609 h 1610"/>
                  <a:gd name="T96" fmla="*/ 964 w 1177"/>
                  <a:gd name="T97" fmla="*/ 1605 h 1610"/>
                  <a:gd name="T98" fmla="*/ 971 w 1177"/>
                  <a:gd name="T99" fmla="*/ 1599 h 1610"/>
                  <a:gd name="T100" fmla="*/ 984 w 1177"/>
                  <a:gd name="T101" fmla="*/ 1585 h 1610"/>
                  <a:gd name="T102" fmla="*/ 994 w 1177"/>
                  <a:gd name="T103" fmla="*/ 1569 h 1610"/>
                  <a:gd name="T104" fmla="*/ 1018 w 1177"/>
                  <a:gd name="T105" fmla="*/ 1516 h 1610"/>
                  <a:gd name="T106" fmla="*/ 1035 w 1177"/>
                  <a:gd name="T107" fmla="*/ 1470 h 1610"/>
                  <a:gd name="T108" fmla="*/ 1066 w 1177"/>
                  <a:gd name="T109" fmla="*/ 1361 h 1610"/>
                  <a:gd name="T110" fmla="*/ 1121 w 1177"/>
                  <a:gd name="T111" fmla="*/ 1110 h 1610"/>
                  <a:gd name="T112" fmla="*/ 1155 w 1177"/>
                  <a:gd name="T113" fmla="*/ 930 h 1610"/>
                  <a:gd name="T114" fmla="*/ 1172 w 1177"/>
                  <a:gd name="T115" fmla="*/ 836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1610">
                    <a:moveTo>
                      <a:pt x="0" y="1600"/>
                    </a:moveTo>
                    <a:lnTo>
                      <a:pt x="1" y="1600"/>
                    </a:lnTo>
                    <a:lnTo>
                      <a:pt x="3" y="1602"/>
                    </a:lnTo>
                    <a:lnTo>
                      <a:pt x="4" y="1603"/>
                    </a:lnTo>
                    <a:lnTo>
                      <a:pt x="4" y="1603"/>
                    </a:lnTo>
                    <a:lnTo>
                      <a:pt x="6" y="1604"/>
                    </a:lnTo>
                    <a:lnTo>
                      <a:pt x="7" y="1605"/>
                    </a:lnTo>
                    <a:lnTo>
                      <a:pt x="8" y="1606"/>
                    </a:lnTo>
                    <a:lnTo>
                      <a:pt x="9" y="1606"/>
                    </a:lnTo>
                    <a:lnTo>
                      <a:pt x="10" y="1607"/>
                    </a:lnTo>
                    <a:lnTo>
                      <a:pt x="11" y="1607"/>
                    </a:lnTo>
                    <a:lnTo>
                      <a:pt x="12" y="1608"/>
                    </a:lnTo>
                    <a:lnTo>
                      <a:pt x="14" y="1608"/>
                    </a:lnTo>
                    <a:lnTo>
                      <a:pt x="14" y="1609"/>
                    </a:lnTo>
                    <a:lnTo>
                      <a:pt x="16" y="1609"/>
                    </a:lnTo>
                    <a:lnTo>
                      <a:pt x="17" y="1609"/>
                    </a:lnTo>
                    <a:lnTo>
                      <a:pt x="18" y="1609"/>
                    </a:lnTo>
                    <a:lnTo>
                      <a:pt x="19" y="1610"/>
                    </a:lnTo>
                    <a:lnTo>
                      <a:pt x="19" y="1610"/>
                    </a:lnTo>
                    <a:lnTo>
                      <a:pt x="20" y="1610"/>
                    </a:lnTo>
                    <a:lnTo>
                      <a:pt x="21" y="1610"/>
                    </a:lnTo>
                    <a:lnTo>
                      <a:pt x="22" y="1610"/>
                    </a:lnTo>
                    <a:lnTo>
                      <a:pt x="23" y="1610"/>
                    </a:lnTo>
                    <a:lnTo>
                      <a:pt x="24" y="1610"/>
                    </a:lnTo>
                    <a:lnTo>
                      <a:pt x="25" y="1610"/>
                    </a:lnTo>
                    <a:lnTo>
                      <a:pt x="26" y="1610"/>
                    </a:lnTo>
                    <a:lnTo>
                      <a:pt x="27" y="1610"/>
                    </a:lnTo>
                    <a:lnTo>
                      <a:pt x="28" y="1610"/>
                    </a:lnTo>
                    <a:lnTo>
                      <a:pt x="29" y="1610"/>
                    </a:lnTo>
                    <a:lnTo>
                      <a:pt x="29" y="1610"/>
                    </a:lnTo>
                    <a:lnTo>
                      <a:pt x="30" y="1610"/>
                    </a:lnTo>
                    <a:lnTo>
                      <a:pt x="31" y="1610"/>
                    </a:lnTo>
                    <a:lnTo>
                      <a:pt x="32" y="1609"/>
                    </a:lnTo>
                    <a:lnTo>
                      <a:pt x="33" y="1609"/>
                    </a:lnTo>
                    <a:lnTo>
                      <a:pt x="34" y="1609"/>
                    </a:lnTo>
                    <a:lnTo>
                      <a:pt x="35" y="1608"/>
                    </a:lnTo>
                    <a:lnTo>
                      <a:pt x="36" y="1608"/>
                    </a:lnTo>
                    <a:lnTo>
                      <a:pt x="37" y="1608"/>
                    </a:lnTo>
                    <a:lnTo>
                      <a:pt x="38" y="1607"/>
                    </a:lnTo>
                    <a:lnTo>
                      <a:pt x="38" y="1607"/>
                    </a:lnTo>
                    <a:lnTo>
                      <a:pt x="39" y="1606"/>
                    </a:lnTo>
                    <a:lnTo>
                      <a:pt x="40" y="1606"/>
                    </a:lnTo>
                    <a:lnTo>
                      <a:pt x="41" y="1605"/>
                    </a:lnTo>
                    <a:lnTo>
                      <a:pt x="43" y="1604"/>
                    </a:lnTo>
                    <a:lnTo>
                      <a:pt x="44" y="1603"/>
                    </a:lnTo>
                    <a:lnTo>
                      <a:pt x="45" y="1603"/>
                    </a:lnTo>
                    <a:lnTo>
                      <a:pt x="47" y="1601"/>
                    </a:lnTo>
                    <a:lnTo>
                      <a:pt x="50" y="1598"/>
                    </a:lnTo>
                    <a:lnTo>
                      <a:pt x="51" y="1597"/>
                    </a:lnTo>
                    <a:lnTo>
                      <a:pt x="52" y="1596"/>
                    </a:lnTo>
                    <a:lnTo>
                      <a:pt x="54" y="1595"/>
                    </a:lnTo>
                    <a:lnTo>
                      <a:pt x="57" y="1590"/>
                    </a:lnTo>
                    <a:lnTo>
                      <a:pt x="58" y="1589"/>
                    </a:lnTo>
                    <a:lnTo>
                      <a:pt x="59" y="1588"/>
                    </a:lnTo>
                    <a:lnTo>
                      <a:pt x="60" y="1586"/>
                    </a:lnTo>
                    <a:lnTo>
                      <a:pt x="64" y="1581"/>
                    </a:lnTo>
                    <a:lnTo>
                      <a:pt x="65" y="1580"/>
                    </a:lnTo>
                    <a:lnTo>
                      <a:pt x="65" y="1579"/>
                    </a:lnTo>
                    <a:lnTo>
                      <a:pt x="67" y="1576"/>
                    </a:lnTo>
                    <a:lnTo>
                      <a:pt x="70" y="1571"/>
                    </a:lnTo>
                    <a:lnTo>
                      <a:pt x="77" y="1559"/>
                    </a:lnTo>
                    <a:lnTo>
                      <a:pt x="78" y="1557"/>
                    </a:lnTo>
                    <a:lnTo>
                      <a:pt x="79" y="1555"/>
                    </a:lnTo>
                    <a:lnTo>
                      <a:pt x="81" y="1552"/>
                    </a:lnTo>
                    <a:lnTo>
                      <a:pt x="84" y="1545"/>
                    </a:lnTo>
                    <a:lnTo>
                      <a:pt x="91" y="1530"/>
                    </a:lnTo>
                    <a:lnTo>
                      <a:pt x="92" y="1528"/>
                    </a:lnTo>
                    <a:lnTo>
                      <a:pt x="92" y="1525"/>
                    </a:lnTo>
                    <a:lnTo>
                      <a:pt x="94" y="1521"/>
                    </a:lnTo>
                    <a:lnTo>
                      <a:pt x="97" y="1513"/>
                    </a:lnTo>
                    <a:lnTo>
                      <a:pt x="104" y="1494"/>
                    </a:lnTo>
                    <a:lnTo>
                      <a:pt x="105" y="1492"/>
                    </a:lnTo>
                    <a:lnTo>
                      <a:pt x="106" y="1489"/>
                    </a:lnTo>
                    <a:lnTo>
                      <a:pt x="108" y="1484"/>
                    </a:lnTo>
                    <a:lnTo>
                      <a:pt x="111" y="1472"/>
                    </a:lnTo>
                    <a:lnTo>
                      <a:pt x="119" y="1449"/>
                    </a:lnTo>
                    <a:lnTo>
                      <a:pt x="133" y="1398"/>
                    </a:lnTo>
                    <a:lnTo>
                      <a:pt x="134" y="1394"/>
                    </a:lnTo>
                    <a:lnTo>
                      <a:pt x="135" y="1391"/>
                    </a:lnTo>
                    <a:lnTo>
                      <a:pt x="137" y="1384"/>
                    </a:lnTo>
                    <a:lnTo>
                      <a:pt x="141" y="1370"/>
                    </a:lnTo>
                    <a:lnTo>
                      <a:pt x="148" y="1340"/>
                    </a:lnTo>
                    <a:lnTo>
                      <a:pt x="163" y="1278"/>
                    </a:lnTo>
                    <a:lnTo>
                      <a:pt x="164" y="1274"/>
                    </a:lnTo>
                    <a:lnTo>
                      <a:pt x="164" y="1270"/>
                    </a:lnTo>
                    <a:lnTo>
                      <a:pt x="166" y="1263"/>
                    </a:lnTo>
                    <a:lnTo>
                      <a:pt x="170" y="1247"/>
                    </a:lnTo>
                    <a:lnTo>
                      <a:pt x="176" y="1215"/>
                    </a:lnTo>
                    <a:lnTo>
                      <a:pt x="190" y="1149"/>
                    </a:lnTo>
                    <a:lnTo>
                      <a:pt x="217" y="1008"/>
                    </a:lnTo>
                    <a:lnTo>
                      <a:pt x="271" y="716"/>
                    </a:lnTo>
                    <a:lnTo>
                      <a:pt x="272" y="711"/>
                    </a:lnTo>
                    <a:lnTo>
                      <a:pt x="273" y="706"/>
                    </a:lnTo>
                    <a:lnTo>
                      <a:pt x="275" y="696"/>
                    </a:lnTo>
                    <a:lnTo>
                      <a:pt x="279" y="676"/>
                    </a:lnTo>
                    <a:lnTo>
                      <a:pt x="286" y="637"/>
                    </a:lnTo>
                    <a:lnTo>
                      <a:pt x="300" y="560"/>
                    </a:lnTo>
                    <a:lnTo>
                      <a:pt x="301" y="555"/>
                    </a:lnTo>
                    <a:lnTo>
                      <a:pt x="302" y="550"/>
                    </a:lnTo>
                    <a:lnTo>
                      <a:pt x="304" y="541"/>
                    </a:lnTo>
                    <a:lnTo>
                      <a:pt x="308" y="522"/>
                    </a:lnTo>
                    <a:lnTo>
                      <a:pt x="315" y="485"/>
                    </a:lnTo>
                    <a:lnTo>
                      <a:pt x="330" y="413"/>
                    </a:lnTo>
                    <a:lnTo>
                      <a:pt x="330" y="409"/>
                    </a:lnTo>
                    <a:lnTo>
                      <a:pt x="331" y="405"/>
                    </a:lnTo>
                    <a:lnTo>
                      <a:pt x="333" y="397"/>
                    </a:lnTo>
                    <a:lnTo>
                      <a:pt x="336" y="381"/>
                    </a:lnTo>
                    <a:lnTo>
                      <a:pt x="343" y="350"/>
                    </a:lnTo>
                    <a:lnTo>
                      <a:pt x="357" y="291"/>
                    </a:lnTo>
                    <a:lnTo>
                      <a:pt x="358" y="287"/>
                    </a:lnTo>
                    <a:lnTo>
                      <a:pt x="358" y="283"/>
                    </a:lnTo>
                    <a:lnTo>
                      <a:pt x="360" y="276"/>
                    </a:lnTo>
                    <a:lnTo>
                      <a:pt x="363" y="263"/>
                    </a:lnTo>
                    <a:lnTo>
                      <a:pt x="370" y="235"/>
                    </a:lnTo>
                    <a:lnTo>
                      <a:pt x="384" y="185"/>
                    </a:lnTo>
                    <a:lnTo>
                      <a:pt x="385" y="182"/>
                    </a:lnTo>
                    <a:lnTo>
                      <a:pt x="386" y="179"/>
                    </a:lnTo>
                    <a:lnTo>
                      <a:pt x="387" y="173"/>
                    </a:lnTo>
                    <a:lnTo>
                      <a:pt x="391" y="160"/>
                    </a:lnTo>
                    <a:lnTo>
                      <a:pt x="398" y="137"/>
                    </a:lnTo>
                    <a:lnTo>
                      <a:pt x="399" y="134"/>
                    </a:lnTo>
                    <a:lnTo>
                      <a:pt x="400" y="131"/>
                    </a:lnTo>
                    <a:lnTo>
                      <a:pt x="402" y="126"/>
                    </a:lnTo>
                    <a:lnTo>
                      <a:pt x="406" y="115"/>
                    </a:lnTo>
                    <a:lnTo>
                      <a:pt x="413" y="95"/>
                    </a:lnTo>
                    <a:lnTo>
                      <a:pt x="414" y="93"/>
                    </a:lnTo>
                    <a:lnTo>
                      <a:pt x="415" y="90"/>
                    </a:lnTo>
                    <a:lnTo>
                      <a:pt x="417" y="86"/>
                    </a:lnTo>
                    <a:lnTo>
                      <a:pt x="421" y="77"/>
                    </a:lnTo>
                    <a:lnTo>
                      <a:pt x="421" y="75"/>
                    </a:lnTo>
                    <a:lnTo>
                      <a:pt x="422" y="73"/>
                    </a:lnTo>
                    <a:lnTo>
                      <a:pt x="424" y="69"/>
                    </a:lnTo>
                    <a:lnTo>
                      <a:pt x="428" y="61"/>
                    </a:lnTo>
                    <a:lnTo>
                      <a:pt x="429" y="59"/>
                    </a:lnTo>
                    <a:lnTo>
                      <a:pt x="430" y="57"/>
                    </a:lnTo>
                    <a:lnTo>
                      <a:pt x="432" y="53"/>
                    </a:lnTo>
                    <a:lnTo>
                      <a:pt x="436" y="46"/>
                    </a:lnTo>
                    <a:lnTo>
                      <a:pt x="443" y="34"/>
                    </a:lnTo>
                    <a:lnTo>
                      <a:pt x="444" y="33"/>
                    </a:lnTo>
                    <a:lnTo>
                      <a:pt x="445" y="31"/>
                    </a:lnTo>
                    <a:lnTo>
                      <a:pt x="447" y="29"/>
                    </a:lnTo>
                    <a:lnTo>
                      <a:pt x="450" y="24"/>
                    </a:lnTo>
                    <a:lnTo>
                      <a:pt x="451" y="23"/>
                    </a:lnTo>
                    <a:lnTo>
                      <a:pt x="452" y="21"/>
                    </a:lnTo>
                    <a:lnTo>
                      <a:pt x="453" y="19"/>
                    </a:lnTo>
                    <a:lnTo>
                      <a:pt x="457" y="15"/>
                    </a:lnTo>
                    <a:lnTo>
                      <a:pt x="458" y="14"/>
                    </a:lnTo>
                    <a:lnTo>
                      <a:pt x="459" y="13"/>
                    </a:lnTo>
                    <a:lnTo>
                      <a:pt x="460" y="12"/>
                    </a:lnTo>
                    <a:lnTo>
                      <a:pt x="461" y="11"/>
                    </a:lnTo>
                    <a:lnTo>
                      <a:pt x="462" y="10"/>
                    </a:lnTo>
                    <a:lnTo>
                      <a:pt x="464" y="9"/>
                    </a:lnTo>
                    <a:lnTo>
                      <a:pt x="465" y="8"/>
                    </a:lnTo>
                    <a:lnTo>
                      <a:pt x="465" y="7"/>
                    </a:lnTo>
                    <a:lnTo>
                      <a:pt x="467" y="6"/>
                    </a:lnTo>
                    <a:lnTo>
                      <a:pt x="468" y="6"/>
                    </a:lnTo>
                    <a:lnTo>
                      <a:pt x="469" y="5"/>
                    </a:lnTo>
                    <a:lnTo>
                      <a:pt x="471" y="4"/>
                    </a:lnTo>
                    <a:lnTo>
                      <a:pt x="471" y="3"/>
                    </a:lnTo>
                    <a:lnTo>
                      <a:pt x="472" y="3"/>
                    </a:lnTo>
                    <a:lnTo>
                      <a:pt x="473" y="3"/>
                    </a:lnTo>
                    <a:lnTo>
                      <a:pt x="474" y="2"/>
                    </a:lnTo>
                    <a:lnTo>
                      <a:pt x="475" y="2"/>
                    </a:lnTo>
                    <a:lnTo>
                      <a:pt x="476" y="2"/>
                    </a:lnTo>
                    <a:lnTo>
                      <a:pt x="477" y="1"/>
                    </a:lnTo>
                    <a:lnTo>
                      <a:pt x="477" y="1"/>
                    </a:lnTo>
                    <a:lnTo>
                      <a:pt x="478" y="1"/>
                    </a:lnTo>
                    <a:lnTo>
                      <a:pt x="479" y="0"/>
                    </a:lnTo>
                    <a:lnTo>
                      <a:pt x="480" y="0"/>
                    </a:lnTo>
                    <a:lnTo>
                      <a:pt x="481" y="0"/>
                    </a:lnTo>
                    <a:lnTo>
                      <a:pt x="482" y="0"/>
                    </a:lnTo>
                    <a:lnTo>
                      <a:pt x="483" y="0"/>
                    </a:lnTo>
                    <a:lnTo>
                      <a:pt x="483" y="0"/>
                    </a:lnTo>
                    <a:lnTo>
                      <a:pt x="484" y="0"/>
                    </a:lnTo>
                    <a:lnTo>
                      <a:pt x="485" y="0"/>
                    </a:lnTo>
                    <a:lnTo>
                      <a:pt x="486" y="0"/>
                    </a:lnTo>
                    <a:lnTo>
                      <a:pt x="487" y="0"/>
                    </a:lnTo>
                    <a:lnTo>
                      <a:pt x="488" y="0"/>
                    </a:lnTo>
                    <a:lnTo>
                      <a:pt x="489" y="0"/>
                    </a:lnTo>
                    <a:lnTo>
                      <a:pt x="489" y="0"/>
                    </a:lnTo>
                    <a:lnTo>
                      <a:pt x="490" y="0"/>
                    </a:lnTo>
                    <a:lnTo>
                      <a:pt x="491" y="0"/>
                    </a:lnTo>
                    <a:lnTo>
                      <a:pt x="492" y="0"/>
                    </a:lnTo>
                    <a:lnTo>
                      <a:pt x="493" y="1"/>
                    </a:lnTo>
                    <a:lnTo>
                      <a:pt x="494" y="1"/>
                    </a:lnTo>
                    <a:lnTo>
                      <a:pt x="495" y="1"/>
                    </a:lnTo>
                    <a:lnTo>
                      <a:pt x="495" y="1"/>
                    </a:lnTo>
                    <a:lnTo>
                      <a:pt x="496" y="2"/>
                    </a:lnTo>
                    <a:lnTo>
                      <a:pt x="498" y="2"/>
                    </a:lnTo>
                    <a:lnTo>
                      <a:pt x="499" y="3"/>
                    </a:lnTo>
                    <a:lnTo>
                      <a:pt x="500" y="3"/>
                    </a:lnTo>
                    <a:lnTo>
                      <a:pt x="501" y="4"/>
                    </a:lnTo>
                    <a:lnTo>
                      <a:pt x="502" y="5"/>
                    </a:lnTo>
                    <a:lnTo>
                      <a:pt x="503" y="5"/>
                    </a:lnTo>
                    <a:lnTo>
                      <a:pt x="505" y="6"/>
                    </a:lnTo>
                    <a:lnTo>
                      <a:pt x="506" y="7"/>
                    </a:lnTo>
                    <a:lnTo>
                      <a:pt x="506" y="8"/>
                    </a:lnTo>
                    <a:lnTo>
                      <a:pt x="508" y="9"/>
                    </a:lnTo>
                    <a:lnTo>
                      <a:pt x="511" y="12"/>
                    </a:lnTo>
                    <a:lnTo>
                      <a:pt x="512" y="13"/>
                    </a:lnTo>
                    <a:lnTo>
                      <a:pt x="513" y="14"/>
                    </a:lnTo>
                    <a:lnTo>
                      <a:pt x="515" y="15"/>
                    </a:lnTo>
                    <a:lnTo>
                      <a:pt x="518" y="19"/>
                    </a:lnTo>
                    <a:lnTo>
                      <a:pt x="519" y="20"/>
                    </a:lnTo>
                    <a:lnTo>
                      <a:pt x="520" y="21"/>
                    </a:lnTo>
                    <a:lnTo>
                      <a:pt x="522" y="24"/>
                    </a:lnTo>
                    <a:lnTo>
                      <a:pt x="525" y="29"/>
                    </a:lnTo>
                    <a:lnTo>
                      <a:pt x="526" y="30"/>
                    </a:lnTo>
                    <a:lnTo>
                      <a:pt x="527" y="31"/>
                    </a:lnTo>
                    <a:lnTo>
                      <a:pt x="528" y="34"/>
                    </a:lnTo>
                    <a:lnTo>
                      <a:pt x="532" y="39"/>
                    </a:lnTo>
                    <a:lnTo>
                      <a:pt x="532" y="41"/>
                    </a:lnTo>
                    <a:lnTo>
                      <a:pt x="533" y="42"/>
                    </a:lnTo>
                    <a:lnTo>
                      <a:pt x="535" y="45"/>
                    </a:lnTo>
                    <a:lnTo>
                      <a:pt x="538" y="51"/>
                    </a:lnTo>
                    <a:lnTo>
                      <a:pt x="539" y="53"/>
                    </a:lnTo>
                    <a:lnTo>
                      <a:pt x="540" y="55"/>
                    </a:lnTo>
                    <a:lnTo>
                      <a:pt x="542" y="58"/>
                    </a:lnTo>
                    <a:lnTo>
                      <a:pt x="545" y="65"/>
                    </a:lnTo>
                    <a:lnTo>
                      <a:pt x="552" y="80"/>
                    </a:lnTo>
                    <a:lnTo>
                      <a:pt x="553" y="82"/>
                    </a:lnTo>
                    <a:lnTo>
                      <a:pt x="554" y="85"/>
                    </a:lnTo>
                    <a:lnTo>
                      <a:pt x="555" y="89"/>
                    </a:lnTo>
                    <a:lnTo>
                      <a:pt x="559" y="99"/>
                    </a:lnTo>
                    <a:lnTo>
                      <a:pt x="566" y="119"/>
                    </a:lnTo>
                    <a:lnTo>
                      <a:pt x="567" y="121"/>
                    </a:lnTo>
                    <a:lnTo>
                      <a:pt x="568" y="124"/>
                    </a:lnTo>
                    <a:lnTo>
                      <a:pt x="570" y="129"/>
                    </a:lnTo>
                    <a:lnTo>
                      <a:pt x="574" y="141"/>
                    </a:lnTo>
                    <a:lnTo>
                      <a:pt x="581" y="164"/>
                    </a:lnTo>
                    <a:lnTo>
                      <a:pt x="582" y="167"/>
                    </a:lnTo>
                    <a:lnTo>
                      <a:pt x="583" y="170"/>
                    </a:lnTo>
                    <a:lnTo>
                      <a:pt x="585" y="177"/>
                    </a:lnTo>
                    <a:lnTo>
                      <a:pt x="588" y="189"/>
                    </a:lnTo>
                    <a:lnTo>
                      <a:pt x="596" y="216"/>
                    </a:lnTo>
                    <a:lnTo>
                      <a:pt x="610" y="273"/>
                    </a:lnTo>
                    <a:lnTo>
                      <a:pt x="611" y="277"/>
                    </a:lnTo>
                    <a:lnTo>
                      <a:pt x="612" y="280"/>
                    </a:lnTo>
                    <a:lnTo>
                      <a:pt x="614" y="288"/>
                    </a:lnTo>
                    <a:lnTo>
                      <a:pt x="617" y="302"/>
                    </a:lnTo>
                    <a:lnTo>
                      <a:pt x="624" y="332"/>
                    </a:lnTo>
                    <a:lnTo>
                      <a:pt x="637" y="394"/>
                    </a:lnTo>
                    <a:lnTo>
                      <a:pt x="665" y="529"/>
                    </a:lnTo>
                    <a:lnTo>
                      <a:pt x="724" y="848"/>
                    </a:lnTo>
                    <a:lnTo>
                      <a:pt x="725" y="853"/>
                    </a:lnTo>
                    <a:lnTo>
                      <a:pt x="726" y="858"/>
                    </a:lnTo>
                    <a:lnTo>
                      <a:pt x="728" y="868"/>
                    </a:lnTo>
                    <a:lnTo>
                      <a:pt x="731" y="888"/>
                    </a:lnTo>
                    <a:lnTo>
                      <a:pt x="739" y="928"/>
                    </a:lnTo>
                    <a:lnTo>
                      <a:pt x="753" y="1005"/>
                    </a:lnTo>
                    <a:lnTo>
                      <a:pt x="782" y="1155"/>
                    </a:lnTo>
                    <a:lnTo>
                      <a:pt x="783" y="1159"/>
                    </a:lnTo>
                    <a:lnTo>
                      <a:pt x="784" y="1163"/>
                    </a:lnTo>
                    <a:lnTo>
                      <a:pt x="786" y="1172"/>
                    </a:lnTo>
                    <a:lnTo>
                      <a:pt x="789" y="1188"/>
                    </a:lnTo>
                    <a:lnTo>
                      <a:pt x="796" y="1220"/>
                    </a:lnTo>
                    <a:lnTo>
                      <a:pt x="809" y="1282"/>
                    </a:lnTo>
                    <a:lnTo>
                      <a:pt x="810" y="1286"/>
                    </a:lnTo>
                    <a:lnTo>
                      <a:pt x="811" y="1290"/>
                    </a:lnTo>
                    <a:lnTo>
                      <a:pt x="813" y="1297"/>
                    </a:lnTo>
                    <a:lnTo>
                      <a:pt x="816" y="1312"/>
                    </a:lnTo>
                    <a:lnTo>
                      <a:pt x="823" y="1340"/>
                    </a:lnTo>
                    <a:lnTo>
                      <a:pt x="836" y="1393"/>
                    </a:lnTo>
                    <a:lnTo>
                      <a:pt x="837" y="1397"/>
                    </a:lnTo>
                    <a:lnTo>
                      <a:pt x="838" y="1400"/>
                    </a:lnTo>
                    <a:lnTo>
                      <a:pt x="840" y="1407"/>
                    </a:lnTo>
                    <a:lnTo>
                      <a:pt x="844" y="1420"/>
                    </a:lnTo>
                    <a:lnTo>
                      <a:pt x="851" y="1445"/>
                    </a:lnTo>
                    <a:lnTo>
                      <a:pt x="852" y="1448"/>
                    </a:lnTo>
                    <a:lnTo>
                      <a:pt x="853" y="1451"/>
                    </a:lnTo>
                    <a:lnTo>
                      <a:pt x="855" y="1457"/>
                    </a:lnTo>
                    <a:lnTo>
                      <a:pt x="859" y="1468"/>
                    </a:lnTo>
                    <a:lnTo>
                      <a:pt x="866" y="1491"/>
                    </a:lnTo>
                    <a:lnTo>
                      <a:pt x="867" y="1493"/>
                    </a:lnTo>
                    <a:lnTo>
                      <a:pt x="868" y="1496"/>
                    </a:lnTo>
                    <a:lnTo>
                      <a:pt x="870" y="1501"/>
                    </a:lnTo>
                    <a:lnTo>
                      <a:pt x="873" y="1511"/>
                    </a:lnTo>
                    <a:lnTo>
                      <a:pt x="881" y="1529"/>
                    </a:lnTo>
                    <a:lnTo>
                      <a:pt x="882" y="1532"/>
                    </a:lnTo>
                    <a:lnTo>
                      <a:pt x="883" y="1534"/>
                    </a:lnTo>
                    <a:lnTo>
                      <a:pt x="884" y="1538"/>
                    </a:lnTo>
                    <a:lnTo>
                      <a:pt x="888" y="1546"/>
                    </a:lnTo>
                    <a:lnTo>
                      <a:pt x="895" y="1561"/>
                    </a:lnTo>
                    <a:lnTo>
                      <a:pt x="896" y="1562"/>
                    </a:lnTo>
                    <a:lnTo>
                      <a:pt x="897" y="1564"/>
                    </a:lnTo>
                    <a:lnTo>
                      <a:pt x="899" y="1567"/>
                    </a:lnTo>
                    <a:lnTo>
                      <a:pt x="902" y="1573"/>
                    </a:lnTo>
                    <a:lnTo>
                      <a:pt x="903" y="1574"/>
                    </a:lnTo>
                    <a:lnTo>
                      <a:pt x="904" y="1576"/>
                    </a:lnTo>
                    <a:lnTo>
                      <a:pt x="906" y="1578"/>
                    </a:lnTo>
                    <a:lnTo>
                      <a:pt x="909" y="1583"/>
                    </a:lnTo>
                    <a:lnTo>
                      <a:pt x="910" y="1584"/>
                    </a:lnTo>
                    <a:lnTo>
                      <a:pt x="911" y="1586"/>
                    </a:lnTo>
                    <a:lnTo>
                      <a:pt x="912" y="1588"/>
                    </a:lnTo>
                    <a:lnTo>
                      <a:pt x="916" y="1592"/>
                    </a:lnTo>
                    <a:lnTo>
                      <a:pt x="917" y="1593"/>
                    </a:lnTo>
                    <a:lnTo>
                      <a:pt x="918" y="1594"/>
                    </a:lnTo>
                    <a:lnTo>
                      <a:pt x="919" y="1596"/>
                    </a:lnTo>
                    <a:lnTo>
                      <a:pt x="923" y="1600"/>
                    </a:lnTo>
                    <a:lnTo>
                      <a:pt x="924" y="1600"/>
                    </a:lnTo>
                    <a:lnTo>
                      <a:pt x="924" y="1601"/>
                    </a:lnTo>
                    <a:lnTo>
                      <a:pt x="926" y="1602"/>
                    </a:lnTo>
                    <a:lnTo>
                      <a:pt x="927" y="1603"/>
                    </a:lnTo>
                    <a:lnTo>
                      <a:pt x="928" y="1604"/>
                    </a:lnTo>
                    <a:lnTo>
                      <a:pt x="930" y="1605"/>
                    </a:lnTo>
                    <a:lnTo>
                      <a:pt x="930" y="1605"/>
                    </a:lnTo>
                    <a:lnTo>
                      <a:pt x="931" y="1606"/>
                    </a:lnTo>
                    <a:lnTo>
                      <a:pt x="932" y="1606"/>
                    </a:lnTo>
                    <a:lnTo>
                      <a:pt x="933" y="1607"/>
                    </a:lnTo>
                    <a:lnTo>
                      <a:pt x="934" y="1607"/>
                    </a:lnTo>
                    <a:lnTo>
                      <a:pt x="935" y="1608"/>
                    </a:lnTo>
                    <a:lnTo>
                      <a:pt x="936" y="1608"/>
                    </a:lnTo>
                    <a:lnTo>
                      <a:pt x="937" y="1609"/>
                    </a:lnTo>
                    <a:lnTo>
                      <a:pt x="938" y="1609"/>
                    </a:lnTo>
                    <a:lnTo>
                      <a:pt x="939" y="1609"/>
                    </a:lnTo>
                    <a:lnTo>
                      <a:pt x="940" y="1609"/>
                    </a:lnTo>
                    <a:lnTo>
                      <a:pt x="941" y="1610"/>
                    </a:lnTo>
                    <a:lnTo>
                      <a:pt x="942" y="1610"/>
                    </a:lnTo>
                    <a:lnTo>
                      <a:pt x="942" y="1610"/>
                    </a:lnTo>
                    <a:lnTo>
                      <a:pt x="943" y="1610"/>
                    </a:lnTo>
                    <a:lnTo>
                      <a:pt x="944" y="1610"/>
                    </a:lnTo>
                    <a:lnTo>
                      <a:pt x="945" y="1610"/>
                    </a:lnTo>
                    <a:lnTo>
                      <a:pt x="946" y="1610"/>
                    </a:lnTo>
                    <a:lnTo>
                      <a:pt x="947" y="1610"/>
                    </a:lnTo>
                    <a:lnTo>
                      <a:pt x="948" y="1610"/>
                    </a:lnTo>
                    <a:lnTo>
                      <a:pt x="948" y="1610"/>
                    </a:lnTo>
                    <a:lnTo>
                      <a:pt x="949" y="1610"/>
                    </a:lnTo>
                    <a:lnTo>
                      <a:pt x="950" y="1610"/>
                    </a:lnTo>
                    <a:lnTo>
                      <a:pt x="951" y="1610"/>
                    </a:lnTo>
                    <a:lnTo>
                      <a:pt x="952" y="1610"/>
                    </a:lnTo>
                    <a:lnTo>
                      <a:pt x="953" y="1610"/>
                    </a:lnTo>
                    <a:lnTo>
                      <a:pt x="953" y="1610"/>
                    </a:lnTo>
                    <a:lnTo>
                      <a:pt x="954" y="1609"/>
                    </a:lnTo>
                    <a:lnTo>
                      <a:pt x="955" y="1609"/>
                    </a:lnTo>
                    <a:lnTo>
                      <a:pt x="956" y="1609"/>
                    </a:lnTo>
                    <a:lnTo>
                      <a:pt x="957" y="1609"/>
                    </a:lnTo>
                    <a:lnTo>
                      <a:pt x="958" y="1608"/>
                    </a:lnTo>
                    <a:lnTo>
                      <a:pt x="958" y="1608"/>
                    </a:lnTo>
                    <a:lnTo>
                      <a:pt x="959" y="1607"/>
                    </a:lnTo>
                    <a:lnTo>
                      <a:pt x="960" y="1607"/>
                    </a:lnTo>
                    <a:lnTo>
                      <a:pt x="961" y="1607"/>
                    </a:lnTo>
                    <a:lnTo>
                      <a:pt x="962" y="1606"/>
                    </a:lnTo>
                    <a:lnTo>
                      <a:pt x="964" y="1605"/>
                    </a:lnTo>
                    <a:lnTo>
                      <a:pt x="964" y="1605"/>
                    </a:lnTo>
                    <a:lnTo>
                      <a:pt x="965" y="1604"/>
                    </a:lnTo>
                    <a:lnTo>
                      <a:pt x="967" y="1603"/>
                    </a:lnTo>
                    <a:lnTo>
                      <a:pt x="968" y="1602"/>
                    </a:lnTo>
                    <a:lnTo>
                      <a:pt x="969" y="1602"/>
                    </a:lnTo>
                    <a:lnTo>
                      <a:pt x="970" y="1600"/>
                    </a:lnTo>
                    <a:lnTo>
                      <a:pt x="971" y="1599"/>
                    </a:lnTo>
                    <a:lnTo>
                      <a:pt x="972" y="1599"/>
                    </a:lnTo>
                    <a:lnTo>
                      <a:pt x="974" y="1597"/>
                    </a:lnTo>
                    <a:lnTo>
                      <a:pt x="977" y="1594"/>
                    </a:lnTo>
                    <a:lnTo>
                      <a:pt x="978" y="1592"/>
                    </a:lnTo>
                    <a:lnTo>
                      <a:pt x="979" y="1591"/>
                    </a:lnTo>
                    <a:lnTo>
                      <a:pt x="980" y="1589"/>
                    </a:lnTo>
                    <a:lnTo>
                      <a:pt x="984" y="1585"/>
                    </a:lnTo>
                    <a:lnTo>
                      <a:pt x="984" y="1584"/>
                    </a:lnTo>
                    <a:lnTo>
                      <a:pt x="985" y="1582"/>
                    </a:lnTo>
                    <a:lnTo>
                      <a:pt x="987" y="1580"/>
                    </a:lnTo>
                    <a:lnTo>
                      <a:pt x="990" y="1575"/>
                    </a:lnTo>
                    <a:lnTo>
                      <a:pt x="991" y="1573"/>
                    </a:lnTo>
                    <a:lnTo>
                      <a:pt x="992" y="1572"/>
                    </a:lnTo>
                    <a:lnTo>
                      <a:pt x="994" y="1569"/>
                    </a:lnTo>
                    <a:lnTo>
                      <a:pt x="997" y="1563"/>
                    </a:lnTo>
                    <a:lnTo>
                      <a:pt x="1004" y="1550"/>
                    </a:lnTo>
                    <a:lnTo>
                      <a:pt x="1005" y="1548"/>
                    </a:lnTo>
                    <a:lnTo>
                      <a:pt x="1006" y="1546"/>
                    </a:lnTo>
                    <a:lnTo>
                      <a:pt x="1007" y="1542"/>
                    </a:lnTo>
                    <a:lnTo>
                      <a:pt x="1011" y="1534"/>
                    </a:lnTo>
                    <a:lnTo>
                      <a:pt x="1018" y="1516"/>
                    </a:lnTo>
                    <a:lnTo>
                      <a:pt x="1019" y="1514"/>
                    </a:lnTo>
                    <a:lnTo>
                      <a:pt x="1020" y="1512"/>
                    </a:lnTo>
                    <a:lnTo>
                      <a:pt x="1022" y="1507"/>
                    </a:lnTo>
                    <a:lnTo>
                      <a:pt x="1026" y="1497"/>
                    </a:lnTo>
                    <a:lnTo>
                      <a:pt x="1033" y="1475"/>
                    </a:lnTo>
                    <a:lnTo>
                      <a:pt x="1034" y="1472"/>
                    </a:lnTo>
                    <a:lnTo>
                      <a:pt x="1035" y="1470"/>
                    </a:lnTo>
                    <a:lnTo>
                      <a:pt x="1037" y="1464"/>
                    </a:lnTo>
                    <a:lnTo>
                      <a:pt x="1040" y="1452"/>
                    </a:lnTo>
                    <a:lnTo>
                      <a:pt x="1047" y="1428"/>
                    </a:lnTo>
                    <a:lnTo>
                      <a:pt x="1062" y="1374"/>
                    </a:lnTo>
                    <a:lnTo>
                      <a:pt x="1063" y="1371"/>
                    </a:lnTo>
                    <a:lnTo>
                      <a:pt x="1064" y="1367"/>
                    </a:lnTo>
                    <a:lnTo>
                      <a:pt x="1066" y="1361"/>
                    </a:lnTo>
                    <a:lnTo>
                      <a:pt x="1069" y="1347"/>
                    </a:lnTo>
                    <a:lnTo>
                      <a:pt x="1076" y="1319"/>
                    </a:lnTo>
                    <a:lnTo>
                      <a:pt x="1090" y="1260"/>
                    </a:lnTo>
                    <a:lnTo>
                      <a:pt x="1117" y="1129"/>
                    </a:lnTo>
                    <a:lnTo>
                      <a:pt x="1118" y="1124"/>
                    </a:lnTo>
                    <a:lnTo>
                      <a:pt x="1119" y="1119"/>
                    </a:lnTo>
                    <a:lnTo>
                      <a:pt x="1121" y="1110"/>
                    </a:lnTo>
                    <a:lnTo>
                      <a:pt x="1124" y="1090"/>
                    </a:lnTo>
                    <a:lnTo>
                      <a:pt x="1132" y="1051"/>
                    </a:lnTo>
                    <a:lnTo>
                      <a:pt x="1147" y="971"/>
                    </a:lnTo>
                    <a:lnTo>
                      <a:pt x="1148" y="965"/>
                    </a:lnTo>
                    <a:lnTo>
                      <a:pt x="1149" y="960"/>
                    </a:lnTo>
                    <a:lnTo>
                      <a:pt x="1151" y="950"/>
                    </a:lnTo>
                    <a:lnTo>
                      <a:pt x="1155" y="930"/>
                    </a:lnTo>
                    <a:lnTo>
                      <a:pt x="1162" y="888"/>
                    </a:lnTo>
                    <a:lnTo>
                      <a:pt x="1163" y="883"/>
                    </a:lnTo>
                    <a:lnTo>
                      <a:pt x="1164" y="878"/>
                    </a:lnTo>
                    <a:lnTo>
                      <a:pt x="1166" y="867"/>
                    </a:lnTo>
                    <a:lnTo>
                      <a:pt x="1170" y="847"/>
                    </a:lnTo>
                    <a:lnTo>
                      <a:pt x="1171" y="842"/>
                    </a:lnTo>
                    <a:lnTo>
                      <a:pt x="1172" y="836"/>
                    </a:lnTo>
                    <a:lnTo>
                      <a:pt x="1174" y="826"/>
                    </a:lnTo>
                    <a:lnTo>
                      <a:pt x="1175" y="821"/>
                    </a:lnTo>
                    <a:lnTo>
                      <a:pt x="1176" y="816"/>
                    </a:lnTo>
                    <a:lnTo>
                      <a:pt x="1177" y="810"/>
                    </a:lnTo>
                    <a:lnTo>
                      <a:pt x="1177" y="805"/>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9" name="Straight Arrow Connector 8"/>
              <p:cNvCxnSpPr/>
              <p:nvPr/>
            </p:nvCxnSpPr>
            <p:spPr>
              <a:xfrm flipV="1">
                <a:off x="6108097" y="1142056"/>
                <a:ext cx="175757" cy="1955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0" name="TextBox 9"/>
                <p:cNvSpPr txBox="1"/>
                <p:nvPr/>
              </p:nvSpPr>
              <p:spPr>
                <a:xfrm>
                  <a:off x="5384588" y="870117"/>
                  <a:ext cx="43980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rgbClr val="0070C0"/>
                            </a:solidFill>
                            <a:latin typeface="Cambria Math" panose="02040503050406030204" pitchFamily="18" charset="0"/>
                          </a:rPr>
                          <m:t>𝛾</m:t>
                        </m:r>
                      </m:oMath>
                    </m:oMathPara>
                  </a14:m>
                  <a:endParaRPr lang="en-GB" sz="2400" dirty="0"/>
                </a:p>
              </p:txBody>
            </p:sp>
          </mc:Choice>
          <mc:Fallback xmlns="">
            <p:sp>
              <p:nvSpPr>
                <p:cNvPr id="10" name="TextBox 9"/>
                <p:cNvSpPr txBox="1">
                  <a:spLocks noRot="1" noChangeAspect="1" noMove="1" noResize="1" noEditPoints="1" noAdjustHandles="1" noChangeArrowheads="1" noChangeShapeType="1" noTextEdit="1"/>
                </p:cNvSpPr>
                <p:nvPr/>
              </p:nvSpPr>
              <p:spPr>
                <a:xfrm>
                  <a:off x="5384588" y="870117"/>
                  <a:ext cx="439800" cy="461665"/>
                </a:xfrm>
                <a:prstGeom prst="rect">
                  <a:avLst/>
                </a:prstGeom>
                <a:blipFill>
                  <a:blip r:embed="rId5"/>
                  <a:stretch>
                    <a:fillRect l="-2778" b="-10526"/>
                  </a:stretch>
                </a:blipFill>
              </p:spPr>
              <p:txBody>
                <a:bodyPr/>
                <a:lstStyle/>
                <a:p>
                  <a:r>
                    <a:rPr lang="en-GB">
                      <a:noFill/>
                    </a:rPr>
                    <a:t> </a:t>
                  </a:r>
                </a:p>
              </p:txBody>
            </p:sp>
          </mc:Fallback>
        </mc:AlternateContent>
      </p:grpSp>
      <p:grpSp>
        <p:nvGrpSpPr>
          <p:cNvPr id="12" name="Group 11"/>
          <p:cNvGrpSpPr/>
          <p:nvPr/>
        </p:nvGrpSpPr>
        <p:grpSpPr>
          <a:xfrm>
            <a:off x="6619324" y="1527175"/>
            <a:ext cx="968426" cy="1325448"/>
            <a:chOff x="5315428" y="910951"/>
            <a:chExt cx="968426" cy="1325448"/>
          </a:xfrm>
        </p:grpSpPr>
        <p:grpSp>
          <p:nvGrpSpPr>
            <p:cNvPr id="13" name="Group 12"/>
            <p:cNvGrpSpPr/>
            <p:nvPr/>
          </p:nvGrpSpPr>
          <p:grpSpPr>
            <a:xfrm>
              <a:off x="5315428" y="1142056"/>
              <a:ext cx="968426" cy="1094343"/>
              <a:chOff x="5315428" y="1142056"/>
              <a:chExt cx="968426" cy="1094343"/>
            </a:xfrm>
          </p:grpSpPr>
          <p:sp>
            <p:nvSpPr>
              <p:cNvPr id="15" name="Freeform 14"/>
              <p:cNvSpPr>
                <a:spLocks/>
              </p:cNvSpPr>
              <p:nvPr/>
            </p:nvSpPr>
            <p:spPr bwMode="auto">
              <a:xfrm rot="7816991">
                <a:off x="5590680" y="1340847"/>
                <a:ext cx="638619" cy="470558"/>
              </a:xfrm>
              <a:custGeom>
                <a:avLst/>
                <a:gdLst>
                  <a:gd name="T0" fmla="*/ 54 w 1590"/>
                  <a:gd name="T1" fmla="*/ 514 h 1610"/>
                  <a:gd name="T2" fmla="*/ 85 w 1590"/>
                  <a:gd name="T3" fmla="*/ 362 h 1610"/>
                  <a:gd name="T4" fmla="*/ 120 w 1590"/>
                  <a:gd name="T5" fmla="*/ 217 h 1610"/>
                  <a:gd name="T6" fmla="*/ 142 w 1590"/>
                  <a:gd name="T7" fmla="*/ 141 h 1610"/>
                  <a:gd name="T8" fmla="*/ 168 w 1590"/>
                  <a:gd name="T9" fmla="*/ 72 h 1610"/>
                  <a:gd name="T10" fmla="*/ 182 w 1590"/>
                  <a:gd name="T11" fmla="*/ 44 h 1610"/>
                  <a:gd name="T12" fmla="*/ 195 w 1590"/>
                  <a:gd name="T13" fmla="*/ 23 h 1610"/>
                  <a:gd name="T14" fmla="*/ 204 w 1590"/>
                  <a:gd name="T15" fmla="*/ 13 h 1610"/>
                  <a:gd name="T16" fmla="*/ 215 w 1590"/>
                  <a:gd name="T17" fmla="*/ 4 h 1610"/>
                  <a:gd name="T18" fmla="*/ 222 w 1590"/>
                  <a:gd name="T19" fmla="*/ 1 h 1610"/>
                  <a:gd name="T20" fmla="*/ 229 w 1590"/>
                  <a:gd name="T21" fmla="*/ 0 h 1610"/>
                  <a:gd name="T22" fmla="*/ 237 w 1590"/>
                  <a:gd name="T23" fmla="*/ 0 h 1610"/>
                  <a:gd name="T24" fmla="*/ 245 w 1590"/>
                  <a:gd name="T25" fmla="*/ 3 h 1610"/>
                  <a:gd name="T26" fmla="*/ 255 w 1590"/>
                  <a:gd name="T27" fmla="*/ 11 h 1610"/>
                  <a:gd name="T28" fmla="*/ 267 w 1590"/>
                  <a:gd name="T29" fmla="*/ 24 h 1610"/>
                  <a:gd name="T30" fmla="*/ 287 w 1590"/>
                  <a:gd name="T31" fmla="*/ 59 h 1610"/>
                  <a:gd name="T32" fmla="*/ 309 w 1590"/>
                  <a:gd name="T33" fmla="*/ 113 h 1610"/>
                  <a:gd name="T34" fmla="*/ 342 w 1590"/>
                  <a:gd name="T35" fmla="*/ 223 h 1610"/>
                  <a:gd name="T36" fmla="*/ 409 w 1590"/>
                  <a:gd name="T37" fmla="*/ 524 h 1610"/>
                  <a:gd name="T38" fmla="*/ 521 w 1590"/>
                  <a:gd name="T39" fmla="*/ 1125 h 1610"/>
                  <a:gd name="T40" fmla="*/ 566 w 1590"/>
                  <a:gd name="T41" fmla="*/ 1332 h 1610"/>
                  <a:gd name="T42" fmla="*/ 586 w 1590"/>
                  <a:gd name="T43" fmla="*/ 1409 h 1610"/>
                  <a:gd name="T44" fmla="*/ 621 w 1590"/>
                  <a:gd name="T45" fmla="*/ 1518 h 1610"/>
                  <a:gd name="T46" fmla="*/ 640 w 1590"/>
                  <a:gd name="T47" fmla="*/ 1561 h 1610"/>
                  <a:gd name="T48" fmla="*/ 657 w 1590"/>
                  <a:gd name="T49" fmla="*/ 1587 h 1610"/>
                  <a:gd name="T50" fmla="*/ 668 w 1590"/>
                  <a:gd name="T51" fmla="*/ 1600 h 1610"/>
                  <a:gd name="T52" fmla="*/ 677 w 1590"/>
                  <a:gd name="T53" fmla="*/ 1606 h 1610"/>
                  <a:gd name="T54" fmla="*/ 685 w 1590"/>
                  <a:gd name="T55" fmla="*/ 1609 h 1610"/>
                  <a:gd name="T56" fmla="*/ 692 w 1590"/>
                  <a:gd name="T57" fmla="*/ 1610 h 1610"/>
                  <a:gd name="T58" fmla="*/ 699 w 1590"/>
                  <a:gd name="T59" fmla="*/ 1609 h 1610"/>
                  <a:gd name="T60" fmla="*/ 707 w 1590"/>
                  <a:gd name="T61" fmla="*/ 1606 h 1610"/>
                  <a:gd name="T62" fmla="*/ 718 w 1590"/>
                  <a:gd name="T63" fmla="*/ 1597 h 1610"/>
                  <a:gd name="T64" fmla="*/ 733 w 1590"/>
                  <a:gd name="T65" fmla="*/ 1579 h 1610"/>
                  <a:gd name="T66" fmla="*/ 752 w 1590"/>
                  <a:gd name="T67" fmla="*/ 1542 h 1610"/>
                  <a:gd name="T68" fmla="*/ 788 w 1590"/>
                  <a:gd name="T69" fmla="*/ 1445 h 1610"/>
                  <a:gd name="T70" fmla="*/ 820 w 1590"/>
                  <a:gd name="T71" fmla="*/ 1323 h 1610"/>
                  <a:gd name="T72" fmla="*/ 860 w 1590"/>
                  <a:gd name="T73" fmla="*/ 1137 h 1610"/>
                  <a:gd name="T74" fmla="*/ 972 w 1590"/>
                  <a:gd name="T75" fmla="*/ 538 h 1610"/>
                  <a:gd name="T76" fmla="*/ 1017 w 1590"/>
                  <a:gd name="T77" fmla="*/ 322 h 1610"/>
                  <a:gd name="T78" fmla="*/ 1047 w 1590"/>
                  <a:gd name="T79" fmla="*/ 202 h 1610"/>
                  <a:gd name="T80" fmla="*/ 1086 w 1590"/>
                  <a:gd name="T81" fmla="*/ 83 h 1610"/>
                  <a:gd name="T82" fmla="*/ 1104 w 1590"/>
                  <a:gd name="T83" fmla="*/ 44 h 1610"/>
                  <a:gd name="T84" fmla="*/ 1119 w 1590"/>
                  <a:gd name="T85" fmla="*/ 21 h 1610"/>
                  <a:gd name="T86" fmla="*/ 1131 w 1590"/>
                  <a:gd name="T87" fmla="*/ 9 h 1610"/>
                  <a:gd name="T88" fmla="*/ 1140 w 1590"/>
                  <a:gd name="T89" fmla="*/ 3 h 1610"/>
                  <a:gd name="T90" fmla="*/ 1147 w 1590"/>
                  <a:gd name="T91" fmla="*/ 0 h 1610"/>
                  <a:gd name="T92" fmla="*/ 1154 w 1590"/>
                  <a:gd name="T93" fmla="*/ 0 h 1610"/>
                  <a:gd name="T94" fmla="*/ 1162 w 1590"/>
                  <a:gd name="T95" fmla="*/ 1 h 1610"/>
                  <a:gd name="T96" fmla="*/ 1171 w 1590"/>
                  <a:gd name="T97" fmla="*/ 6 h 1610"/>
                  <a:gd name="T98" fmla="*/ 1181 w 1590"/>
                  <a:gd name="T99" fmla="*/ 14 h 1610"/>
                  <a:gd name="T100" fmla="*/ 1195 w 1590"/>
                  <a:gd name="T101" fmla="*/ 32 h 1610"/>
                  <a:gd name="T102" fmla="*/ 1209 w 1590"/>
                  <a:gd name="T103" fmla="*/ 57 h 1610"/>
                  <a:gd name="T104" fmla="*/ 1243 w 1590"/>
                  <a:gd name="T105" fmla="*/ 147 h 1610"/>
                  <a:gd name="T106" fmla="*/ 1276 w 1590"/>
                  <a:gd name="T107" fmla="*/ 264 h 1610"/>
                  <a:gd name="T108" fmla="*/ 1315 w 1590"/>
                  <a:gd name="T109" fmla="*/ 441 h 1610"/>
                  <a:gd name="T110" fmla="*/ 1425 w 1590"/>
                  <a:gd name="T111" fmla="*/ 1026 h 1610"/>
                  <a:gd name="T112" fmla="*/ 1469 w 1590"/>
                  <a:gd name="T113" fmla="*/ 1248 h 1610"/>
                  <a:gd name="T114" fmla="*/ 1499 w 1590"/>
                  <a:gd name="T115" fmla="*/ 1375 h 1610"/>
                  <a:gd name="T116" fmla="*/ 1538 w 1590"/>
                  <a:gd name="T117" fmla="*/ 1503 h 1610"/>
                  <a:gd name="T118" fmla="*/ 1556 w 1590"/>
                  <a:gd name="T119" fmla="*/ 1548 h 1610"/>
                  <a:gd name="T120" fmla="*/ 1571 w 1590"/>
                  <a:gd name="T121" fmla="*/ 1575 h 1610"/>
                  <a:gd name="T122" fmla="*/ 1585 w 1590"/>
                  <a:gd name="T123"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610">
                    <a:moveTo>
                      <a:pt x="0" y="805"/>
                    </a:moveTo>
                    <a:lnTo>
                      <a:pt x="1" y="800"/>
                    </a:lnTo>
                    <a:lnTo>
                      <a:pt x="2" y="795"/>
                    </a:lnTo>
                    <a:lnTo>
                      <a:pt x="3" y="786"/>
                    </a:lnTo>
                    <a:lnTo>
                      <a:pt x="7" y="768"/>
                    </a:lnTo>
                    <a:lnTo>
                      <a:pt x="14" y="731"/>
                    </a:lnTo>
                    <a:lnTo>
                      <a:pt x="27" y="657"/>
                    </a:lnTo>
                    <a:lnTo>
                      <a:pt x="54" y="514"/>
                    </a:lnTo>
                    <a:lnTo>
                      <a:pt x="55" y="509"/>
                    </a:lnTo>
                    <a:lnTo>
                      <a:pt x="56" y="505"/>
                    </a:lnTo>
                    <a:lnTo>
                      <a:pt x="58" y="495"/>
                    </a:lnTo>
                    <a:lnTo>
                      <a:pt x="62" y="477"/>
                    </a:lnTo>
                    <a:lnTo>
                      <a:pt x="69" y="440"/>
                    </a:lnTo>
                    <a:lnTo>
                      <a:pt x="84" y="370"/>
                    </a:lnTo>
                    <a:lnTo>
                      <a:pt x="84" y="366"/>
                    </a:lnTo>
                    <a:lnTo>
                      <a:pt x="85" y="362"/>
                    </a:lnTo>
                    <a:lnTo>
                      <a:pt x="87" y="353"/>
                    </a:lnTo>
                    <a:lnTo>
                      <a:pt x="91" y="337"/>
                    </a:lnTo>
                    <a:lnTo>
                      <a:pt x="98" y="304"/>
                    </a:lnTo>
                    <a:lnTo>
                      <a:pt x="113" y="244"/>
                    </a:lnTo>
                    <a:lnTo>
                      <a:pt x="114" y="240"/>
                    </a:lnTo>
                    <a:lnTo>
                      <a:pt x="115" y="237"/>
                    </a:lnTo>
                    <a:lnTo>
                      <a:pt x="116" y="230"/>
                    </a:lnTo>
                    <a:lnTo>
                      <a:pt x="120" y="217"/>
                    </a:lnTo>
                    <a:lnTo>
                      <a:pt x="127" y="192"/>
                    </a:lnTo>
                    <a:lnTo>
                      <a:pt x="128" y="189"/>
                    </a:lnTo>
                    <a:lnTo>
                      <a:pt x="128" y="186"/>
                    </a:lnTo>
                    <a:lnTo>
                      <a:pt x="130" y="180"/>
                    </a:lnTo>
                    <a:lnTo>
                      <a:pt x="134" y="169"/>
                    </a:lnTo>
                    <a:lnTo>
                      <a:pt x="140" y="146"/>
                    </a:lnTo>
                    <a:lnTo>
                      <a:pt x="141" y="144"/>
                    </a:lnTo>
                    <a:lnTo>
                      <a:pt x="142" y="141"/>
                    </a:lnTo>
                    <a:lnTo>
                      <a:pt x="144" y="136"/>
                    </a:lnTo>
                    <a:lnTo>
                      <a:pt x="147" y="125"/>
                    </a:lnTo>
                    <a:lnTo>
                      <a:pt x="155" y="106"/>
                    </a:lnTo>
                    <a:lnTo>
                      <a:pt x="155" y="103"/>
                    </a:lnTo>
                    <a:lnTo>
                      <a:pt x="156" y="101"/>
                    </a:lnTo>
                    <a:lnTo>
                      <a:pt x="158" y="97"/>
                    </a:lnTo>
                    <a:lnTo>
                      <a:pt x="161" y="88"/>
                    </a:lnTo>
                    <a:lnTo>
                      <a:pt x="168" y="72"/>
                    </a:lnTo>
                    <a:lnTo>
                      <a:pt x="169" y="70"/>
                    </a:lnTo>
                    <a:lnTo>
                      <a:pt x="170" y="68"/>
                    </a:lnTo>
                    <a:lnTo>
                      <a:pt x="172" y="64"/>
                    </a:lnTo>
                    <a:lnTo>
                      <a:pt x="175" y="57"/>
                    </a:lnTo>
                    <a:lnTo>
                      <a:pt x="176" y="55"/>
                    </a:lnTo>
                    <a:lnTo>
                      <a:pt x="177" y="54"/>
                    </a:lnTo>
                    <a:lnTo>
                      <a:pt x="178" y="50"/>
                    </a:lnTo>
                    <a:lnTo>
                      <a:pt x="182" y="44"/>
                    </a:lnTo>
                    <a:lnTo>
                      <a:pt x="183" y="43"/>
                    </a:lnTo>
                    <a:lnTo>
                      <a:pt x="183" y="41"/>
                    </a:lnTo>
                    <a:lnTo>
                      <a:pt x="185" y="38"/>
                    </a:lnTo>
                    <a:lnTo>
                      <a:pt x="188" y="33"/>
                    </a:lnTo>
                    <a:lnTo>
                      <a:pt x="189" y="32"/>
                    </a:lnTo>
                    <a:lnTo>
                      <a:pt x="190" y="30"/>
                    </a:lnTo>
                    <a:lnTo>
                      <a:pt x="192" y="28"/>
                    </a:lnTo>
                    <a:lnTo>
                      <a:pt x="195" y="23"/>
                    </a:lnTo>
                    <a:lnTo>
                      <a:pt x="196" y="22"/>
                    </a:lnTo>
                    <a:lnTo>
                      <a:pt x="197" y="21"/>
                    </a:lnTo>
                    <a:lnTo>
                      <a:pt x="199" y="19"/>
                    </a:lnTo>
                    <a:lnTo>
                      <a:pt x="199" y="18"/>
                    </a:lnTo>
                    <a:lnTo>
                      <a:pt x="200" y="17"/>
                    </a:lnTo>
                    <a:lnTo>
                      <a:pt x="202" y="15"/>
                    </a:lnTo>
                    <a:lnTo>
                      <a:pt x="203" y="14"/>
                    </a:lnTo>
                    <a:lnTo>
                      <a:pt x="204" y="13"/>
                    </a:lnTo>
                    <a:lnTo>
                      <a:pt x="205" y="12"/>
                    </a:lnTo>
                    <a:lnTo>
                      <a:pt x="209" y="9"/>
                    </a:lnTo>
                    <a:lnTo>
                      <a:pt x="209" y="8"/>
                    </a:lnTo>
                    <a:lnTo>
                      <a:pt x="210" y="7"/>
                    </a:lnTo>
                    <a:lnTo>
                      <a:pt x="212" y="6"/>
                    </a:lnTo>
                    <a:lnTo>
                      <a:pt x="213" y="6"/>
                    </a:lnTo>
                    <a:lnTo>
                      <a:pt x="214" y="5"/>
                    </a:lnTo>
                    <a:lnTo>
                      <a:pt x="215" y="4"/>
                    </a:lnTo>
                    <a:lnTo>
                      <a:pt x="216" y="3"/>
                    </a:lnTo>
                    <a:lnTo>
                      <a:pt x="217" y="3"/>
                    </a:lnTo>
                    <a:lnTo>
                      <a:pt x="218" y="3"/>
                    </a:lnTo>
                    <a:lnTo>
                      <a:pt x="219" y="2"/>
                    </a:lnTo>
                    <a:lnTo>
                      <a:pt x="220" y="2"/>
                    </a:lnTo>
                    <a:lnTo>
                      <a:pt x="220" y="2"/>
                    </a:lnTo>
                    <a:lnTo>
                      <a:pt x="221" y="1"/>
                    </a:lnTo>
                    <a:lnTo>
                      <a:pt x="222" y="1"/>
                    </a:lnTo>
                    <a:lnTo>
                      <a:pt x="223" y="1"/>
                    </a:lnTo>
                    <a:lnTo>
                      <a:pt x="224" y="0"/>
                    </a:lnTo>
                    <a:lnTo>
                      <a:pt x="225" y="0"/>
                    </a:lnTo>
                    <a:lnTo>
                      <a:pt x="226" y="0"/>
                    </a:lnTo>
                    <a:lnTo>
                      <a:pt x="227" y="0"/>
                    </a:lnTo>
                    <a:lnTo>
                      <a:pt x="228" y="0"/>
                    </a:lnTo>
                    <a:lnTo>
                      <a:pt x="228" y="0"/>
                    </a:lnTo>
                    <a:lnTo>
                      <a:pt x="229" y="0"/>
                    </a:lnTo>
                    <a:lnTo>
                      <a:pt x="230" y="0"/>
                    </a:lnTo>
                    <a:lnTo>
                      <a:pt x="231" y="0"/>
                    </a:lnTo>
                    <a:lnTo>
                      <a:pt x="232" y="0"/>
                    </a:lnTo>
                    <a:lnTo>
                      <a:pt x="233" y="0"/>
                    </a:lnTo>
                    <a:lnTo>
                      <a:pt x="234" y="0"/>
                    </a:lnTo>
                    <a:lnTo>
                      <a:pt x="235" y="0"/>
                    </a:lnTo>
                    <a:lnTo>
                      <a:pt x="236" y="0"/>
                    </a:lnTo>
                    <a:lnTo>
                      <a:pt x="237" y="0"/>
                    </a:lnTo>
                    <a:lnTo>
                      <a:pt x="238" y="1"/>
                    </a:lnTo>
                    <a:lnTo>
                      <a:pt x="239" y="1"/>
                    </a:lnTo>
                    <a:lnTo>
                      <a:pt x="239" y="1"/>
                    </a:lnTo>
                    <a:lnTo>
                      <a:pt x="240" y="1"/>
                    </a:lnTo>
                    <a:lnTo>
                      <a:pt x="241" y="2"/>
                    </a:lnTo>
                    <a:lnTo>
                      <a:pt x="242" y="2"/>
                    </a:lnTo>
                    <a:lnTo>
                      <a:pt x="244" y="3"/>
                    </a:lnTo>
                    <a:lnTo>
                      <a:pt x="245" y="3"/>
                    </a:lnTo>
                    <a:lnTo>
                      <a:pt x="246" y="4"/>
                    </a:lnTo>
                    <a:lnTo>
                      <a:pt x="248" y="5"/>
                    </a:lnTo>
                    <a:lnTo>
                      <a:pt x="249" y="6"/>
                    </a:lnTo>
                    <a:lnTo>
                      <a:pt x="249" y="6"/>
                    </a:lnTo>
                    <a:lnTo>
                      <a:pt x="251" y="8"/>
                    </a:lnTo>
                    <a:lnTo>
                      <a:pt x="252" y="8"/>
                    </a:lnTo>
                    <a:lnTo>
                      <a:pt x="253" y="9"/>
                    </a:lnTo>
                    <a:lnTo>
                      <a:pt x="255" y="11"/>
                    </a:lnTo>
                    <a:lnTo>
                      <a:pt x="256" y="12"/>
                    </a:lnTo>
                    <a:lnTo>
                      <a:pt x="257" y="12"/>
                    </a:lnTo>
                    <a:lnTo>
                      <a:pt x="259" y="14"/>
                    </a:lnTo>
                    <a:lnTo>
                      <a:pt x="259" y="15"/>
                    </a:lnTo>
                    <a:lnTo>
                      <a:pt x="260" y="16"/>
                    </a:lnTo>
                    <a:lnTo>
                      <a:pt x="262" y="18"/>
                    </a:lnTo>
                    <a:lnTo>
                      <a:pt x="266" y="23"/>
                    </a:lnTo>
                    <a:lnTo>
                      <a:pt x="267" y="24"/>
                    </a:lnTo>
                    <a:lnTo>
                      <a:pt x="268" y="26"/>
                    </a:lnTo>
                    <a:lnTo>
                      <a:pt x="269" y="28"/>
                    </a:lnTo>
                    <a:lnTo>
                      <a:pt x="273" y="34"/>
                    </a:lnTo>
                    <a:lnTo>
                      <a:pt x="280" y="46"/>
                    </a:lnTo>
                    <a:lnTo>
                      <a:pt x="281" y="48"/>
                    </a:lnTo>
                    <a:lnTo>
                      <a:pt x="282" y="49"/>
                    </a:lnTo>
                    <a:lnTo>
                      <a:pt x="284" y="53"/>
                    </a:lnTo>
                    <a:lnTo>
                      <a:pt x="287" y="59"/>
                    </a:lnTo>
                    <a:lnTo>
                      <a:pt x="294" y="74"/>
                    </a:lnTo>
                    <a:lnTo>
                      <a:pt x="295" y="76"/>
                    </a:lnTo>
                    <a:lnTo>
                      <a:pt x="296" y="78"/>
                    </a:lnTo>
                    <a:lnTo>
                      <a:pt x="297" y="82"/>
                    </a:lnTo>
                    <a:lnTo>
                      <a:pt x="301" y="91"/>
                    </a:lnTo>
                    <a:lnTo>
                      <a:pt x="308" y="109"/>
                    </a:lnTo>
                    <a:lnTo>
                      <a:pt x="309" y="111"/>
                    </a:lnTo>
                    <a:lnTo>
                      <a:pt x="309" y="113"/>
                    </a:lnTo>
                    <a:lnTo>
                      <a:pt x="311" y="118"/>
                    </a:lnTo>
                    <a:lnTo>
                      <a:pt x="314" y="128"/>
                    </a:lnTo>
                    <a:lnTo>
                      <a:pt x="321" y="149"/>
                    </a:lnTo>
                    <a:lnTo>
                      <a:pt x="335" y="195"/>
                    </a:lnTo>
                    <a:lnTo>
                      <a:pt x="336" y="199"/>
                    </a:lnTo>
                    <a:lnTo>
                      <a:pt x="337" y="202"/>
                    </a:lnTo>
                    <a:lnTo>
                      <a:pt x="339" y="209"/>
                    </a:lnTo>
                    <a:lnTo>
                      <a:pt x="342" y="223"/>
                    </a:lnTo>
                    <a:lnTo>
                      <a:pt x="350" y="252"/>
                    </a:lnTo>
                    <a:lnTo>
                      <a:pt x="365" y="313"/>
                    </a:lnTo>
                    <a:lnTo>
                      <a:pt x="394" y="450"/>
                    </a:lnTo>
                    <a:lnTo>
                      <a:pt x="395" y="455"/>
                    </a:lnTo>
                    <a:lnTo>
                      <a:pt x="396" y="459"/>
                    </a:lnTo>
                    <a:lnTo>
                      <a:pt x="398" y="468"/>
                    </a:lnTo>
                    <a:lnTo>
                      <a:pt x="402" y="487"/>
                    </a:lnTo>
                    <a:lnTo>
                      <a:pt x="409" y="524"/>
                    </a:lnTo>
                    <a:lnTo>
                      <a:pt x="423" y="600"/>
                    </a:lnTo>
                    <a:lnTo>
                      <a:pt x="452" y="756"/>
                    </a:lnTo>
                    <a:lnTo>
                      <a:pt x="506" y="1050"/>
                    </a:lnTo>
                    <a:lnTo>
                      <a:pt x="507" y="1054"/>
                    </a:lnTo>
                    <a:lnTo>
                      <a:pt x="508" y="1059"/>
                    </a:lnTo>
                    <a:lnTo>
                      <a:pt x="510" y="1069"/>
                    </a:lnTo>
                    <a:lnTo>
                      <a:pt x="514" y="1088"/>
                    </a:lnTo>
                    <a:lnTo>
                      <a:pt x="521" y="1125"/>
                    </a:lnTo>
                    <a:lnTo>
                      <a:pt x="536" y="1197"/>
                    </a:lnTo>
                    <a:lnTo>
                      <a:pt x="537" y="1201"/>
                    </a:lnTo>
                    <a:lnTo>
                      <a:pt x="537" y="1206"/>
                    </a:lnTo>
                    <a:lnTo>
                      <a:pt x="539" y="1214"/>
                    </a:lnTo>
                    <a:lnTo>
                      <a:pt x="543" y="1232"/>
                    </a:lnTo>
                    <a:lnTo>
                      <a:pt x="550" y="1266"/>
                    </a:lnTo>
                    <a:lnTo>
                      <a:pt x="565" y="1329"/>
                    </a:lnTo>
                    <a:lnTo>
                      <a:pt x="566" y="1332"/>
                    </a:lnTo>
                    <a:lnTo>
                      <a:pt x="567" y="1336"/>
                    </a:lnTo>
                    <a:lnTo>
                      <a:pt x="569" y="1343"/>
                    </a:lnTo>
                    <a:lnTo>
                      <a:pt x="572" y="1357"/>
                    </a:lnTo>
                    <a:lnTo>
                      <a:pt x="579" y="1384"/>
                    </a:lnTo>
                    <a:lnTo>
                      <a:pt x="580" y="1387"/>
                    </a:lnTo>
                    <a:lnTo>
                      <a:pt x="581" y="1390"/>
                    </a:lnTo>
                    <a:lnTo>
                      <a:pt x="583" y="1397"/>
                    </a:lnTo>
                    <a:lnTo>
                      <a:pt x="586" y="1409"/>
                    </a:lnTo>
                    <a:lnTo>
                      <a:pt x="593" y="1433"/>
                    </a:lnTo>
                    <a:lnTo>
                      <a:pt x="594" y="1436"/>
                    </a:lnTo>
                    <a:lnTo>
                      <a:pt x="595" y="1439"/>
                    </a:lnTo>
                    <a:lnTo>
                      <a:pt x="596" y="1445"/>
                    </a:lnTo>
                    <a:lnTo>
                      <a:pt x="600" y="1456"/>
                    </a:lnTo>
                    <a:lnTo>
                      <a:pt x="606" y="1477"/>
                    </a:lnTo>
                    <a:lnTo>
                      <a:pt x="620" y="1516"/>
                    </a:lnTo>
                    <a:lnTo>
                      <a:pt x="621" y="1518"/>
                    </a:lnTo>
                    <a:lnTo>
                      <a:pt x="622" y="1520"/>
                    </a:lnTo>
                    <a:lnTo>
                      <a:pt x="624" y="1524"/>
                    </a:lnTo>
                    <a:lnTo>
                      <a:pt x="627" y="1532"/>
                    </a:lnTo>
                    <a:lnTo>
                      <a:pt x="634" y="1547"/>
                    </a:lnTo>
                    <a:lnTo>
                      <a:pt x="634" y="1549"/>
                    </a:lnTo>
                    <a:lnTo>
                      <a:pt x="635" y="1551"/>
                    </a:lnTo>
                    <a:lnTo>
                      <a:pt x="637" y="1554"/>
                    </a:lnTo>
                    <a:lnTo>
                      <a:pt x="640" y="1561"/>
                    </a:lnTo>
                    <a:lnTo>
                      <a:pt x="647" y="1573"/>
                    </a:lnTo>
                    <a:lnTo>
                      <a:pt x="648" y="1574"/>
                    </a:lnTo>
                    <a:lnTo>
                      <a:pt x="649" y="1575"/>
                    </a:lnTo>
                    <a:lnTo>
                      <a:pt x="650" y="1578"/>
                    </a:lnTo>
                    <a:lnTo>
                      <a:pt x="654" y="1583"/>
                    </a:lnTo>
                    <a:lnTo>
                      <a:pt x="655" y="1584"/>
                    </a:lnTo>
                    <a:lnTo>
                      <a:pt x="655" y="1585"/>
                    </a:lnTo>
                    <a:lnTo>
                      <a:pt x="657" y="1587"/>
                    </a:lnTo>
                    <a:lnTo>
                      <a:pt x="660" y="1592"/>
                    </a:lnTo>
                    <a:lnTo>
                      <a:pt x="661" y="1593"/>
                    </a:lnTo>
                    <a:lnTo>
                      <a:pt x="662" y="1594"/>
                    </a:lnTo>
                    <a:lnTo>
                      <a:pt x="664" y="1596"/>
                    </a:lnTo>
                    <a:lnTo>
                      <a:pt x="665" y="1597"/>
                    </a:lnTo>
                    <a:lnTo>
                      <a:pt x="665" y="1597"/>
                    </a:lnTo>
                    <a:lnTo>
                      <a:pt x="667" y="1599"/>
                    </a:lnTo>
                    <a:lnTo>
                      <a:pt x="668" y="1600"/>
                    </a:lnTo>
                    <a:lnTo>
                      <a:pt x="669" y="1601"/>
                    </a:lnTo>
                    <a:lnTo>
                      <a:pt x="670" y="1602"/>
                    </a:lnTo>
                    <a:lnTo>
                      <a:pt x="671" y="1603"/>
                    </a:lnTo>
                    <a:lnTo>
                      <a:pt x="672" y="1603"/>
                    </a:lnTo>
                    <a:lnTo>
                      <a:pt x="674" y="1604"/>
                    </a:lnTo>
                    <a:lnTo>
                      <a:pt x="675" y="1605"/>
                    </a:lnTo>
                    <a:lnTo>
                      <a:pt x="676" y="1606"/>
                    </a:lnTo>
                    <a:lnTo>
                      <a:pt x="677" y="1606"/>
                    </a:lnTo>
                    <a:lnTo>
                      <a:pt x="677" y="1607"/>
                    </a:lnTo>
                    <a:lnTo>
                      <a:pt x="678" y="1607"/>
                    </a:lnTo>
                    <a:lnTo>
                      <a:pt x="679" y="1607"/>
                    </a:lnTo>
                    <a:lnTo>
                      <a:pt x="681" y="1608"/>
                    </a:lnTo>
                    <a:lnTo>
                      <a:pt x="682" y="1609"/>
                    </a:lnTo>
                    <a:lnTo>
                      <a:pt x="683" y="1609"/>
                    </a:lnTo>
                    <a:lnTo>
                      <a:pt x="684" y="1609"/>
                    </a:lnTo>
                    <a:lnTo>
                      <a:pt x="685" y="1609"/>
                    </a:lnTo>
                    <a:lnTo>
                      <a:pt x="686" y="1610"/>
                    </a:lnTo>
                    <a:lnTo>
                      <a:pt x="687" y="1610"/>
                    </a:lnTo>
                    <a:lnTo>
                      <a:pt x="687" y="1610"/>
                    </a:lnTo>
                    <a:lnTo>
                      <a:pt x="688" y="1610"/>
                    </a:lnTo>
                    <a:lnTo>
                      <a:pt x="689" y="1610"/>
                    </a:lnTo>
                    <a:lnTo>
                      <a:pt x="690" y="1610"/>
                    </a:lnTo>
                    <a:lnTo>
                      <a:pt x="691" y="1610"/>
                    </a:lnTo>
                    <a:lnTo>
                      <a:pt x="692" y="1610"/>
                    </a:lnTo>
                    <a:lnTo>
                      <a:pt x="693" y="1610"/>
                    </a:lnTo>
                    <a:lnTo>
                      <a:pt x="694" y="1610"/>
                    </a:lnTo>
                    <a:lnTo>
                      <a:pt x="695" y="1610"/>
                    </a:lnTo>
                    <a:lnTo>
                      <a:pt x="696" y="1610"/>
                    </a:lnTo>
                    <a:lnTo>
                      <a:pt x="697" y="1610"/>
                    </a:lnTo>
                    <a:lnTo>
                      <a:pt x="697" y="1610"/>
                    </a:lnTo>
                    <a:lnTo>
                      <a:pt x="698" y="1610"/>
                    </a:lnTo>
                    <a:lnTo>
                      <a:pt x="699" y="1609"/>
                    </a:lnTo>
                    <a:lnTo>
                      <a:pt x="700" y="1609"/>
                    </a:lnTo>
                    <a:lnTo>
                      <a:pt x="701" y="1609"/>
                    </a:lnTo>
                    <a:lnTo>
                      <a:pt x="702" y="1608"/>
                    </a:lnTo>
                    <a:lnTo>
                      <a:pt x="703" y="1608"/>
                    </a:lnTo>
                    <a:lnTo>
                      <a:pt x="704" y="1608"/>
                    </a:lnTo>
                    <a:lnTo>
                      <a:pt x="705" y="1607"/>
                    </a:lnTo>
                    <a:lnTo>
                      <a:pt x="706" y="1607"/>
                    </a:lnTo>
                    <a:lnTo>
                      <a:pt x="707" y="1606"/>
                    </a:lnTo>
                    <a:lnTo>
                      <a:pt x="707" y="1606"/>
                    </a:lnTo>
                    <a:lnTo>
                      <a:pt x="708" y="1605"/>
                    </a:lnTo>
                    <a:lnTo>
                      <a:pt x="710" y="1604"/>
                    </a:lnTo>
                    <a:lnTo>
                      <a:pt x="711" y="1603"/>
                    </a:lnTo>
                    <a:lnTo>
                      <a:pt x="712" y="1603"/>
                    </a:lnTo>
                    <a:lnTo>
                      <a:pt x="714" y="1601"/>
                    </a:lnTo>
                    <a:lnTo>
                      <a:pt x="717" y="1598"/>
                    </a:lnTo>
                    <a:lnTo>
                      <a:pt x="718" y="1597"/>
                    </a:lnTo>
                    <a:lnTo>
                      <a:pt x="719" y="1596"/>
                    </a:lnTo>
                    <a:lnTo>
                      <a:pt x="721" y="1594"/>
                    </a:lnTo>
                    <a:lnTo>
                      <a:pt x="725" y="1590"/>
                    </a:lnTo>
                    <a:lnTo>
                      <a:pt x="726" y="1589"/>
                    </a:lnTo>
                    <a:lnTo>
                      <a:pt x="727" y="1587"/>
                    </a:lnTo>
                    <a:lnTo>
                      <a:pt x="728" y="1585"/>
                    </a:lnTo>
                    <a:lnTo>
                      <a:pt x="732" y="1580"/>
                    </a:lnTo>
                    <a:lnTo>
                      <a:pt x="733" y="1579"/>
                    </a:lnTo>
                    <a:lnTo>
                      <a:pt x="734" y="1577"/>
                    </a:lnTo>
                    <a:lnTo>
                      <a:pt x="735" y="1575"/>
                    </a:lnTo>
                    <a:lnTo>
                      <a:pt x="739" y="1569"/>
                    </a:lnTo>
                    <a:lnTo>
                      <a:pt x="746" y="1556"/>
                    </a:lnTo>
                    <a:lnTo>
                      <a:pt x="746" y="1555"/>
                    </a:lnTo>
                    <a:lnTo>
                      <a:pt x="747" y="1553"/>
                    </a:lnTo>
                    <a:lnTo>
                      <a:pt x="749" y="1550"/>
                    </a:lnTo>
                    <a:lnTo>
                      <a:pt x="752" y="1542"/>
                    </a:lnTo>
                    <a:lnTo>
                      <a:pt x="759" y="1527"/>
                    </a:lnTo>
                    <a:lnTo>
                      <a:pt x="760" y="1525"/>
                    </a:lnTo>
                    <a:lnTo>
                      <a:pt x="761" y="1522"/>
                    </a:lnTo>
                    <a:lnTo>
                      <a:pt x="763" y="1518"/>
                    </a:lnTo>
                    <a:lnTo>
                      <a:pt x="766" y="1509"/>
                    </a:lnTo>
                    <a:lnTo>
                      <a:pt x="773" y="1491"/>
                    </a:lnTo>
                    <a:lnTo>
                      <a:pt x="787" y="1448"/>
                    </a:lnTo>
                    <a:lnTo>
                      <a:pt x="788" y="1445"/>
                    </a:lnTo>
                    <a:lnTo>
                      <a:pt x="789" y="1442"/>
                    </a:lnTo>
                    <a:lnTo>
                      <a:pt x="790" y="1436"/>
                    </a:lnTo>
                    <a:lnTo>
                      <a:pt x="794" y="1423"/>
                    </a:lnTo>
                    <a:lnTo>
                      <a:pt x="801" y="1397"/>
                    </a:lnTo>
                    <a:lnTo>
                      <a:pt x="816" y="1339"/>
                    </a:lnTo>
                    <a:lnTo>
                      <a:pt x="817" y="1335"/>
                    </a:lnTo>
                    <a:lnTo>
                      <a:pt x="818" y="1331"/>
                    </a:lnTo>
                    <a:lnTo>
                      <a:pt x="820" y="1323"/>
                    </a:lnTo>
                    <a:lnTo>
                      <a:pt x="824" y="1308"/>
                    </a:lnTo>
                    <a:lnTo>
                      <a:pt x="831" y="1276"/>
                    </a:lnTo>
                    <a:lnTo>
                      <a:pt x="846" y="1208"/>
                    </a:lnTo>
                    <a:lnTo>
                      <a:pt x="847" y="1203"/>
                    </a:lnTo>
                    <a:lnTo>
                      <a:pt x="847" y="1199"/>
                    </a:lnTo>
                    <a:lnTo>
                      <a:pt x="849" y="1190"/>
                    </a:lnTo>
                    <a:lnTo>
                      <a:pt x="853" y="1173"/>
                    </a:lnTo>
                    <a:lnTo>
                      <a:pt x="860" y="1137"/>
                    </a:lnTo>
                    <a:lnTo>
                      <a:pt x="874" y="1063"/>
                    </a:lnTo>
                    <a:lnTo>
                      <a:pt x="903" y="909"/>
                    </a:lnTo>
                    <a:lnTo>
                      <a:pt x="957" y="615"/>
                    </a:lnTo>
                    <a:lnTo>
                      <a:pt x="958" y="610"/>
                    </a:lnTo>
                    <a:lnTo>
                      <a:pt x="959" y="605"/>
                    </a:lnTo>
                    <a:lnTo>
                      <a:pt x="961" y="596"/>
                    </a:lnTo>
                    <a:lnTo>
                      <a:pt x="965" y="576"/>
                    </a:lnTo>
                    <a:lnTo>
                      <a:pt x="972" y="538"/>
                    </a:lnTo>
                    <a:lnTo>
                      <a:pt x="987" y="463"/>
                    </a:lnTo>
                    <a:lnTo>
                      <a:pt x="988" y="459"/>
                    </a:lnTo>
                    <a:lnTo>
                      <a:pt x="989" y="454"/>
                    </a:lnTo>
                    <a:lnTo>
                      <a:pt x="991" y="445"/>
                    </a:lnTo>
                    <a:lnTo>
                      <a:pt x="994" y="428"/>
                    </a:lnTo>
                    <a:lnTo>
                      <a:pt x="1002" y="393"/>
                    </a:lnTo>
                    <a:lnTo>
                      <a:pt x="1016" y="326"/>
                    </a:lnTo>
                    <a:lnTo>
                      <a:pt x="1017" y="322"/>
                    </a:lnTo>
                    <a:lnTo>
                      <a:pt x="1018" y="318"/>
                    </a:lnTo>
                    <a:lnTo>
                      <a:pt x="1020" y="311"/>
                    </a:lnTo>
                    <a:lnTo>
                      <a:pt x="1023" y="296"/>
                    </a:lnTo>
                    <a:lnTo>
                      <a:pt x="1030" y="268"/>
                    </a:lnTo>
                    <a:lnTo>
                      <a:pt x="1043" y="214"/>
                    </a:lnTo>
                    <a:lnTo>
                      <a:pt x="1044" y="211"/>
                    </a:lnTo>
                    <a:lnTo>
                      <a:pt x="1045" y="208"/>
                    </a:lnTo>
                    <a:lnTo>
                      <a:pt x="1047" y="202"/>
                    </a:lnTo>
                    <a:lnTo>
                      <a:pt x="1050" y="189"/>
                    </a:lnTo>
                    <a:lnTo>
                      <a:pt x="1057" y="166"/>
                    </a:lnTo>
                    <a:lnTo>
                      <a:pt x="1071" y="123"/>
                    </a:lnTo>
                    <a:lnTo>
                      <a:pt x="1072" y="120"/>
                    </a:lnTo>
                    <a:lnTo>
                      <a:pt x="1073" y="118"/>
                    </a:lnTo>
                    <a:lnTo>
                      <a:pt x="1074" y="112"/>
                    </a:lnTo>
                    <a:lnTo>
                      <a:pt x="1078" y="102"/>
                    </a:lnTo>
                    <a:lnTo>
                      <a:pt x="1086" y="83"/>
                    </a:lnTo>
                    <a:lnTo>
                      <a:pt x="1086" y="81"/>
                    </a:lnTo>
                    <a:lnTo>
                      <a:pt x="1087" y="79"/>
                    </a:lnTo>
                    <a:lnTo>
                      <a:pt x="1089" y="75"/>
                    </a:lnTo>
                    <a:lnTo>
                      <a:pt x="1093" y="66"/>
                    </a:lnTo>
                    <a:lnTo>
                      <a:pt x="1100" y="51"/>
                    </a:lnTo>
                    <a:lnTo>
                      <a:pt x="1101" y="50"/>
                    </a:lnTo>
                    <a:lnTo>
                      <a:pt x="1102" y="48"/>
                    </a:lnTo>
                    <a:lnTo>
                      <a:pt x="1104" y="44"/>
                    </a:lnTo>
                    <a:lnTo>
                      <a:pt x="1108" y="38"/>
                    </a:lnTo>
                    <a:lnTo>
                      <a:pt x="1109" y="37"/>
                    </a:lnTo>
                    <a:lnTo>
                      <a:pt x="1110" y="35"/>
                    </a:lnTo>
                    <a:lnTo>
                      <a:pt x="1111" y="32"/>
                    </a:lnTo>
                    <a:lnTo>
                      <a:pt x="1115" y="27"/>
                    </a:lnTo>
                    <a:lnTo>
                      <a:pt x="1116" y="25"/>
                    </a:lnTo>
                    <a:lnTo>
                      <a:pt x="1117" y="24"/>
                    </a:lnTo>
                    <a:lnTo>
                      <a:pt x="1119" y="21"/>
                    </a:lnTo>
                    <a:lnTo>
                      <a:pt x="1120" y="20"/>
                    </a:lnTo>
                    <a:lnTo>
                      <a:pt x="1121" y="19"/>
                    </a:lnTo>
                    <a:lnTo>
                      <a:pt x="1122" y="17"/>
                    </a:lnTo>
                    <a:lnTo>
                      <a:pt x="1123" y="16"/>
                    </a:lnTo>
                    <a:lnTo>
                      <a:pt x="1124" y="15"/>
                    </a:lnTo>
                    <a:lnTo>
                      <a:pt x="1126" y="13"/>
                    </a:lnTo>
                    <a:lnTo>
                      <a:pt x="1130" y="10"/>
                    </a:lnTo>
                    <a:lnTo>
                      <a:pt x="1131" y="9"/>
                    </a:lnTo>
                    <a:lnTo>
                      <a:pt x="1132" y="8"/>
                    </a:lnTo>
                    <a:lnTo>
                      <a:pt x="1133" y="7"/>
                    </a:lnTo>
                    <a:lnTo>
                      <a:pt x="1134" y="6"/>
                    </a:lnTo>
                    <a:lnTo>
                      <a:pt x="1135" y="5"/>
                    </a:lnTo>
                    <a:lnTo>
                      <a:pt x="1137" y="4"/>
                    </a:lnTo>
                    <a:lnTo>
                      <a:pt x="1138" y="4"/>
                    </a:lnTo>
                    <a:lnTo>
                      <a:pt x="1139" y="3"/>
                    </a:lnTo>
                    <a:lnTo>
                      <a:pt x="1140" y="3"/>
                    </a:lnTo>
                    <a:lnTo>
                      <a:pt x="1141" y="2"/>
                    </a:lnTo>
                    <a:lnTo>
                      <a:pt x="1142" y="2"/>
                    </a:lnTo>
                    <a:lnTo>
                      <a:pt x="1143" y="2"/>
                    </a:lnTo>
                    <a:lnTo>
                      <a:pt x="1143" y="1"/>
                    </a:lnTo>
                    <a:lnTo>
                      <a:pt x="1144" y="1"/>
                    </a:lnTo>
                    <a:lnTo>
                      <a:pt x="1145" y="1"/>
                    </a:lnTo>
                    <a:lnTo>
                      <a:pt x="1146" y="0"/>
                    </a:lnTo>
                    <a:lnTo>
                      <a:pt x="1147" y="0"/>
                    </a:lnTo>
                    <a:lnTo>
                      <a:pt x="1148" y="0"/>
                    </a:lnTo>
                    <a:lnTo>
                      <a:pt x="1149" y="0"/>
                    </a:lnTo>
                    <a:lnTo>
                      <a:pt x="1150" y="0"/>
                    </a:lnTo>
                    <a:lnTo>
                      <a:pt x="1151" y="0"/>
                    </a:lnTo>
                    <a:lnTo>
                      <a:pt x="1152" y="0"/>
                    </a:lnTo>
                    <a:lnTo>
                      <a:pt x="1153" y="0"/>
                    </a:lnTo>
                    <a:lnTo>
                      <a:pt x="1153" y="0"/>
                    </a:lnTo>
                    <a:lnTo>
                      <a:pt x="1154" y="0"/>
                    </a:lnTo>
                    <a:lnTo>
                      <a:pt x="1155" y="0"/>
                    </a:lnTo>
                    <a:lnTo>
                      <a:pt x="1156" y="0"/>
                    </a:lnTo>
                    <a:lnTo>
                      <a:pt x="1157" y="0"/>
                    </a:lnTo>
                    <a:lnTo>
                      <a:pt x="1158" y="0"/>
                    </a:lnTo>
                    <a:lnTo>
                      <a:pt x="1159" y="0"/>
                    </a:lnTo>
                    <a:lnTo>
                      <a:pt x="1160" y="1"/>
                    </a:lnTo>
                    <a:lnTo>
                      <a:pt x="1161" y="1"/>
                    </a:lnTo>
                    <a:lnTo>
                      <a:pt x="1162" y="1"/>
                    </a:lnTo>
                    <a:lnTo>
                      <a:pt x="1162" y="1"/>
                    </a:lnTo>
                    <a:lnTo>
                      <a:pt x="1163" y="2"/>
                    </a:lnTo>
                    <a:lnTo>
                      <a:pt x="1164" y="2"/>
                    </a:lnTo>
                    <a:lnTo>
                      <a:pt x="1166" y="3"/>
                    </a:lnTo>
                    <a:lnTo>
                      <a:pt x="1167" y="3"/>
                    </a:lnTo>
                    <a:lnTo>
                      <a:pt x="1168" y="4"/>
                    </a:lnTo>
                    <a:lnTo>
                      <a:pt x="1170" y="5"/>
                    </a:lnTo>
                    <a:lnTo>
                      <a:pt x="1171" y="6"/>
                    </a:lnTo>
                    <a:lnTo>
                      <a:pt x="1172" y="6"/>
                    </a:lnTo>
                    <a:lnTo>
                      <a:pt x="1173" y="7"/>
                    </a:lnTo>
                    <a:lnTo>
                      <a:pt x="1174" y="8"/>
                    </a:lnTo>
                    <a:lnTo>
                      <a:pt x="1175" y="9"/>
                    </a:lnTo>
                    <a:lnTo>
                      <a:pt x="1177" y="10"/>
                    </a:lnTo>
                    <a:lnTo>
                      <a:pt x="1178" y="11"/>
                    </a:lnTo>
                    <a:lnTo>
                      <a:pt x="1179" y="12"/>
                    </a:lnTo>
                    <a:lnTo>
                      <a:pt x="1181" y="14"/>
                    </a:lnTo>
                    <a:lnTo>
                      <a:pt x="1182" y="15"/>
                    </a:lnTo>
                    <a:lnTo>
                      <a:pt x="1182" y="16"/>
                    </a:lnTo>
                    <a:lnTo>
                      <a:pt x="1184" y="18"/>
                    </a:lnTo>
                    <a:lnTo>
                      <a:pt x="1188" y="23"/>
                    </a:lnTo>
                    <a:lnTo>
                      <a:pt x="1189" y="24"/>
                    </a:lnTo>
                    <a:lnTo>
                      <a:pt x="1190" y="25"/>
                    </a:lnTo>
                    <a:lnTo>
                      <a:pt x="1192" y="27"/>
                    </a:lnTo>
                    <a:lnTo>
                      <a:pt x="1195" y="32"/>
                    </a:lnTo>
                    <a:lnTo>
                      <a:pt x="1196" y="34"/>
                    </a:lnTo>
                    <a:lnTo>
                      <a:pt x="1197" y="35"/>
                    </a:lnTo>
                    <a:lnTo>
                      <a:pt x="1199" y="38"/>
                    </a:lnTo>
                    <a:lnTo>
                      <a:pt x="1202" y="44"/>
                    </a:lnTo>
                    <a:lnTo>
                      <a:pt x="1203" y="45"/>
                    </a:lnTo>
                    <a:lnTo>
                      <a:pt x="1204" y="47"/>
                    </a:lnTo>
                    <a:lnTo>
                      <a:pt x="1205" y="50"/>
                    </a:lnTo>
                    <a:lnTo>
                      <a:pt x="1209" y="57"/>
                    </a:lnTo>
                    <a:lnTo>
                      <a:pt x="1215" y="71"/>
                    </a:lnTo>
                    <a:lnTo>
                      <a:pt x="1216" y="73"/>
                    </a:lnTo>
                    <a:lnTo>
                      <a:pt x="1217" y="75"/>
                    </a:lnTo>
                    <a:lnTo>
                      <a:pt x="1219" y="79"/>
                    </a:lnTo>
                    <a:lnTo>
                      <a:pt x="1222" y="87"/>
                    </a:lnTo>
                    <a:lnTo>
                      <a:pt x="1229" y="104"/>
                    </a:lnTo>
                    <a:lnTo>
                      <a:pt x="1243" y="144"/>
                    </a:lnTo>
                    <a:lnTo>
                      <a:pt x="1243" y="147"/>
                    </a:lnTo>
                    <a:lnTo>
                      <a:pt x="1244" y="150"/>
                    </a:lnTo>
                    <a:lnTo>
                      <a:pt x="1246" y="156"/>
                    </a:lnTo>
                    <a:lnTo>
                      <a:pt x="1250" y="168"/>
                    </a:lnTo>
                    <a:lnTo>
                      <a:pt x="1257" y="194"/>
                    </a:lnTo>
                    <a:lnTo>
                      <a:pt x="1272" y="249"/>
                    </a:lnTo>
                    <a:lnTo>
                      <a:pt x="1273" y="253"/>
                    </a:lnTo>
                    <a:lnTo>
                      <a:pt x="1274" y="257"/>
                    </a:lnTo>
                    <a:lnTo>
                      <a:pt x="1276" y="264"/>
                    </a:lnTo>
                    <a:lnTo>
                      <a:pt x="1279" y="279"/>
                    </a:lnTo>
                    <a:lnTo>
                      <a:pt x="1287" y="310"/>
                    </a:lnTo>
                    <a:lnTo>
                      <a:pt x="1301" y="376"/>
                    </a:lnTo>
                    <a:lnTo>
                      <a:pt x="1302" y="380"/>
                    </a:lnTo>
                    <a:lnTo>
                      <a:pt x="1303" y="384"/>
                    </a:lnTo>
                    <a:lnTo>
                      <a:pt x="1305" y="392"/>
                    </a:lnTo>
                    <a:lnTo>
                      <a:pt x="1308" y="408"/>
                    </a:lnTo>
                    <a:lnTo>
                      <a:pt x="1315" y="441"/>
                    </a:lnTo>
                    <a:lnTo>
                      <a:pt x="1329" y="510"/>
                    </a:lnTo>
                    <a:lnTo>
                      <a:pt x="1356" y="655"/>
                    </a:lnTo>
                    <a:lnTo>
                      <a:pt x="1410" y="949"/>
                    </a:lnTo>
                    <a:lnTo>
                      <a:pt x="1411" y="953"/>
                    </a:lnTo>
                    <a:lnTo>
                      <a:pt x="1412" y="958"/>
                    </a:lnTo>
                    <a:lnTo>
                      <a:pt x="1414" y="968"/>
                    </a:lnTo>
                    <a:lnTo>
                      <a:pt x="1418" y="988"/>
                    </a:lnTo>
                    <a:lnTo>
                      <a:pt x="1425" y="1026"/>
                    </a:lnTo>
                    <a:lnTo>
                      <a:pt x="1439" y="1102"/>
                    </a:lnTo>
                    <a:lnTo>
                      <a:pt x="1440" y="1107"/>
                    </a:lnTo>
                    <a:lnTo>
                      <a:pt x="1441" y="1111"/>
                    </a:lnTo>
                    <a:lnTo>
                      <a:pt x="1443" y="1121"/>
                    </a:lnTo>
                    <a:lnTo>
                      <a:pt x="1447" y="1139"/>
                    </a:lnTo>
                    <a:lnTo>
                      <a:pt x="1454" y="1175"/>
                    </a:lnTo>
                    <a:lnTo>
                      <a:pt x="1469" y="1244"/>
                    </a:lnTo>
                    <a:lnTo>
                      <a:pt x="1469" y="1248"/>
                    </a:lnTo>
                    <a:lnTo>
                      <a:pt x="1470" y="1252"/>
                    </a:lnTo>
                    <a:lnTo>
                      <a:pt x="1472" y="1260"/>
                    </a:lnTo>
                    <a:lnTo>
                      <a:pt x="1475" y="1275"/>
                    </a:lnTo>
                    <a:lnTo>
                      <a:pt x="1482" y="1305"/>
                    </a:lnTo>
                    <a:lnTo>
                      <a:pt x="1496" y="1361"/>
                    </a:lnTo>
                    <a:lnTo>
                      <a:pt x="1497" y="1364"/>
                    </a:lnTo>
                    <a:lnTo>
                      <a:pt x="1497" y="1368"/>
                    </a:lnTo>
                    <a:lnTo>
                      <a:pt x="1499" y="1375"/>
                    </a:lnTo>
                    <a:lnTo>
                      <a:pt x="1502" y="1388"/>
                    </a:lnTo>
                    <a:lnTo>
                      <a:pt x="1509" y="1413"/>
                    </a:lnTo>
                    <a:lnTo>
                      <a:pt x="1523" y="1459"/>
                    </a:lnTo>
                    <a:lnTo>
                      <a:pt x="1524" y="1462"/>
                    </a:lnTo>
                    <a:lnTo>
                      <a:pt x="1525" y="1465"/>
                    </a:lnTo>
                    <a:lnTo>
                      <a:pt x="1527" y="1471"/>
                    </a:lnTo>
                    <a:lnTo>
                      <a:pt x="1530" y="1482"/>
                    </a:lnTo>
                    <a:lnTo>
                      <a:pt x="1538" y="1503"/>
                    </a:lnTo>
                    <a:lnTo>
                      <a:pt x="1539" y="1506"/>
                    </a:lnTo>
                    <a:lnTo>
                      <a:pt x="1539" y="1508"/>
                    </a:lnTo>
                    <a:lnTo>
                      <a:pt x="1541" y="1513"/>
                    </a:lnTo>
                    <a:lnTo>
                      <a:pt x="1545" y="1522"/>
                    </a:lnTo>
                    <a:lnTo>
                      <a:pt x="1552" y="1540"/>
                    </a:lnTo>
                    <a:lnTo>
                      <a:pt x="1553" y="1542"/>
                    </a:lnTo>
                    <a:lnTo>
                      <a:pt x="1554" y="1544"/>
                    </a:lnTo>
                    <a:lnTo>
                      <a:pt x="1556" y="1548"/>
                    </a:lnTo>
                    <a:lnTo>
                      <a:pt x="1560" y="1555"/>
                    </a:lnTo>
                    <a:lnTo>
                      <a:pt x="1561" y="1557"/>
                    </a:lnTo>
                    <a:lnTo>
                      <a:pt x="1562" y="1559"/>
                    </a:lnTo>
                    <a:lnTo>
                      <a:pt x="1563" y="1562"/>
                    </a:lnTo>
                    <a:lnTo>
                      <a:pt x="1567" y="1569"/>
                    </a:lnTo>
                    <a:lnTo>
                      <a:pt x="1568" y="1571"/>
                    </a:lnTo>
                    <a:lnTo>
                      <a:pt x="1569" y="1572"/>
                    </a:lnTo>
                    <a:lnTo>
                      <a:pt x="1571" y="1575"/>
                    </a:lnTo>
                    <a:lnTo>
                      <a:pt x="1574" y="1581"/>
                    </a:lnTo>
                    <a:lnTo>
                      <a:pt x="1575" y="1582"/>
                    </a:lnTo>
                    <a:lnTo>
                      <a:pt x="1576" y="1583"/>
                    </a:lnTo>
                    <a:lnTo>
                      <a:pt x="1578" y="1586"/>
                    </a:lnTo>
                    <a:lnTo>
                      <a:pt x="1582" y="1591"/>
                    </a:lnTo>
                    <a:lnTo>
                      <a:pt x="1583" y="1592"/>
                    </a:lnTo>
                    <a:lnTo>
                      <a:pt x="1584" y="1593"/>
                    </a:lnTo>
                    <a:lnTo>
                      <a:pt x="1585" y="1595"/>
                    </a:lnTo>
                    <a:lnTo>
                      <a:pt x="1586" y="1596"/>
                    </a:lnTo>
                    <a:lnTo>
                      <a:pt x="1587" y="1597"/>
                    </a:lnTo>
                    <a:lnTo>
                      <a:pt x="1589" y="1599"/>
                    </a:lnTo>
                    <a:lnTo>
                      <a:pt x="1590" y="1600"/>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Freeform 15"/>
              <p:cNvSpPr>
                <a:spLocks/>
              </p:cNvSpPr>
              <p:nvPr/>
            </p:nvSpPr>
            <p:spPr bwMode="auto">
              <a:xfrm rot="7816991">
                <a:off x="5314337" y="1764751"/>
                <a:ext cx="472739" cy="470558"/>
              </a:xfrm>
              <a:custGeom>
                <a:avLst/>
                <a:gdLst>
                  <a:gd name="T0" fmla="*/ 7 w 1177"/>
                  <a:gd name="T1" fmla="*/ 1605 h 1610"/>
                  <a:gd name="T2" fmla="*/ 14 w 1177"/>
                  <a:gd name="T3" fmla="*/ 1609 h 1610"/>
                  <a:gd name="T4" fmla="*/ 21 w 1177"/>
                  <a:gd name="T5" fmla="*/ 1610 h 1610"/>
                  <a:gd name="T6" fmla="*/ 28 w 1177"/>
                  <a:gd name="T7" fmla="*/ 1610 h 1610"/>
                  <a:gd name="T8" fmla="*/ 34 w 1177"/>
                  <a:gd name="T9" fmla="*/ 1609 h 1610"/>
                  <a:gd name="T10" fmla="*/ 40 w 1177"/>
                  <a:gd name="T11" fmla="*/ 1606 h 1610"/>
                  <a:gd name="T12" fmla="*/ 51 w 1177"/>
                  <a:gd name="T13" fmla="*/ 1597 h 1610"/>
                  <a:gd name="T14" fmla="*/ 64 w 1177"/>
                  <a:gd name="T15" fmla="*/ 1581 h 1610"/>
                  <a:gd name="T16" fmla="*/ 79 w 1177"/>
                  <a:gd name="T17" fmla="*/ 1555 h 1610"/>
                  <a:gd name="T18" fmla="*/ 97 w 1177"/>
                  <a:gd name="T19" fmla="*/ 1513 h 1610"/>
                  <a:gd name="T20" fmla="*/ 133 w 1177"/>
                  <a:gd name="T21" fmla="*/ 1398 h 1610"/>
                  <a:gd name="T22" fmla="*/ 164 w 1177"/>
                  <a:gd name="T23" fmla="*/ 1274 h 1610"/>
                  <a:gd name="T24" fmla="*/ 271 w 1177"/>
                  <a:gd name="T25" fmla="*/ 716 h 1610"/>
                  <a:gd name="T26" fmla="*/ 301 w 1177"/>
                  <a:gd name="T27" fmla="*/ 555 h 1610"/>
                  <a:gd name="T28" fmla="*/ 331 w 1177"/>
                  <a:gd name="T29" fmla="*/ 405 h 1610"/>
                  <a:gd name="T30" fmla="*/ 360 w 1177"/>
                  <a:gd name="T31" fmla="*/ 276 h 1610"/>
                  <a:gd name="T32" fmla="*/ 391 w 1177"/>
                  <a:gd name="T33" fmla="*/ 160 h 1610"/>
                  <a:gd name="T34" fmla="*/ 414 w 1177"/>
                  <a:gd name="T35" fmla="*/ 93 h 1610"/>
                  <a:gd name="T36" fmla="*/ 428 w 1177"/>
                  <a:gd name="T37" fmla="*/ 61 h 1610"/>
                  <a:gd name="T38" fmla="*/ 445 w 1177"/>
                  <a:gd name="T39" fmla="*/ 31 h 1610"/>
                  <a:gd name="T40" fmla="*/ 458 w 1177"/>
                  <a:gd name="T41" fmla="*/ 14 h 1610"/>
                  <a:gd name="T42" fmla="*/ 465 w 1177"/>
                  <a:gd name="T43" fmla="*/ 7 h 1610"/>
                  <a:gd name="T44" fmla="*/ 473 w 1177"/>
                  <a:gd name="T45" fmla="*/ 3 h 1610"/>
                  <a:gd name="T46" fmla="*/ 479 w 1177"/>
                  <a:gd name="T47" fmla="*/ 0 h 1610"/>
                  <a:gd name="T48" fmla="*/ 485 w 1177"/>
                  <a:gd name="T49" fmla="*/ 0 h 1610"/>
                  <a:gd name="T50" fmla="*/ 491 w 1177"/>
                  <a:gd name="T51" fmla="*/ 0 h 1610"/>
                  <a:gd name="T52" fmla="*/ 498 w 1177"/>
                  <a:gd name="T53" fmla="*/ 2 h 1610"/>
                  <a:gd name="T54" fmla="*/ 506 w 1177"/>
                  <a:gd name="T55" fmla="*/ 7 h 1610"/>
                  <a:gd name="T56" fmla="*/ 518 w 1177"/>
                  <a:gd name="T57" fmla="*/ 19 h 1610"/>
                  <a:gd name="T58" fmla="*/ 528 w 1177"/>
                  <a:gd name="T59" fmla="*/ 34 h 1610"/>
                  <a:gd name="T60" fmla="*/ 540 w 1177"/>
                  <a:gd name="T61" fmla="*/ 55 h 1610"/>
                  <a:gd name="T62" fmla="*/ 559 w 1177"/>
                  <a:gd name="T63" fmla="*/ 99 h 1610"/>
                  <a:gd name="T64" fmla="*/ 582 w 1177"/>
                  <a:gd name="T65" fmla="*/ 167 h 1610"/>
                  <a:gd name="T66" fmla="*/ 612 w 1177"/>
                  <a:gd name="T67" fmla="*/ 280 h 1610"/>
                  <a:gd name="T68" fmla="*/ 725 w 1177"/>
                  <a:gd name="T69" fmla="*/ 853 h 1610"/>
                  <a:gd name="T70" fmla="*/ 783 w 1177"/>
                  <a:gd name="T71" fmla="*/ 1159 h 1610"/>
                  <a:gd name="T72" fmla="*/ 811 w 1177"/>
                  <a:gd name="T73" fmla="*/ 1290 h 1610"/>
                  <a:gd name="T74" fmla="*/ 840 w 1177"/>
                  <a:gd name="T75" fmla="*/ 1407 h 1610"/>
                  <a:gd name="T76" fmla="*/ 866 w 1177"/>
                  <a:gd name="T77" fmla="*/ 1491 h 1610"/>
                  <a:gd name="T78" fmla="*/ 883 w 1177"/>
                  <a:gd name="T79" fmla="*/ 1534 h 1610"/>
                  <a:gd name="T80" fmla="*/ 902 w 1177"/>
                  <a:gd name="T81" fmla="*/ 1573 h 1610"/>
                  <a:gd name="T82" fmla="*/ 912 w 1177"/>
                  <a:gd name="T83" fmla="*/ 1588 h 1610"/>
                  <a:gd name="T84" fmla="*/ 924 w 1177"/>
                  <a:gd name="T85" fmla="*/ 1601 h 1610"/>
                  <a:gd name="T86" fmla="*/ 932 w 1177"/>
                  <a:gd name="T87" fmla="*/ 1606 h 1610"/>
                  <a:gd name="T88" fmla="*/ 939 w 1177"/>
                  <a:gd name="T89" fmla="*/ 1609 h 1610"/>
                  <a:gd name="T90" fmla="*/ 945 w 1177"/>
                  <a:gd name="T91" fmla="*/ 1610 h 1610"/>
                  <a:gd name="T92" fmla="*/ 951 w 1177"/>
                  <a:gd name="T93" fmla="*/ 1610 h 1610"/>
                  <a:gd name="T94" fmla="*/ 957 w 1177"/>
                  <a:gd name="T95" fmla="*/ 1609 h 1610"/>
                  <a:gd name="T96" fmla="*/ 964 w 1177"/>
                  <a:gd name="T97" fmla="*/ 1605 h 1610"/>
                  <a:gd name="T98" fmla="*/ 971 w 1177"/>
                  <a:gd name="T99" fmla="*/ 1599 h 1610"/>
                  <a:gd name="T100" fmla="*/ 984 w 1177"/>
                  <a:gd name="T101" fmla="*/ 1585 h 1610"/>
                  <a:gd name="T102" fmla="*/ 994 w 1177"/>
                  <a:gd name="T103" fmla="*/ 1569 h 1610"/>
                  <a:gd name="T104" fmla="*/ 1018 w 1177"/>
                  <a:gd name="T105" fmla="*/ 1516 h 1610"/>
                  <a:gd name="T106" fmla="*/ 1035 w 1177"/>
                  <a:gd name="T107" fmla="*/ 1470 h 1610"/>
                  <a:gd name="T108" fmla="*/ 1066 w 1177"/>
                  <a:gd name="T109" fmla="*/ 1361 h 1610"/>
                  <a:gd name="T110" fmla="*/ 1121 w 1177"/>
                  <a:gd name="T111" fmla="*/ 1110 h 1610"/>
                  <a:gd name="T112" fmla="*/ 1155 w 1177"/>
                  <a:gd name="T113" fmla="*/ 930 h 1610"/>
                  <a:gd name="T114" fmla="*/ 1172 w 1177"/>
                  <a:gd name="T115" fmla="*/ 836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1610">
                    <a:moveTo>
                      <a:pt x="0" y="1600"/>
                    </a:moveTo>
                    <a:lnTo>
                      <a:pt x="1" y="1600"/>
                    </a:lnTo>
                    <a:lnTo>
                      <a:pt x="3" y="1602"/>
                    </a:lnTo>
                    <a:lnTo>
                      <a:pt x="4" y="1603"/>
                    </a:lnTo>
                    <a:lnTo>
                      <a:pt x="4" y="1603"/>
                    </a:lnTo>
                    <a:lnTo>
                      <a:pt x="6" y="1604"/>
                    </a:lnTo>
                    <a:lnTo>
                      <a:pt x="7" y="1605"/>
                    </a:lnTo>
                    <a:lnTo>
                      <a:pt x="8" y="1606"/>
                    </a:lnTo>
                    <a:lnTo>
                      <a:pt x="9" y="1606"/>
                    </a:lnTo>
                    <a:lnTo>
                      <a:pt x="10" y="1607"/>
                    </a:lnTo>
                    <a:lnTo>
                      <a:pt x="11" y="1607"/>
                    </a:lnTo>
                    <a:lnTo>
                      <a:pt x="12" y="1608"/>
                    </a:lnTo>
                    <a:lnTo>
                      <a:pt x="14" y="1608"/>
                    </a:lnTo>
                    <a:lnTo>
                      <a:pt x="14" y="1609"/>
                    </a:lnTo>
                    <a:lnTo>
                      <a:pt x="16" y="1609"/>
                    </a:lnTo>
                    <a:lnTo>
                      <a:pt x="17" y="1609"/>
                    </a:lnTo>
                    <a:lnTo>
                      <a:pt x="18" y="1609"/>
                    </a:lnTo>
                    <a:lnTo>
                      <a:pt x="19" y="1610"/>
                    </a:lnTo>
                    <a:lnTo>
                      <a:pt x="19" y="1610"/>
                    </a:lnTo>
                    <a:lnTo>
                      <a:pt x="20" y="1610"/>
                    </a:lnTo>
                    <a:lnTo>
                      <a:pt x="21" y="1610"/>
                    </a:lnTo>
                    <a:lnTo>
                      <a:pt x="22" y="1610"/>
                    </a:lnTo>
                    <a:lnTo>
                      <a:pt x="23" y="1610"/>
                    </a:lnTo>
                    <a:lnTo>
                      <a:pt x="24" y="1610"/>
                    </a:lnTo>
                    <a:lnTo>
                      <a:pt x="25" y="1610"/>
                    </a:lnTo>
                    <a:lnTo>
                      <a:pt x="26" y="1610"/>
                    </a:lnTo>
                    <a:lnTo>
                      <a:pt x="27" y="1610"/>
                    </a:lnTo>
                    <a:lnTo>
                      <a:pt x="28" y="1610"/>
                    </a:lnTo>
                    <a:lnTo>
                      <a:pt x="29" y="1610"/>
                    </a:lnTo>
                    <a:lnTo>
                      <a:pt x="29" y="1610"/>
                    </a:lnTo>
                    <a:lnTo>
                      <a:pt x="30" y="1610"/>
                    </a:lnTo>
                    <a:lnTo>
                      <a:pt x="31" y="1610"/>
                    </a:lnTo>
                    <a:lnTo>
                      <a:pt x="32" y="1609"/>
                    </a:lnTo>
                    <a:lnTo>
                      <a:pt x="33" y="1609"/>
                    </a:lnTo>
                    <a:lnTo>
                      <a:pt x="34" y="1609"/>
                    </a:lnTo>
                    <a:lnTo>
                      <a:pt x="35" y="1608"/>
                    </a:lnTo>
                    <a:lnTo>
                      <a:pt x="36" y="1608"/>
                    </a:lnTo>
                    <a:lnTo>
                      <a:pt x="37" y="1608"/>
                    </a:lnTo>
                    <a:lnTo>
                      <a:pt x="38" y="1607"/>
                    </a:lnTo>
                    <a:lnTo>
                      <a:pt x="38" y="1607"/>
                    </a:lnTo>
                    <a:lnTo>
                      <a:pt x="39" y="1606"/>
                    </a:lnTo>
                    <a:lnTo>
                      <a:pt x="40" y="1606"/>
                    </a:lnTo>
                    <a:lnTo>
                      <a:pt x="41" y="1605"/>
                    </a:lnTo>
                    <a:lnTo>
                      <a:pt x="43" y="1604"/>
                    </a:lnTo>
                    <a:lnTo>
                      <a:pt x="44" y="1603"/>
                    </a:lnTo>
                    <a:lnTo>
                      <a:pt x="45" y="1603"/>
                    </a:lnTo>
                    <a:lnTo>
                      <a:pt x="47" y="1601"/>
                    </a:lnTo>
                    <a:lnTo>
                      <a:pt x="50" y="1598"/>
                    </a:lnTo>
                    <a:lnTo>
                      <a:pt x="51" y="1597"/>
                    </a:lnTo>
                    <a:lnTo>
                      <a:pt x="52" y="1596"/>
                    </a:lnTo>
                    <a:lnTo>
                      <a:pt x="54" y="1595"/>
                    </a:lnTo>
                    <a:lnTo>
                      <a:pt x="57" y="1590"/>
                    </a:lnTo>
                    <a:lnTo>
                      <a:pt x="58" y="1589"/>
                    </a:lnTo>
                    <a:lnTo>
                      <a:pt x="59" y="1588"/>
                    </a:lnTo>
                    <a:lnTo>
                      <a:pt x="60" y="1586"/>
                    </a:lnTo>
                    <a:lnTo>
                      <a:pt x="64" y="1581"/>
                    </a:lnTo>
                    <a:lnTo>
                      <a:pt x="65" y="1580"/>
                    </a:lnTo>
                    <a:lnTo>
                      <a:pt x="65" y="1579"/>
                    </a:lnTo>
                    <a:lnTo>
                      <a:pt x="67" y="1576"/>
                    </a:lnTo>
                    <a:lnTo>
                      <a:pt x="70" y="1571"/>
                    </a:lnTo>
                    <a:lnTo>
                      <a:pt x="77" y="1559"/>
                    </a:lnTo>
                    <a:lnTo>
                      <a:pt x="78" y="1557"/>
                    </a:lnTo>
                    <a:lnTo>
                      <a:pt x="79" y="1555"/>
                    </a:lnTo>
                    <a:lnTo>
                      <a:pt x="81" y="1552"/>
                    </a:lnTo>
                    <a:lnTo>
                      <a:pt x="84" y="1545"/>
                    </a:lnTo>
                    <a:lnTo>
                      <a:pt x="91" y="1530"/>
                    </a:lnTo>
                    <a:lnTo>
                      <a:pt x="92" y="1528"/>
                    </a:lnTo>
                    <a:lnTo>
                      <a:pt x="92" y="1525"/>
                    </a:lnTo>
                    <a:lnTo>
                      <a:pt x="94" y="1521"/>
                    </a:lnTo>
                    <a:lnTo>
                      <a:pt x="97" y="1513"/>
                    </a:lnTo>
                    <a:lnTo>
                      <a:pt x="104" y="1494"/>
                    </a:lnTo>
                    <a:lnTo>
                      <a:pt x="105" y="1492"/>
                    </a:lnTo>
                    <a:lnTo>
                      <a:pt x="106" y="1489"/>
                    </a:lnTo>
                    <a:lnTo>
                      <a:pt x="108" y="1484"/>
                    </a:lnTo>
                    <a:lnTo>
                      <a:pt x="111" y="1472"/>
                    </a:lnTo>
                    <a:lnTo>
                      <a:pt x="119" y="1449"/>
                    </a:lnTo>
                    <a:lnTo>
                      <a:pt x="133" y="1398"/>
                    </a:lnTo>
                    <a:lnTo>
                      <a:pt x="134" y="1394"/>
                    </a:lnTo>
                    <a:lnTo>
                      <a:pt x="135" y="1391"/>
                    </a:lnTo>
                    <a:lnTo>
                      <a:pt x="137" y="1384"/>
                    </a:lnTo>
                    <a:lnTo>
                      <a:pt x="141" y="1370"/>
                    </a:lnTo>
                    <a:lnTo>
                      <a:pt x="148" y="1340"/>
                    </a:lnTo>
                    <a:lnTo>
                      <a:pt x="163" y="1278"/>
                    </a:lnTo>
                    <a:lnTo>
                      <a:pt x="164" y="1274"/>
                    </a:lnTo>
                    <a:lnTo>
                      <a:pt x="164" y="1270"/>
                    </a:lnTo>
                    <a:lnTo>
                      <a:pt x="166" y="1263"/>
                    </a:lnTo>
                    <a:lnTo>
                      <a:pt x="170" y="1247"/>
                    </a:lnTo>
                    <a:lnTo>
                      <a:pt x="176" y="1215"/>
                    </a:lnTo>
                    <a:lnTo>
                      <a:pt x="190" y="1149"/>
                    </a:lnTo>
                    <a:lnTo>
                      <a:pt x="217" y="1008"/>
                    </a:lnTo>
                    <a:lnTo>
                      <a:pt x="271" y="716"/>
                    </a:lnTo>
                    <a:lnTo>
                      <a:pt x="272" y="711"/>
                    </a:lnTo>
                    <a:lnTo>
                      <a:pt x="273" y="706"/>
                    </a:lnTo>
                    <a:lnTo>
                      <a:pt x="275" y="696"/>
                    </a:lnTo>
                    <a:lnTo>
                      <a:pt x="279" y="676"/>
                    </a:lnTo>
                    <a:lnTo>
                      <a:pt x="286" y="637"/>
                    </a:lnTo>
                    <a:lnTo>
                      <a:pt x="300" y="560"/>
                    </a:lnTo>
                    <a:lnTo>
                      <a:pt x="301" y="555"/>
                    </a:lnTo>
                    <a:lnTo>
                      <a:pt x="302" y="550"/>
                    </a:lnTo>
                    <a:lnTo>
                      <a:pt x="304" y="541"/>
                    </a:lnTo>
                    <a:lnTo>
                      <a:pt x="308" y="522"/>
                    </a:lnTo>
                    <a:lnTo>
                      <a:pt x="315" y="485"/>
                    </a:lnTo>
                    <a:lnTo>
                      <a:pt x="330" y="413"/>
                    </a:lnTo>
                    <a:lnTo>
                      <a:pt x="330" y="409"/>
                    </a:lnTo>
                    <a:lnTo>
                      <a:pt x="331" y="405"/>
                    </a:lnTo>
                    <a:lnTo>
                      <a:pt x="333" y="397"/>
                    </a:lnTo>
                    <a:lnTo>
                      <a:pt x="336" y="381"/>
                    </a:lnTo>
                    <a:lnTo>
                      <a:pt x="343" y="350"/>
                    </a:lnTo>
                    <a:lnTo>
                      <a:pt x="357" y="291"/>
                    </a:lnTo>
                    <a:lnTo>
                      <a:pt x="358" y="287"/>
                    </a:lnTo>
                    <a:lnTo>
                      <a:pt x="358" y="283"/>
                    </a:lnTo>
                    <a:lnTo>
                      <a:pt x="360" y="276"/>
                    </a:lnTo>
                    <a:lnTo>
                      <a:pt x="363" y="263"/>
                    </a:lnTo>
                    <a:lnTo>
                      <a:pt x="370" y="235"/>
                    </a:lnTo>
                    <a:lnTo>
                      <a:pt x="384" y="185"/>
                    </a:lnTo>
                    <a:lnTo>
                      <a:pt x="385" y="182"/>
                    </a:lnTo>
                    <a:lnTo>
                      <a:pt x="386" y="179"/>
                    </a:lnTo>
                    <a:lnTo>
                      <a:pt x="387" y="173"/>
                    </a:lnTo>
                    <a:lnTo>
                      <a:pt x="391" y="160"/>
                    </a:lnTo>
                    <a:lnTo>
                      <a:pt x="398" y="137"/>
                    </a:lnTo>
                    <a:lnTo>
                      <a:pt x="399" y="134"/>
                    </a:lnTo>
                    <a:lnTo>
                      <a:pt x="400" y="131"/>
                    </a:lnTo>
                    <a:lnTo>
                      <a:pt x="402" y="126"/>
                    </a:lnTo>
                    <a:lnTo>
                      <a:pt x="406" y="115"/>
                    </a:lnTo>
                    <a:lnTo>
                      <a:pt x="413" y="95"/>
                    </a:lnTo>
                    <a:lnTo>
                      <a:pt x="414" y="93"/>
                    </a:lnTo>
                    <a:lnTo>
                      <a:pt x="415" y="90"/>
                    </a:lnTo>
                    <a:lnTo>
                      <a:pt x="417" y="86"/>
                    </a:lnTo>
                    <a:lnTo>
                      <a:pt x="421" y="77"/>
                    </a:lnTo>
                    <a:lnTo>
                      <a:pt x="421" y="75"/>
                    </a:lnTo>
                    <a:lnTo>
                      <a:pt x="422" y="73"/>
                    </a:lnTo>
                    <a:lnTo>
                      <a:pt x="424" y="69"/>
                    </a:lnTo>
                    <a:lnTo>
                      <a:pt x="428" y="61"/>
                    </a:lnTo>
                    <a:lnTo>
                      <a:pt x="429" y="59"/>
                    </a:lnTo>
                    <a:lnTo>
                      <a:pt x="430" y="57"/>
                    </a:lnTo>
                    <a:lnTo>
                      <a:pt x="432" y="53"/>
                    </a:lnTo>
                    <a:lnTo>
                      <a:pt x="436" y="46"/>
                    </a:lnTo>
                    <a:lnTo>
                      <a:pt x="443" y="34"/>
                    </a:lnTo>
                    <a:lnTo>
                      <a:pt x="444" y="33"/>
                    </a:lnTo>
                    <a:lnTo>
                      <a:pt x="445" y="31"/>
                    </a:lnTo>
                    <a:lnTo>
                      <a:pt x="447" y="29"/>
                    </a:lnTo>
                    <a:lnTo>
                      <a:pt x="450" y="24"/>
                    </a:lnTo>
                    <a:lnTo>
                      <a:pt x="451" y="23"/>
                    </a:lnTo>
                    <a:lnTo>
                      <a:pt x="452" y="21"/>
                    </a:lnTo>
                    <a:lnTo>
                      <a:pt x="453" y="19"/>
                    </a:lnTo>
                    <a:lnTo>
                      <a:pt x="457" y="15"/>
                    </a:lnTo>
                    <a:lnTo>
                      <a:pt x="458" y="14"/>
                    </a:lnTo>
                    <a:lnTo>
                      <a:pt x="459" y="13"/>
                    </a:lnTo>
                    <a:lnTo>
                      <a:pt x="460" y="12"/>
                    </a:lnTo>
                    <a:lnTo>
                      <a:pt x="461" y="11"/>
                    </a:lnTo>
                    <a:lnTo>
                      <a:pt x="462" y="10"/>
                    </a:lnTo>
                    <a:lnTo>
                      <a:pt x="464" y="9"/>
                    </a:lnTo>
                    <a:lnTo>
                      <a:pt x="465" y="8"/>
                    </a:lnTo>
                    <a:lnTo>
                      <a:pt x="465" y="7"/>
                    </a:lnTo>
                    <a:lnTo>
                      <a:pt x="467" y="6"/>
                    </a:lnTo>
                    <a:lnTo>
                      <a:pt x="468" y="6"/>
                    </a:lnTo>
                    <a:lnTo>
                      <a:pt x="469" y="5"/>
                    </a:lnTo>
                    <a:lnTo>
                      <a:pt x="471" y="4"/>
                    </a:lnTo>
                    <a:lnTo>
                      <a:pt x="471" y="3"/>
                    </a:lnTo>
                    <a:lnTo>
                      <a:pt x="472" y="3"/>
                    </a:lnTo>
                    <a:lnTo>
                      <a:pt x="473" y="3"/>
                    </a:lnTo>
                    <a:lnTo>
                      <a:pt x="474" y="2"/>
                    </a:lnTo>
                    <a:lnTo>
                      <a:pt x="475" y="2"/>
                    </a:lnTo>
                    <a:lnTo>
                      <a:pt x="476" y="2"/>
                    </a:lnTo>
                    <a:lnTo>
                      <a:pt x="477" y="1"/>
                    </a:lnTo>
                    <a:lnTo>
                      <a:pt x="477" y="1"/>
                    </a:lnTo>
                    <a:lnTo>
                      <a:pt x="478" y="1"/>
                    </a:lnTo>
                    <a:lnTo>
                      <a:pt x="479" y="0"/>
                    </a:lnTo>
                    <a:lnTo>
                      <a:pt x="480" y="0"/>
                    </a:lnTo>
                    <a:lnTo>
                      <a:pt x="481" y="0"/>
                    </a:lnTo>
                    <a:lnTo>
                      <a:pt x="482" y="0"/>
                    </a:lnTo>
                    <a:lnTo>
                      <a:pt x="483" y="0"/>
                    </a:lnTo>
                    <a:lnTo>
                      <a:pt x="483" y="0"/>
                    </a:lnTo>
                    <a:lnTo>
                      <a:pt x="484" y="0"/>
                    </a:lnTo>
                    <a:lnTo>
                      <a:pt x="485" y="0"/>
                    </a:lnTo>
                    <a:lnTo>
                      <a:pt x="486" y="0"/>
                    </a:lnTo>
                    <a:lnTo>
                      <a:pt x="487" y="0"/>
                    </a:lnTo>
                    <a:lnTo>
                      <a:pt x="488" y="0"/>
                    </a:lnTo>
                    <a:lnTo>
                      <a:pt x="489" y="0"/>
                    </a:lnTo>
                    <a:lnTo>
                      <a:pt x="489" y="0"/>
                    </a:lnTo>
                    <a:lnTo>
                      <a:pt x="490" y="0"/>
                    </a:lnTo>
                    <a:lnTo>
                      <a:pt x="491" y="0"/>
                    </a:lnTo>
                    <a:lnTo>
                      <a:pt x="492" y="0"/>
                    </a:lnTo>
                    <a:lnTo>
                      <a:pt x="493" y="1"/>
                    </a:lnTo>
                    <a:lnTo>
                      <a:pt x="494" y="1"/>
                    </a:lnTo>
                    <a:lnTo>
                      <a:pt x="495" y="1"/>
                    </a:lnTo>
                    <a:lnTo>
                      <a:pt x="495" y="1"/>
                    </a:lnTo>
                    <a:lnTo>
                      <a:pt x="496" y="2"/>
                    </a:lnTo>
                    <a:lnTo>
                      <a:pt x="498" y="2"/>
                    </a:lnTo>
                    <a:lnTo>
                      <a:pt x="499" y="3"/>
                    </a:lnTo>
                    <a:lnTo>
                      <a:pt x="500" y="3"/>
                    </a:lnTo>
                    <a:lnTo>
                      <a:pt x="501" y="4"/>
                    </a:lnTo>
                    <a:lnTo>
                      <a:pt x="502" y="5"/>
                    </a:lnTo>
                    <a:lnTo>
                      <a:pt x="503" y="5"/>
                    </a:lnTo>
                    <a:lnTo>
                      <a:pt x="505" y="6"/>
                    </a:lnTo>
                    <a:lnTo>
                      <a:pt x="506" y="7"/>
                    </a:lnTo>
                    <a:lnTo>
                      <a:pt x="506" y="8"/>
                    </a:lnTo>
                    <a:lnTo>
                      <a:pt x="508" y="9"/>
                    </a:lnTo>
                    <a:lnTo>
                      <a:pt x="511" y="12"/>
                    </a:lnTo>
                    <a:lnTo>
                      <a:pt x="512" y="13"/>
                    </a:lnTo>
                    <a:lnTo>
                      <a:pt x="513" y="14"/>
                    </a:lnTo>
                    <a:lnTo>
                      <a:pt x="515" y="15"/>
                    </a:lnTo>
                    <a:lnTo>
                      <a:pt x="518" y="19"/>
                    </a:lnTo>
                    <a:lnTo>
                      <a:pt x="519" y="20"/>
                    </a:lnTo>
                    <a:lnTo>
                      <a:pt x="520" y="21"/>
                    </a:lnTo>
                    <a:lnTo>
                      <a:pt x="522" y="24"/>
                    </a:lnTo>
                    <a:lnTo>
                      <a:pt x="525" y="29"/>
                    </a:lnTo>
                    <a:lnTo>
                      <a:pt x="526" y="30"/>
                    </a:lnTo>
                    <a:lnTo>
                      <a:pt x="527" y="31"/>
                    </a:lnTo>
                    <a:lnTo>
                      <a:pt x="528" y="34"/>
                    </a:lnTo>
                    <a:lnTo>
                      <a:pt x="532" y="39"/>
                    </a:lnTo>
                    <a:lnTo>
                      <a:pt x="532" y="41"/>
                    </a:lnTo>
                    <a:lnTo>
                      <a:pt x="533" y="42"/>
                    </a:lnTo>
                    <a:lnTo>
                      <a:pt x="535" y="45"/>
                    </a:lnTo>
                    <a:lnTo>
                      <a:pt x="538" y="51"/>
                    </a:lnTo>
                    <a:lnTo>
                      <a:pt x="539" y="53"/>
                    </a:lnTo>
                    <a:lnTo>
                      <a:pt x="540" y="55"/>
                    </a:lnTo>
                    <a:lnTo>
                      <a:pt x="542" y="58"/>
                    </a:lnTo>
                    <a:lnTo>
                      <a:pt x="545" y="65"/>
                    </a:lnTo>
                    <a:lnTo>
                      <a:pt x="552" y="80"/>
                    </a:lnTo>
                    <a:lnTo>
                      <a:pt x="553" y="82"/>
                    </a:lnTo>
                    <a:lnTo>
                      <a:pt x="554" y="85"/>
                    </a:lnTo>
                    <a:lnTo>
                      <a:pt x="555" y="89"/>
                    </a:lnTo>
                    <a:lnTo>
                      <a:pt x="559" y="99"/>
                    </a:lnTo>
                    <a:lnTo>
                      <a:pt x="566" y="119"/>
                    </a:lnTo>
                    <a:lnTo>
                      <a:pt x="567" y="121"/>
                    </a:lnTo>
                    <a:lnTo>
                      <a:pt x="568" y="124"/>
                    </a:lnTo>
                    <a:lnTo>
                      <a:pt x="570" y="129"/>
                    </a:lnTo>
                    <a:lnTo>
                      <a:pt x="574" y="141"/>
                    </a:lnTo>
                    <a:lnTo>
                      <a:pt x="581" y="164"/>
                    </a:lnTo>
                    <a:lnTo>
                      <a:pt x="582" y="167"/>
                    </a:lnTo>
                    <a:lnTo>
                      <a:pt x="583" y="170"/>
                    </a:lnTo>
                    <a:lnTo>
                      <a:pt x="585" y="177"/>
                    </a:lnTo>
                    <a:lnTo>
                      <a:pt x="588" y="189"/>
                    </a:lnTo>
                    <a:lnTo>
                      <a:pt x="596" y="216"/>
                    </a:lnTo>
                    <a:lnTo>
                      <a:pt x="610" y="273"/>
                    </a:lnTo>
                    <a:lnTo>
                      <a:pt x="611" y="277"/>
                    </a:lnTo>
                    <a:lnTo>
                      <a:pt x="612" y="280"/>
                    </a:lnTo>
                    <a:lnTo>
                      <a:pt x="614" y="288"/>
                    </a:lnTo>
                    <a:lnTo>
                      <a:pt x="617" y="302"/>
                    </a:lnTo>
                    <a:lnTo>
                      <a:pt x="624" y="332"/>
                    </a:lnTo>
                    <a:lnTo>
                      <a:pt x="637" y="394"/>
                    </a:lnTo>
                    <a:lnTo>
                      <a:pt x="665" y="529"/>
                    </a:lnTo>
                    <a:lnTo>
                      <a:pt x="724" y="848"/>
                    </a:lnTo>
                    <a:lnTo>
                      <a:pt x="725" y="853"/>
                    </a:lnTo>
                    <a:lnTo>
                      <a:pt x="726" y="858"/>
                    </a:lnTo>
                    <a:lnTo>
                      <a:pt x="728" y="868"/>
                    </a:lnTo>
                    <a:lnTo>
                      <a:pt x="731" y="888"/>
                    </a:lnTo>
                    <a:lnTo>
                      <a:pt x="739" y="928"/>
                    </a:lnTo>
                    <a:lnTo>
                      <a:pt x="753" y="1005"/>
                    </a:lnTo>
                    <a:lnTo>
                      <a:pt x="782" y="1155"/>
                    </a:lnTo>
                    <a:lnTo>
                      <a:pt x="783" y="1159"/>
                    </a:lnTo>
                    <a:lnTo>
                      <a:pt x="784" y="1163"/>
                    </a:lnTo>
                    <a:lnTo>
                      <a:pt x="786" y="1172"/>
                    </a:lnTo>
                    <a:lnTo>
                      <a:pt x="789" y="1188"/>
                    </a:lnTo>
                    <a:lnTo>
                      <a:pt x="796" y="1220"/>
                    </a:lnTo>
                    <a:lnTo>
                      <a:pt x="809" y="1282"/>
                    </a:lnTo>
                    <a:lnTo>
                      <a:pt x="810" y="1286"/>
                    </a:lnTo>
                    <a:lnTo>
                      <a:pt x="811" y="1290"/>
                    </a:lnTo>
                    <a:lnTo>
                      <a:pt x="813" y="1297"/>
                    </a:lnTo>
                    <a:lnTo>
                      <a:pt x="816" y="1312"/>
                    </a:lnTo>
                    <a:lnTo>
                      <a:pt x="823" y="1340"/>
                    </a:lnTo>
                    <a:lnTo>
                      <a:pt x="836" y="1393"/>
                    </a:lnTo>
                    <a:lnTo>
                      <a:pt x="837" y="1397"/>
                    </a:lnTo>
                    <a:lnTo>
                      <a:pt x="838" y="1400"/>
                    </a:lnTo>
                    <a:lnTo>
                      <a:pt x="840" y="1407"/>
                    </a:lnTo>
                    <a:lnTo>
                      <a:pt x="844" y="1420"/>
                    </a:lnTo>
                    <a:lnTo>
                      <a:pt x="851" y="1445"/>
                    </a:lnTo>
                    <a:lnTo>
                      <a:pt x="852" y="1448"/>
                    </a:lnTo>
                    <a:lnTo>
                      <a:pt x="853" y="1451"/>
                    </a:lnTo>
                    <a:lnTo>
                      <a:pt x="855" y="1457"/>
                    </a:lnTo>
                    <a:lnTo>
                      <a:pt x="859" y="1468"/>
                    </a:lnTo>
                    <a:lnTo>
                      <a:pt x="866" y="1491"/>
                    </a:lnTo>
                    <a:lnTo>
                      <a:pt x="867" y="1493"/>
                    </a:lnTo>
                    <a:lnTo>
                      <a:pt x="868" y="1496"/>
                    </a:lnTo>
                    <a:lnTo>
                      <a:pt x="870" y="1501"/>
                    </a:lnTo>
                    <a:lnTo>
                      <a:pt x="873" y="1511"/>
                    </a:lnTo>
                    <a:lnTo>
                      <a:pt x="881" y="1529"/>
                    </a:lnTo>
                    <a:lnTo>
                      <a:pt x="882" y="1532"/>
                    </a:lnTo>
                    <a:lnTo>
                      <a:pt x="883" y="1534"/>
                    </a:lnTo>
                    <a:lnTo>
                      <a:pt x="884" y="1538"/>
                    </a:lnTo>
                    <a:lnTo>
                      <a:pt x="888" y="1546"/>
                    </a:lnTo>
                    <a:lnTo>
                      <a:pt x="895" y="1561"/>
                    </a:lnTo>
                    <a:lnTo>
                      <a:pt x="896" y="1562"/>
                    </a:lnTo>
                    <a:lnTo>
                      <a:pt x="897" y="1564"/>
                    </a:lnTo>
                    <a:lnTo>
                      <a:pt x="899" y="1567"/>
                    </a:lnTo>
                    <a:lnTo>
                      <a:pt x="902" y="1573"/>
                    </a:lnTo>
                    <a:lnTo>
                      <a:pt x="903" y="1574"/>
                    </a:lnTo>
                    <a:lnTo>
                      <a:pt x="904" y="1576"/>
                    </a:lnTo>
                    <a:lnTo>
                      <a:pt x="906" y="1578"/>
                    </a:lnTo>
                    <a:lnTo>
                      <a:pt x="909" y="1583"/>
                    </a:lnTo>
                    <a:lnTo>
                      <a:pt x="910" y="1584"/>
                    </a:lnTo>
                    <a:lnTo>
                      <a:pt x="911" y="1586"/>
                    </a:lnTo>
                    <a:lnTo>
                      <a:pt x="912" y="1588"/>
                    </a:lnTo>
                    <a:lnTo>
                      <a:pt x="916" y="1592"/>
                    </a:lnTo>
                    <a:lnTo>
                      <a:pt x="917" y="1593"/>
                    </a:lnTo>
                    <a:lnTo>
                      <a:pt x="918" y="1594"/>
                    </a:lnTo>
                    <a:lnTo>
                      <a:pt x="919" y="1596"/>
                    </a:lnTo>
                    <a:lnTo>
                      <a:pt x="923" y="1600"/>
                    </a:lnTo>
                    <a:lnTo>
                      <a:pt x="924" y="1600"/>
                    </a:lnTo>
                    <a:lnTo>
                      <a:pt x="924" y="1601"/>
                    </a:lnTo>
                    <a:lnTo>
                      <a:pt x="926" y="1602"/>
                    </a:lnTo>
                    <a:lnTo>
                      <a:pt x="927" y="1603"/>
                    </a:lnTo>
                    <a:lnTo>
                      <a:pt x="928" y="1604"/>
                    </a:lnTo>
                    <a:lnTo>
                      <a:pt x="930" y="1605"/>
                    </a:lnTo>
                    <a:lnTo>
                      <a:pt x="930" y="1605"/>
                    </a:lnTo>
                    <a:lnTo>
                      <a:pt x="931" y="1606"/>
                    </a:lnTo>
                    <a:lnTo>
                      <a:pt x="932" y="1606"/>
                    </a:lnTo>
                    <a:lnTo>
                      <a:pt x="933" y="1607"/>
                    </a:lnTo>
                    <a:lnTo>
                      <a:pt x="934" y="1607"/>
                    </a:lnTo>
                    <a:lnTo>
                      <a:pt x="935" y="1608"/>
                    </a:lnTo>
                    <a:lnTo>
                      <a:pt x="936" y="1608"/>
                    </a:lnTo>
                    <a:lnTo>
                      <a:pt x="937" y="1609"/>
                    </a:lnTo>
                    <a:lnTo>
                      <a:pt x="938" y="1609"/>
                    </a:lnTo>
                    <a:lnTo>
                      <a:pt x="939" y="1609"/>
                    </a:lnTo>
                    <a:lnTo>
                      <a:pt x="940" y="1609"/>
                    </a:lnTo>
                    <a:lnTo>
                      <a:pt x="941" y="1610"/>
                    </a:lnTo>
                    <a:lnTo>
                      <a:pt x="942" y="1610"/>
                    </a:lnTo>
                    <a:lnTo>
                      <a:pt x="942" y="1610"/>
                    </a:lnTo>
                    <a:lnTo>
                      <a:pt x="943" y="1610"/>
                    </a:lnTo>
                    <a:lnTo>
                      <a:pt x="944" y="1610"/>
                    </a:lnTo>
                    <a:lnTo>
                      <a:pt x="945" y="1610"/>
                    </a:lnTo>
                    <a:lnTo>
                      <a:pt x="946" y="1610"/>
                    </a:lnTo>
                    <a:lnTo>
                      <a:pt x="947" y="1610"/>
                    </a:lnTo>
                    <a:lnTo>
                      <a:pt x="948" y="1610"/>
                    </a:lnTo>
                    <a:lnTo>
                      <a:pt x="948" y="1610"/>
                    </a:lnTo>
                    <a:lnTo>
                      <a:pt x="949" y="1610"/>
                    </a:lnTo>
                    <a:lnTo>
                      <a:pt x="950" y="1610"/>
                    </a:lnTo>
                    <a:lnTo>
                      <a:pt x="951" y="1610"/>
                    </a:lnTo>
                    <a:lnTo>
                      <a:pt x="952" y="1610"/>
                    </a:lnTo>
                    <a:lnTo>
                      <a:pt x="953" y="1610"/>
                    </a:lnTo>
                    <a:lnTo>
                      <a:pt x="953" y="1610"/>
                    </a:lnTo>
                    <a:lnTo>
                      <a:pt x="954" y="1609"/>
                    </a:lnTo>
                    <a:lnTo>
                      <a:pt x="955" y="1609"/>
                    </a:lnTo>
                    <a:lnTo>
                      <a:pt x="956" y="1609"/>
                    </a:lnTo>
                    <a:lnTo>
                      <a:pt x="957" y="1609"/>
                    </a:lnTo>
                    <a:lnTo>
                      <a:pt x="958" y="1608"/>
                    </a:lnTo>
                    <a:lnTo>
                      <a:pt x="958" y="1608"/>
                    </a:lnTo>
                    <a:lnTo>
                      <a:pt x="959" y="1607"/>
                    </a:lnTo>
                    <a:lnTo>
                      <a:pt x="960" y="1607"/>
                    </a:lnTo>
                    <a:lnTo>
                      <a:pt x="961" y="1607"/>
                    </a:lnTo>
                    <a:lnTo>
                      <a:pt x="962" y="1606"/>
                    </a:lnTo>
                    <a:lnTo>
                      <a:pt x="964" y="1605"/>
                    </a:lnTo>
                    <a:lnTo>
                      <a:pt x="964" y="1605"/>
                    </a:lnTo>
                    <a:lnTo>
                      <a:pt x="965" y="1604"/>
                    </a:lnTo>
                    <a:lnTo>
                      <a:pt x="967" y="1603"/>
                    </a:lnTo>
                    <a:lnTo>
                      <a:pt x="968" y="1602"/>
                    </a:lnTo>
                    <a:lnTo>
                      <a:pt x="969" y="1602"/>
                    </a:lnTo>
                    <a:lnTo>
                      <a:pt x="970" y="1600"/>
                    </a:lnTo>
                    <a:lnTo>
                      <a:pt x="971" y="1599"/>
                    </a:lnTo>
                    <a:lnTo>
                      <a:pt x="972" y="1599"/>
                    </a:lnTo>
                    <a:lnTo>
                      <a:pt x="974" y="1597"/>
                    </a:lnTo>
                    <a:lnTo>
                      <a:pt x="977" y="1594"/>
                    </a:lnTo>
                    <a:lnTo>
                      <a:pt x="978" y="1592"/>
                    </a:lnTo>
                    <a:lnTo>
                      <a:pt x="979" y="1591"/>
                    </a:lnTo>
                    <a:lnTo>
                      <a:pt x="980" y="1589"/>
                    </a:lnTo>
                    <a:lnTo>
                      <a:pt x="984" y="1585"/>
                    </a:lnTo>
                    <a:lnTo>
                      <a:pt x="984" y="1584"/>
                    </a:lnTo>
                    <a:lnTo>
                      <a:pt x="985" y="1582"/>
                    </a:lnTo>
                    <a:lnTo>
                      <a:pt x="987" y="1580"/>
                    </a:lnTo>
                    <a:lnTo>
                      <a:pt x="990" y="1575"/>
                    </a:lnTo>
                    <a:lnTo>
                      <a:pt x="991" y="1573"/>
                    </a:lnTo>
                    <a:lnTo>
                      <a:pt x="992" y="1572"/>
                    </a:lnTo>
                    <a:lnTo>
                      <a:pt x="994" y="1569"/>
                    </a:lnTo>
                    <a:lnTo>
                      <a:pt x="997" y="1563"/>
                    </a:lnTo>
                    <a:lnTo>
                      <a:pt x="1004" y="1550"/>
                    </a:lnTo>
                    <a:lnTo>
                      <a:pt x="1005" y="1548"/>
                    </a:lnTo>
                    <a:lnTo>
                      <a:pt x="1006" y="1546"/>
                    </a:lnTo>
                    <a:lnTo>
                      <a:pt x="1007" y="1542"/>
                    </a:lnTo>
                    <a:lnTo>
                      <a:pt x="1011" y="1534"/>
                    </a:lnTo>
                    <a:lnTo>
                      <a:pt x="1018" y="1516"/>
                    </a:lnTo>
                    <a:lnTo>
                      <a:pt x="1019" y="1514"/>
                    </a:lnTo>
                    <a:lnTo>
                      <a:pt x="1020" y="1512"/>
                    </a:lnTo>
                    <a:lnTo>
                      <a:pt x="1022" y="1507"/>
                    </a:lnTo>
                    <a:lnTo>
                      <a:pt x="1026" y="1497"/>
                    </a:lnTo>
                    <a:lnTo>
                      <a:pt x="1033" y="1475"/>
                    </a:lnTo>
                    <a:lnTo>
                      <a:pt x="1034" y="1472"/>
                    </a:lnTo>
                    <a:lnTo>
                      <a:pt x="1035" y="1470"/>
                    </a:lnTo>
                    <a:lnTo>
                      <a:pt x="1037" y="1464"/>
                    </a:lnTo>
                    <a:lnTo>
                      <a:pt x="1040" y="1452"/>
                    </a:lnTo>
                    <a:lnTo>
                      <a:pt x="1047" y="1428"/>
                    </a:lnTo>
                    <a:lnTo>
                      <a:pt x="1062" y="1374"/>
                    </a:lnTo>
                    <a:lnTo>
                      <a:pt x="1063" y="1371"/>
                    </a:lnTo>
                    <a:lnTo>
                      <a:pt x="1064" y="1367"/>
                    </a:lnTo>
                    <a:lnTo>
                      <a:pt x="1066" y="1361"/>
                    </a:lnTo>
                    <a:lnTo>
                      <a:pt x="1069" y="1347"/>
                    </a:lnTo>
                    <a:lnTo>
                      <a:pt x="1076" y="1319"/>
                    </a:lnTo>
                    <a:lnTo>
                      <a:pt x="1090" y="1260"/>
                    </a:lnTo>
                    <a:lnTo>
                      <a:pt x="1117" y="1129"/>
                    </a:lnTo>
                    <a:lnTo>
                      <a:pt x="1118" y="1124"/>
                    </a:lnTo>
                    <a:lnTo>
                      <a:pt x="1119" y="1119"/>
                    </a:lnTo>
                    <a:lnTo>
                      <a:pt x="1121" y="1110"/>
                    </a:lnTo>
                    <a:lnTo>
                      <a:pt x="1124" y="1090"/>
                    </a:lnTo>
                    <a:lnTo>
                      <a:pt x="1132" y="1051"/>
                    </a:lnTo>
                    <a:lnTo>
                      <a:pt x="1147" y="971"/>
                    </a:lnTo>
                    <a:lnTo>
                      <a:pt x="1148" y="965"/>
                    </a:lnTo>
                    <a:lnTo>
                      <a:pt x="1149" y="960"/>
                    </a:lnTo>
                    <a:lnTo>
                      <a:pt x="1151" y="950"/>
                    </a:lnTo>
                    <a:lnTo>
                      <a:pt x="1155" y="930"/>
                    </a:lnTo>
                    <a:lnTo>
                      <a:pt x="1162" y="888"/>
                    </a:lnTo>
                    <a:lnTo>
                      <a:pt x="1163" y="883"/>
                    </a:lnTo>
                    <a:lnTo>
                      <a:pt x="1164" y="878"/>
                    </a:lnTo>
                    <a:lnTo>
                      <a:pt x="1166" y="867"/>
                    </a:lnTo>
                    <a:lnTo>
                      <a:pt x="1170" y="847"/>
                    </a:lnTo>
                    <a:lnTo>
                      <a:pt x="1171" y="842"/>
                    </a:lnTo>
                    <a:lnTo>
                      <a:pt x="1172" y="836"/>
                    </a:lnTo>
                    <a:lnTo>
                      <a:pt x="1174" y="826"/>
                    </a:lnTo>
                    <a:lnTo>
                      <a:pt x="1175" y="821"/>
                    </a:lnTo>
                    <a:lnTo>
                      <a:pt x="1176" y="816"/>
                    </a:lnTo>
                    <a:lnTo>
                      <a:pt x="1177" y="810"/>
                    </a:lnTo>
                    <a:lnTo>
                      <a:pt x="1177" y="805"/>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17" name="Straight Arrow Connector 16"/>
              <p:cNvCxnSpPr/>
              <p:nvPr/>
            </p:nvCxnSpPr>
            <p:spPr>
              <a:xfrm flipV="1">
                <a:off x="6108097" y="1142056"/>
                <a:ext cx="175757" cy="1955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4" name="TextBox 13"/>
                <p:cNvSpPr txBox="1"/>
                <p:nvPr/>
              </p:nvSpPr>
              <p:spPr>
                <a:xfrm>
                  <a:off x="5428344" y="910951"/>
                  <a:ext cx="43980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rgbClr val="0070C0"/>
                            </a:solidFill>
                            <a:latin typeface="Cambria Math" panose="02040503050406030204" pitchFamily="18" charset="0"/>
                          </a:rPr>
                          <m:t>𝛾</m:t>
                        </m:r>
                      </m:oMath>
                    </m:oMathPara>
                  </a14:m>
                  <a:endParaRPr lang="en-GB" sz="2400" dirty="0"/>
                </a:p>
              </p:txBody>
            </p:sp>
          </mc:Choice>
          <mc:Fallback xmlns="">
            <p:sp>
              <p:nvSpPr>
                <p:cNvPr id="14" name="TextBox 13"/>
                <p:cNvSpPr txBox="1">
                  <a:spLocks noRot="1" noChangeAspect="1" noMove="1" noResize="1" noEditPoints="1" noAdjustHandles="1" noChangeArrowheads="1" noChangeShapeType="1" noTextEdit="1"/>
                </p:cNvSpPr>
                <p:nvPr/>
              </p:nvSpPr>
              <p:spPr>
                <a:xfrm>
                  <a:off x="5428344" y="910951"/>
                  <a:ext cx="439800" cy="461665"/>
                </a:xfrm>
                <a:prstGeom prst="rect">
                  <a:avLst/>
                </a:prstGeom>
                <a:blipFill>
                  <a:blip r:embed="rId6"/>
                  <a:stretch>
                    <a:fillRect l="-2740" b="-12000"/>
                  </a:stretch>
                </a:blipFill>
              </p:spPr>
              <p:txBody>
                <a:bodyPr/>
                <a:lstStyle/>
                <a:p>
                  <a:r>
                    <a:rPr lang="en-GB">
                      <a:noFill/>
                    </a:rPr>
                    <a:t> </a:t>
                  </a:r>
                </a:p>
              </p:txBody>
            </p:sp>
          </mc:Fallback>
        </mc:AlternateContent>
      </p:grpSp>
      <p:sp>
        <p:nvSpPr>
          <p:cNvPr id="20" name="TextBox 19"/>
          <p:cNvSpPr txBox="1"/>
          <p:nvPr/>
        </p:nvSpPr>
        <p:spPr>
          <a:xfrm>
            <a:off x="863588" y="5769260"/>
            <a:ext cx="7566495" cy="707886"/>
          </a:xfrm>
          <a:prstGeom prst="rect">
            <a:avLst/>
          </a:prstGeom>
          <a:noFill/>
        </p:spPr>
        <p:txBody>
          <a:bodyPr wrap="non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Individual</a:t>
            </a:r>
            <a:r>
              <a:rPr kumimoji="0" lang="en-GB" sz="2000" b="0" i="0" u="none" strike="noStrike" kern="0" cap="none" spc="0" normalizeH="0" noProof="0" dirty="0" smtClean="0">
                <a:ln>
                  <a:noFill/>
                </a:ln>
                <a:solidFill>
                  <a:sysClr val="windowText" lastClr="000000"/>
                </a:solidFill>
                <a:effectLst/>
                <a:uLnTx/>
                <a:uFillTx/>
                <a:latin typeface="+mn-lt"/>
              </a:rPr>
              <a:t> atoms undergo spontaneous emission at random times</a:t>
            </a:r>
            <a:endParaRPr kumimoji="0" lang="en-GB" sz="2000" b="0" i="0" u="none" strike="noStrike" kern="0" cap="none" spc="0" normalizeH="0" baseline="0" noProof="0" dirty="0" smtClean="0">
              <a:ln>
                <a:noFill/>
              </a:ln>
              <a:solidFill>
                <a:sysClr val="windowText" lastClr="000000"/>
              </a:solidFill>
              <a:effectLst/>
              <a:uLnTx/>
              <a:uFillTx/>
              <a:latin typeface="+mn-lt"/>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On</a:t>
            </a:r>
            <a:r>
              <a:rPr kumimoji="0" lang="en-GB" sz="2000" b="0" i="0" u="none" strike="noStrike" kern="0" cap="none" spc="0" normalizeH="0" noProof="0" dirty="0" smtClean="0">
                <a:ln>
                  <a:noFill/>
                </a:ln>
                <a:solidFill>
                  <a:sysClr val="windowText" lastClr="000000"/>
                </a:solidFill>
                <a:effectLst/>
                <a:uLnTx/>
                <a:uFillTx/>
                <a:latin typeface="+mn-lt"/>
              </a:rPr>
              <a:t> average this degrades the coherence between light pulse and atom</a:t>
            </a:r>
            <a:endParaRPr kumimoji="0" lang="en-GB" sz="2000" b="0" i="0" u="none" strike="noStrike" kern="0" cap="none" spc="0" normalizeH="0" baseline="0" noProof="0" dirty="0">
              <a:ln>
                <a:noFill/>
              </a:ln>
              <a:solidFill>
                <a:sysClr val="windowText" lastClr="000000"/>
              </a:solidFill>
              <a:effectLst/>
              <a:uLnTx/>
              <a:uFillTx/>
              <a:latin typeface="+mn-lt"/>
            </a:endParaRPr>
          </a:p>
        </p:txBody>
      </p:sp>
      <mc:AlternateContent xmlns:mc="http://schemas.openxmlformats.org/markup-compatibility/2006" xmlns:a14="http://schemas.microsoft.com/office/drawing/2010/main">
        <mc:Choice Requires="a14">
          <p:sp>
            <p:nvSpPr>
              <p:cNvPr id="26" name="TextBox 25"/>
              <p:cNvSpPr txBox="1"/>
              <p:nvPr/>
            </p:nvSpPr>
            <p:spPr>
              <a:xfrm>
                <a:off x="7186916" y="3695665"/>
                <a:ext cx="117397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𝛾</m:t>
                      </m:r>
                      <m:r>
                        <a:rPr lang="en-GB" sz="2000" b="0" i="1" smtClean="0">
                          <a:latin typeface="Cambria Math" panose="02040503050406030204" pitchFamily="18" charset="0"/>
                        </a:rPr>
                        <m:t>=</m:t>
                      </m:r>
                      <m:r>
                        <m:rPr>
                          <m:sty m:val="p"/>
                        </m:rPr>
                        <a:rPr lang="en-GB" sz="2000" b="0" i="0" smtClean="0">
                          <a:latin typeface="Cambria Math" panose="02040503050406030204" pitchFamily="18" charset="0"/>
                        </a:rPr>
                        <m:t>Ω</m:t>
                      </m:r>
                      <m:r>
                        <a:rPr lang="en-GB" sz="2000" b="0" i="1" smtClean="0">
                          <a:latin typeface="Cambria Math" panose="02040503050406030204" pitchFamily="18" charset="0"/>
                        </a:rPr>
                        <m:t>/5</m:t>
                      </m:r>
                    </m:oMath>
                  </m:oMathPara>
                </a14:m>
                <a:endParaRPr lang="en-GB" sz="2000" dirty="0"/>
              </a:p>
            </p:txBody>
          </p:sp>
        </mc:Choice>
        <mc:Fallback xmlns="">
          <p:sp>
            <p:nvSpPr>
              <p:cNvPr id="26" name="TextBox 25"/>
              <p:cNvSpPr txBox="1">
                <a:spLocks noRot="1" noChangeAspect="1" noMove="1" noResize="1" noEditPoints="1" noAdjustHandles="1" noChangeArrowheads="1" noChangeShapeType="1" noTextEdit="1"/>
              </p:cNvSpPr>
              <p:nvPr/>
            </p:nvSpPr>
            <p:spPr>
              <a:xfrm>
                <a:off x="7186916" y="3695665"/>
                <a:ext cx="1173976" cy="400110"/>
              </a:xfrm>
              <a:prstGeom prst="rect">
                <a:avLst/>
              </a:prstGeom>
              <a:blipFill>
                <a:blip r:embed="rId7"/>
                <a:stretch>
                  <a:fillRect b="-16667"/>
                </a:stretch>
              </a:blipFill>
            </p:spPr>
            <p:txBody>
              <a:bodyPr/>
              <a:lstStyle/>
              <a:p>
                <a:r>
                  <a:rPr lang="en-GB">
                    <a:noFill/>
                  </a:rPr>
                  <a:t> </a:t>
                </a:r>
              </a:p>
            </p:txBody>
          </p:sp>
        </mc:Fallback>
      </mc:AlternateContent>
      <p:sp>
        <p:nvSpPr>
          <p:cNvPr id="27"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28"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705396442"/>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1655676" y="224644"/>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p>
            <a:pPr algn="l"/>
            <a:r>
              <a:rPr lang="en-GB" sz="4800" kern="0" dirty="0">
                <a:solidFill>
                  <a:srgbClr val="000000"/>
                </a:solidFill>
                <a:latin typeface="+mn-lt"/>
                <a:sym typeface="Gill Sans"/>
              </a:rPr>
              <a:t>Future </a:t>
            </a:r>
            <a:r>
              <a:rPr lang="en-GB" sz="4800" kern="0" dirty="0" smtClean="0">
                <a:solidFill>
                  <a:srgbClr val="000000"/>
                </a:solidFill>
                <a:latin typeface="+mn-lt"/>
                <a:sym typeface="Gill Sans"/>
              </a:rPr>
              <a:t>directions I</a:t>
            </a:r>
            <a:endParaRPr sz="4800" kern="0" dirty="0">
              <a:solidFill>
                <a:srgbClr val="000000"/>
              </a:solidFill>
              <a:latin typeface="+mn-lt"/>
              <a:sym typeface="Gill Sans"/>
            </a:endParaRPr>
          </a:p>
        </p:txBody>
      </p:sp>
      <p:sp>
        <p:nvSpPr>
          <p:cNvPr id="6" name="TextBox 5"/>
          <p:cNvSpPr txBox="1"/>
          <p:nvPr/>
        </p:nvSpPr>
        <p:spPr>
          <a:xfrm>
            <a:off x="427344" y="1254571"/>
            <a:ext cx="8385448"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We are exploring the performance of parametric driving with alternative approaches like the 3D anisotropic XY model …</a:t>
            </a:r>
            <a:endParaRPr kumimoji="0" lang="en-GB" sz="2400" b="0" i="0" u="none" strike="noStrike" kern="0" cap="none" spc="0" normalizeH="0" baseline="0" noProof="0" dirty="0">
              <a:ln>
                <a:noFill/>
              </a:ln>
              <a:solidFill>
                <a:srgbClr val="7F7F7F"/>
              </a:solidFill>
              <a:effectLst/>
              <a:uLnTx/>
              <a:uFillTx/>
            </a:endParaRPr>
          </a:p>
        </p:txBody>
      </p:sp>
      <p:sp>
        <p:nvSpPr>
          <p:cNvPr id="8" name="Right Brace 7"/>
          <p:cNvSpPr/>
          <p:nvPr/>
        </p:nvSpPr>
        <p:spPr>
          <a:xfrm rot="5400000">
            <a:off x="3628029" y="2057405"/>
            <a:ext cx="272868" cy="2344512"/>
          </a:xfrm>
          <a:prstGeom prst="rightBrace">
            <a:avLst/>
          </a:prstGeom>
          <a:ln w="38100" cmpd="sng">
            <a:solidFill>
              <a:srgbClr val="7F7F7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9" name="Right Brace 8"/>
          <p:cNvSpPr/>
          <p:nvPr/>
        </p:nvSpPr>
        <p:spPr>
          <a:xfrm rot="5400000">
            <a:off x="6499410" y="2020955"/>
            <a:ext cx="272868" cy="2344512"/>
          </a:xfrm>
          <a:prstGeom prst="rightBrace">
            <a:avLst/>
          </a:prstGeom>
          <a:ln w="38100" cmpd="sng">
            <a:solidFill>
              <a:srgbClr val="7F7F7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759" y="4367480"/>
            <a:ext cx="8458034" cy="2413988"/>
          </a:xfrm>
          <a:prstGeom prst="rect">
            <a:avLst/>
          </a:prstGeom>
        </p:spPr>
      </p:pic>
      <p:sp>
        <p:nvSpPr>
          <p:cNvPr id="11" name="TextBox 10"/>
          <p:cNvSpPr txBox="1"/>
          <p:nvPr/>
        </p:nvSpPr>
        <p:spPr>
          <a:xfrm>
            <a:off x="3201035" y="3317256"/>
            <a:ext cx="145225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In-plane</a:t>
            </a:r>
            <a:endParaRPr kumimoji="0" lang="en-GB" sz="2400" b="0" i="0" u="none" strike="noStrike" kern="0" cap="none" spc="0" normalizeH="0" baseline="0" noProof="0" dirty="0">
              <a:ln>
                <a:noFill/>
              </a:ln>
              <a:solidFill>
                <a:srgbClr val="7F7F7F"/>
              </a:solidFill>
              <a:effectLst/>
              <a:uLnTx/>
              <a:uFillTx/>
            </a:endParaRPr>
          </a:p>
        </p:txBody>
      </p:sp>
      <p:sp>
        <p:nvSpPr>
          <p:cNvPr id="12" name="TextBox 11"/>
          <p:cNvSpPr txBox="1"/>
          <p:nvPr/>
        </p:nvSpPr>
        <p:spPr>
          <a:xfrm>
            <a:off x="6267785" y="3238823"/>
            <a:ext cx="145225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1" u="none" strike="noStrike" kern="0" cap="none" spc="0" normalizeH="0" baseline="0" noProof="0" dirty="0" smtClean="0">
                <a:ln>
                  <a:noFill/>
                </a:ln>
                <a:solidFill>
                  <a:srgbClr val="7F7F7F"/>
                </a:solidFill>
                <a:effectLst/>
                <a:uLnTx/>
                <a:uFillTx/>
              </a:rPr>
              <a:t>c</a:t>
            </a:r>
            <a:r>
              <a:rPr kumimoji="0" lang="en-GB" sz="2400" b="0" i="0" u="none" strike="noStrike" kern="0" cap="none" spc="0" normalizeH="0" baseline="0" noProof="0" dirty="0" smtClean="0">
                <a:ln>
                  <a:noFill/>
                </a:ln>
                <a:solidFill>
                  <a:srgbClr val="7F7F7F"/>
                </a:solidFill>
                <a:effectLst/>
                <a:uLnTx/>
                <a:uFillTx/>
              </a:rPr>
              <a:t>-axis</a:t>
            </a:r>
            <a:endParaRPr kumimoji="0" lang="en-GB" sz="2400" b="0" i="0" u="none" strike="noStrike" kern="0" cap="none" spc="0" normalizeH="0" baseline="0" noProof="0" dirty="0">
              <a:ln>
                <a:noFill/>
              </a:ln>
              <a:solidFill>
                <a:srgbClr val="7F7F7F"/>
              </a:solidFill>
              <a:effectLst/>
              <a:uLnTx/>
              <a:uFillTx/>
            </a:endParaRPr>
          </a:p>
        </p:txBody>
      </p:sp>
      <p:grpSp>
        <p:nvGrpSpPr>
          <p:cNvPr id="22" name="Group 21"/>
          <p:cNvGrpSpPr/>
          <p:nvPr/>
        </p:nvGrpSpPr>
        <p:grpSpPr>
          <a:xfrm>
            <a:off x="427345" y="2791027"/>
            <a:ext cx="8385448" cy="1429933"/>
            <a:chOff x="427345" y="2791027"/>
            <a:chExt cx="8385448" cy="1429933"/>
          </a:xfrm>
        </p:grpSpPr>
        <p:sp>
          <p:nvSpPr>
            <p:cNvPr id="13" name="TextBox 12"/>
            <p:cNvSpPr txBox="1"/>
            <p:nvPr/>
          </p:nvSpPr>
          <p:spPr>
            <a:xfrm>
              <a:off x="427345" y="3759295"/>
              <a:ext cx="8385448" cy="461665"/>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Modulate the </a:t>
              </a:r>
              <a:r>
                <a:rPr kumimoji="0" lang="en-GB" sz="2400" b="0" i="1" u="none" strike="noStrike" kern="0" cap="none" spc="0" normalizeH="0" baseline="0" noProof="0" dirty="0" smtClean="0">
                  <a:ln>
                    <a:noFill/>
                  </a:ln>
                  <a:solidFill>
                    <a:srgbClr val="7F7F7F"/>
                  </a:solidFill>
                  <a:effectLst/>
                  <a:uLnTx/>
                  <a:uFillTx/>
                </a:rPr>
                <a:t>c</a:t>
              </a:r>
              <a:r>
                <a:rPr kumimoji="0" lang="en-GB" sz="2400" b="0" i="0" u="none" strike="noStrike" kern="0" cap="none" spc="0" normalizeH="0" baseline="0" noProof="0" dirty="0" smtClean="0">
                  <a:ln>
                    <a:noFill/>
                  </a:ln>
                  <a:solidFill>
                    <a:srgbClr val="7F7F7F"/>
                  </a:solidFill>
                  <a:effectLst/>
                  <a:uLnTx/>
                  <a:uFillTx/>
                </a:rPr>
                <a:t>-axis tunnelling anisotropy …</a:t>
              </a:r>
              <a:endParaRPr kumimoji="0" lang="en-GB" sz="2400" b="0" i="0" u="none" strike="noStrike" kern="0" cap="none" spc="0" normalizeH="0" baseline="0" noProof="0" dirty="0">
                <a:ln>
                  <a:noFill/>
                </a:ln>
                <a:solidFill>
                  <a:srgbClr val="7F7F7F"/>
                </a:solidFill>
                <a:effectLst/>
                <a:uLnTx/>
                <a:uFillTx/>
              </a:endParaRPr>
            </a:p>
          </p:txBody>
        </p:sp>
        <p:cxnSp>
          <p:nvCxnSpPr>
            <p:cNvPr id="14" name="Straight Arrow Connector 13"/>
            <p:cNvCxnSpPr/>
            <p:nvPr/>
          </p:nvCxnSpPr>
          <p:spPr>
            <a:xfrm flipV="1">
              <a:off x="5048209" y="2791027"/>
              <a:ext cx="235165" cy="987894"/>
            </a:xfrm>
            <a:prstGeom prst="straightConnector1">
              <a:avLst/>
            </a:prstGeom>
            <a:ln w="57150">
              <a:solidFill>
                <a:srgbClr val="C00000"/>
              </a:solidFill>
              <a:tailEnd type="triangle"/>
            </a:ln>
          </p:spPr>
          <p:style>
            <a:lnRef idx="3">
              <a:schemeClr val="accent6"/>
            </a:lnRef>
            <a:fillRef idx="0">
              <a:schemeClr val="accent6"/>
            </a:fillRef>
            <a:effectRef idx="2">
              <a:schemeClr val="accent6"/>
            </a:effectRef>
            <a:fontRef idx="minor">
              <a:schemeClr val="tx1"/>
            </a:fontRef>
          </p:style>
        </p:cxnSp>
      </p:grpSp>
      <p:pic>
        <p:nvPicPr>
          <p:cNvPr id="20" name="Picture 19"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598" y="2083741"/>
            <a:ext cx="8002472" cy="1009486"/>
          </a:xfrm>
          <a:prstGeom prst="rect">
            <a:avLst/>
          </a:prstGeom>
        </p:spPr>
      </p:pic>
      <p:pic>
        <p:nvPicPr>
          <p:cNvPr id="21" name="Picture 2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1946" y="3822015"/>
            <a:ext cx="2336189" cy="323997"/>
          </a:xfrm>
          <a:prstGeom prst="rect">
            <a:avLst/>
          </a:prstGeom>
        </p:spPr>
      </p:pic>
    </p:spTree>
    <p:extLst>
      <p:ext uri="{BB962C8B-B14F-4D97-AF65-F5344CB8AC3E}">
        <p14:creationId xmlns:p14="http://schemas.microsoft.com/office/powerpoint/2010/main" val="365419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hape 58"/>
          <p:cNvSpPr/>
          <p:nvPr/>
        </p:nvSpPr>
        <p:spPr>
          <a:xfrm>
            <a:off x="1511660" y="267906"/>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p>
            <a:pPr algn="l"/>
            <a:r>
              <a:rPr lang="en-GB" sz="4800" kern="0" dirty="0">
                <a:solidFill>
                  <a:srgbClr val="000000"/>
                </a:solidFill>
                <a:latin typeface="+mn-lt"/>
                <a:sym typeface="Gill Sans"/>
              </a:rPr>
              <a:t>Future directions II</a:t>
            </a:r>
            <a:endParaRPr sz="4800" kern="0" dirty="0">
              <a:solidFill>
                <a:srgbClr val="000000"/>
              </a:solidFill>
              <a:latin typeface="+mn-lt"/>
              <a:sym typeface="Gill Sans"/>
            </a:endParaRPr>
          </a:p>
        </p:txBody>
      </p:sp>
      <p:sp>
        <p:nvSpPr>
          <p:cNvPr id="18" name="TextBox 17"/>
          <p:cNvSpPr txBox="1"/>
          <p:nvPr/>
        </p:nvSpPr>
        <p:spPr>
          <a:xfrm>
            <a:off x="320810" y="1323111"/>
            <a:ext cx="8502071" cy="120032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Ultrafast experimental techniques combined with state-of-the-art material fabrications provides unique abilities to control rich classes of physics …  </a:t>
            </a:r>
            <a:endParaRPr kumimoji="0" lang="en-GB" sz="2400" b="0" i="0" u="none" strike="noStrike" kern="0" cap="none" spc="0" normalizeH="0" baseline="0" noProof="0" dirty="0">
              <a:ln>
                <a:noFill/>
              </a:ln>
              <a:solidFill>
                <a:srgbClr val="7F7F7F"/>
              </a:solidFill>
              <a:effectLst/>
              <a:uLnTx/>
              <a:uFillTx/>
            </a:endParaRPr>
          </a:p>
        </p:txBody>
      </p:sp>
      <p:grpSp>
        <p:nvGrpSpPr>
          <p:cNvPr id="6" name="Group 5"/>
          <p:cNvGrpSpPr/>
          <p:nvPr/>
        </p:nvGrpSpPr>
        <p:grpSpPr>
          <a:xfrm>
            <a:off x="799066" y="2453140"/>
            <a:ext cx="2896081" cy="2397906"/>
            <a:chOff x="799066" y="2453140"/>
            <a:chExt cx="2896081" cy="2397906"/>
          </a:xfrm>
        </p:grpSpPr>
        <p:pic>
          <p:nvPicPr>
            <p:cNvPr id="146" name="Picture 1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99066" y="3206374"/>
              <a:ext cx="184423" cy="523246"/>
            </a:xfrm>
            <a:prstGeom prst="rect">
              <a:avLst/>
            </a:prstGeom>
          </p:spPr>
        </p:pic>
        <p:sp>
          <p:nvSpPr>
            <p:cNvPr id="147" name="Oval 146"/>
            <p:cNvSpPr/>
            <p:nvPr/>
          </p:nvSpPr>
          <p:spPr>
            <a:xfrm rot="16200000">
              <a:off x="2977187" y="3350188"/>
              <a:ext cx="1030140" cy="405780"/>
            </a:xfrm>
            <a:prstGeom prst="ellipse">
              <a:avLst/>
            </a:prstGeom>
            <a:solidFill>
              <a:schemeClr val="accent1">
                <a:alpha val="26000"/>
              </a:schemeClr>
            </a:solidFill>
            <a:ln>
              <a:noFill/>
            </a:ln>
            <a:scene3d>
              <a:camera prst="perspectiveRelaxedModerately" fov="7200000"/>
              <a:lightRig rig="threePt" dir="t">
                <a:rot lat="0" lon="0" rev="0"/>
              </a:lightRig>
            </a:scene3d>
            <a:sp3d extrusionH="1270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nvGrpSpPr>
            <p:cNvPr id="4" name="Group 3"/>
            <p:cNvGrpSpPr/>
            <p:nvPr/>
          </p:nvGrpSpPr>
          <p:grpSpPr>
            <a:xfrm>
              <a:off x="1380288" y="2453140"/>
              <a:ext cx="2165025" cy="2397906"/>
              <a:chOff x="1613088" y="2466059"/>
              <a:chExt cx="2165025" cy="2397906"/>
            </a:xfrm>
          </p:grpSpPr>
          <p:pic>
            <p:nvPicPr>
              <p:cNvPr id="156" name="Picture 1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3088" y="2466059"/>
                <a:ext cx="2165025" cy="2397906"/>
              </a:xfrm>
              <a:prstGeom prst="rect">
                <a:avLst/>
              </a:prstGeom>
            </p:spPr>
          </p:pic>
          <p:grpSp>
            <p:nvGrpSpPr>
              <p:cNvPr id="157" name="Group 156"/>
              <p:cNvGrpSpPr/>
              <p:nvPr/>
            </p:nvGrpSpPr>
            <p:grpSpPr>
              <a:xfrm rot="5847728">
                <a:off x="3062386" y="2930944"/>
                <a:ext cx="735281" cy="661883"/>
                <a:chOff x="5633212" y="676334"/>
                <a:chExt cx="2687196" cy="2418945"/>
              </a:xfrm>
              <a:scene3d>
                <a:camera prst="perspectiveRelaxedModerately">
                  <a:rot lat="972362" lon="21035681" rev="234984"/>
                </a:camera>
                <a:lightRig rig="threePt" dir="t">
                  <a:rot lat="0" lon="0" rev="14400000"/>
                </a:lightRig>
              </a:scene3d>
            </p:grpSpPr>
            <p:sp>
              <p:nvSpPr>
                <p:cNvPr id="163" name="Block Arc 162"/>
                <p:cNvSpPr/>
                <p:nvPr/>
              </p:nvSpPr>
              <p:spPr>
                <a:xfrm>
                  <a:off x="5851038" y="676334"/>
                  <a:ext cx="2304258" cy="2418945"/>
                </a:xfrm>
                <a:prstGeom prst="blockArc">
                  <a:avLst>
                    <a:gd name="adj1" fmla="val 12711791"/>
                    <a:gd name="adj2" fmla="val 19669867"/>
                    <a:gd name="adj3" fmla="val 7160"/>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solidFill>
                    <a:effectLst/>
                    <a:uLnTx/>
                    <a:uFillTx/>
                  </a:endParaRPr>
                </a:p>
              </p:txBody>
            </p:sp>
            <p:sp>
              <p:nvSpPr>
                <p:cNvPr id="164" name="Isosceles Triangle 163"/>
                <p:cNvSpPr/>
                <p:nvPr/>
              </p:nvSpPr>
              <p:spPr>
                <a:xfrm rot="12950467">
                  <a:off x="5633212" y="1192861"/>
                  <a:ext cx="479284" cy="562028"/>
                </a:xfrm>
                <a:prstGeom prst="triangle">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165" name="Isosceles Triangle 164"/>
                <p:cNvSpPr/>
                <p:nvPr/>
              </p:nvSpPr>
              <p:spPr>
                <a:xfrm rot="8856301">
                  <a:off x="7841123" y="1242508"/>
                  <a:ext cx="479285" cy="562029"/>
                </a:xfrm>
                <a:prstGeom prst="triangle">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58" name="Group 157"/>
              <p:cNvGrpSpPr/>
              <p:nvPr/>
            </p:nvGrpSpPr>
            <p:grpSpPr>
              <a:xfrm rot="5712022">
                <a:off x="3030075" y="3700667"/>
                <a:ext cx="735281" cy="661883"/>
                <a:chOff x="5633212" y="676334"/>
                <a:chExt cx="2687196" cy="2418945"/>
              </a:xfrm>
              <a:scene3d>
                <a:camera prst="perspectiveRelaxedModerately">
                  <a:rot lat="972362" lon="21035681" rev="234984"/>
                </a:camera>
                <a:lightRig rig="threePt" dir="t">
                  <a:rot lat="0" lon="0" rev="14400000"/>
                </a:lightRig>
              </a:scene3d>
            </p:grpSpPr>
            <p:sp>
              <p:nvSpPr>
                <p:cNvPr id="160" name="Block Arc 159"/>
                <p:cNvSpPr/>
                <p:nvPr/>
              </p:nvSpPr>
              <p:spPr>
                <a:xfrm>
                  <a:off x="5851038" y="676334"/>
                  <a:ext cx="2304258" cy="2418945"/>
                </a:xfrm>
                <a:prstGeom prst="blockArc">
                  <a:avLst>
                    <a:gd name="adj1" fmla="val 12711791"/>
                    <a:gd name="adj2" fmla="val 19669867"/>
                    <a:gd name="adj3" fmla="val 7160"/>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solidFill>
                    <a:effectLst/>
                    <a:uLnTx/>
                    <a:uFillTx/>
                  </a:endParaRPr>
                </a:p>
              </p:txBody>
            </p:sp>
            <p:sp>
              <p:nvSpPr>
                <p:cNvPr id="161" name="Isosceles Triangle 160"/>
                <p:cNvSpPr/>
                <p:nvPr/>
              </p:nvSpPr>
              <p:spPr>
                <a:xfrm rot="12950467">
                  <a:off x="5633212" y="1192861"/>
                  <a:ext cx="479284" cy="562028"/>
                </a:xfrm>
                <a:prstGeom prst="triangle">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162" name="Isosceles Triangle 161"/>
                <p:cNvSpPr/>
                <p:nvPr/>
              </p:nvSpPr>
              <p:spPr>
                <a:xfrm rot="8856301">
                  <a:off x="7841123" y="1242508"/>
                  <a:ext cx="479285" cy="562029"/>
                </a:xfrm>
                <a:prstGeom prst="triangle">
                  <a:avLst/>
                </a:prstGeom>
                <a:solidFill>
                  <a:srgbClr val="FF0000"/>
                </a:solidFill>
                <a:ln>
                  <a:noFill/>
                </a:ln>
                <a:sp3d extrusionH="1206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sp>
          <p:nvSpPr>
            <p:cNvPr id="149" name="TextBox 148"/>
            <p:cNvSpPr txBox="1"/>
            <p:nvPr/>
          </p:nvSpPr>
          <p:spPr>
            <a:xfrm>
              <a:off x="891040" y="3148612"/>
              <a:ext cx="559769"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smtClean="0">
                  <a:ln>
                    <a:noFill/>
                  </a:ln>
                  <a:solidFill>
                    <a:sysClr val="windowText" lastClr="000000"/>
                  </a:solidFill>
                  <a:effectLst/>
                  <a:uLnTx/>
                  <a:uFillTx/>
                </a:rPr>
                <a:t>La/</a:t>
              </a:r>
              <a:r>
                <a:rPr kumimoji="0" lang="de-DE" sz="1400" b="0" i="0" u="none" strike="noStrike" kern="0" cap="none" spc="0" normalizeH="0" baseline="0" noProof="0" dirty="0" err="1" smtClean="0">
                  <a:ln>
                    <a:noFill/>
                  </a:ln>
                  <a:solidFill>
                    <a:sysClr val="windowText" lastClr="000000"/>
                  </a:solidFill>
                  <a:effectLst/>
                  <a:uLnTx/>
                  <a:uFillTx/>
                </a:rPr>
                <a:t>Sr</a:t>
              </a:r>
              <a:endParaRPr kumimoji="0" lang="de-DE" sz="1400" b="0" i="0" u="none" strike="noStrike" kern="0" cap="none" spc="0" normalizeH="0" baseline="0" noProof="0" dirty="0">
                <a:ln>
                  <a:noFill/>
                </a:ln>
                <a:solidFill>
                  <a:sysClr val="windowText" lastClr="000000"/>
                </a:solidFill>
                <a:effectLst/>
                <a:uLnTx/>
                <a:uFillTx/>
              </a:endParaRPr>
            </a:p>
          </p:txBody>
        </p:sp>
        <p:sp>
          <p:nvSpPr>
            <p:cNvPr id="150" name="TextBox 149"/>
            <p:cNvSpPr txBox="1"/>
            <p:nvPr/>
          </p:nvSpPr>
          <p:spPr>
            <a:xfrm>
              <a:off x="953409" y="3312143"/>
              <a:ext cx="37542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err="1" smtClean="0">
                  <a:ln>
                    <a:noFill/>
                  </a:ln>
                  <a:solidFill>
                    <a:sysClr val="windowText" lastClr="000000"/>
                  </a:solidFill>
                  <a:effectLst/>
                  <a:uLnTx/>
                  <a:uFillTx/>
                </a:rPr>
                <a:t>Cu</a:t>
              </a:r>
              <a:endParaRPr kumimoji="0" lang="de-DE" sz="1400" b="0" i="0" u="none" strike="noStrike" kern="0" cap="none" spc="0" normalizeH="0" baseline="0" noProof="0" dirty="0">
                <a:ln>
                  <a:noFill/>
                </a:ln>
                <a:solidFill>
                  <a:sysClr val="windowText" lastClr="000000"/>
                </a:solidFill>
                <a:effectLst/>
                <a:uLnTx/>
                <a:uFillTx/>
              </a:endParaRPr>
            </a:p>
          </p:txBody>
        </p:sp>
        <p:sp>
          <p:nvSpPr>
            <p:cNvPr id="151" name="TextBox 150"/>
            <p:cNvSpPr txBox="1"/>
            <p:nvPr/>
          </p:nvSpPr>
          <p:spPr>
            <a:xfrm>
              <a:off x="996132" y="3507341"/>
              <a:ext cx="30328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smtClean="0">
                  <a:ln>
                    <a:noFill/>
                  </a:ln>
                  <a:solidFill>
                    <a:sysClr val="windowText" lastClr="000000"/>
                  </a:solidFill>
                  <a:effectLst/>
                  <a:uLnTx/>
                  <a:uFillTx/>
                </a:rPr>
                <a:t>O</a:t>
              </a:r>
              <a:endParaRPr kumimoji="0" lang="de-DE" sz="1400" b="0" i="0" u="none" strike="noStrike" kern="0" cap="none" spc="0" normalizeH="0" baseline="0" noProof="0" dirty="0">
                <a:ln>
                  <a:noFill/>
                </a:ln>
                <a:solidFill>
                  <a:sysClr val="windowText" lastClr="000000"/>
                </a:solidFill>
                <a:effectLst/>
                <a:uLnTx/>
                <a:uFillTx/>
              </a:endParaRPr>
            </a:p>
          </p:txBody>
        </p:sp>
      </p:grpSp>
      <p:grpSp>
        <p:nvGrpSpPr>
          <p:cNvPr id="7" name="Group 6"/>
          <p:cNvGrpSpPr/>
          <p:nvPr/>
        </p:nvGrpSpPr>
        <p:grpSpPr>
          <a:xfrm>
            <a:off x="1571566" y="4151865"/>
            <a:ext cx="7340083" cy="2543409"/>
            <a:chOff x="1571566" y="4151865"/>
            <a:chExt cx="7340083" cy="2543409"/>
          </a:xfrm>
        </p:grpSpPr>
        <p:grpSp>
          <p:nvGrpSpPr>
            <p:cNvPr id="128" name="Group 127"/>
            <p:cNvGrpSpPr/>
            <p:nvPr/>
          </p:nvGrpSpPr>
          <p:grpSpPr>
            <a:xfrm>
              <a:off x="2234421" y="5204230"/>
              <a:ext cx="4643151" cy="1285368"/>
              <a:chOff x="40271" y="4195664"/>
              <a:chExt cx="5227914" cy="1447249"/>
            </a:xfrm>
          </p:grpSpPr>
          <p:sp>
            <p:nvSpPr>
              <p:cNvPr id="185" name="Rectangle 184"/>
              <p:cNvSpPr/>
              <p:nvPr/>
            </p:nvSpPr>
            <p:spPr>
              <a:xfrm>
                <a:off x="40271" y="5480678"/>
                <a:ext cx="4449307" cy="162235"/>
              </a:xfrm>
              <a:prstGeom prst="rect">
                <a:avLst/>
              </a:prstGeom>
              <a:solidFill>
                <a:schemeClr val="accent2">
                  <a:lumMod val="60000"/>
                  <a:lumOff val="40000"/>
                </a:schemeClr>
              </a:solidFill>
              <a:ln>
                <a:noFill/>
              </a:ln>
              <a:scene3d>
                <a:camera prst="isometricOffAxis2Left"/>
                <a:lightRig rig="threePt" dir="t">
                  <a:rot lat="0" lon="0" rev="4200000"/>
                </a:lightRig>
              </a:scene3d>
              <a:sp3d extrusionH="406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nvGrpSpPr>
              <p:cNvPr id="186" name="Group 185"/>
              <p:cNvGrpSpPr/>
              <p:nvPr/>
            </p:nvGrpSpPr>
            <p:grpSpPr>
              <a:xfrm>
                <a:off x="2988536" y="4327601"/>
                <a:ext cx="478041" cy="180000"/>
                <a:chOff x="3531294" y="4581128"/>
                <a:chExt cx="742627" cy="576064"/>
              </a:xfrm>
              <a:scene3d>
                <a:camera prst="isometricOffAxis2Left"/>
                <a:lightRig rig="threePt" dir="t">
                  <a:rot lat="0" lon="0" rev="10200000"/>
                </a:lightRig>
              </a:scene3d>
            </p:grpSpPr>
            <p:sp>
              <p:nvSpPr>
                <p:cNvPr id="231" name="Rectangle 230"/>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32" name="Rectangle 231"/>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33" name="Rectangle 232"/>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87" name="Group 186"/>
              <p:cNvGrpSpPr/>
              <p:nvPr/>
            </p:nvGrpSpPr>
            <p:grpSpPr>
              <a:xfrm>
                <a:off x="3862283" y="4462867"/>
                <a:ext cx="478041" cy="180000"/>
                <a:chOff x="3531294" y="4581128"/>
                <a:chExt cx="742627" cy="576064"/>
              </a:xfrm>
              <a:scene3d>
                <a:camera prst="isometricOffAxis2Left"/>
                <a:lightRig rig="threePt" dir="t">
                  <a:rot lat="0" lon="0" rev="10200000"/>
                </a:lightRig>
              </a:scene3d>
            </p:grpSpPr>
            <p:sp>
              <p:nvSpPr>
                <p:cNvPr id="228" name="Rectangle 227"/>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9" name="Rectangle 228"/>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30" name="Rectangle 229"/>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88" name="Group 187"/>
              <p:cNvGrpSpPr/>
              <p:nvPr/>
            </p:nvGrpSpPr>
            <p:grpSpPr>
              <a:xfrm>
                <a:off x="4790144" y="4607369"/>
                <a:ext cx="478041" cy="180000"/>
                <a:chOff x="3531294" y="4581128"/>
                <a:chExt cx="742627" cy="576064"/>
              </a:xfrm>
              <a:scene3d>
                <a:camera prst="isometricOffAxis2Left"/>
                <a:lightRig rig="threePt" dir="t">
                  <a:rot lat="0" lon="0" rev="10200000"/>
                </a:lightRig>
              </a:scene3d>
            </p:grpSpPr>
            <p:sp>
              <p:nvSpPr>
                <p:cNvPr id="225" name="Rectangle 224"/>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6" name="Rectangle 225"/>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7" name="Rectangle 226"/>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89" name="Group 188"/>
              <p:cNvGrpSpPr/>
              <p:nvPr/>
            </p:nvGrpSpPr>
            <p:grpSpPr>
              <a:xfrm>
                <a:off x="2099600" y="4195664"/>
                <a:ext cx="478041" cy="180000"/>
                <a:chOff x="3531294" y="4581128"/>
                <a:chExt cx="742627" cy="576064"/>
              </a:xfrm>
              <a:scene3d>
                <a:camera prst="isometricOffAxis2Left"/>
                <a:lightRig rig="threePt" dir="t">
                  <a:rot lat="0" lon="0" rev="10200000"/>
                </a:lightRig>
              </a:scene3d>
            </p:grpSpPr>
            <p:sp>
              <p:nvSpPr>
                <p:cNvPr id="222" name="Rectangle 221"/>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3" name="Rectangle 222"/>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4" name="Rectangle 223"/>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0" name="Group 189"/>
              <p:cNvGrpSpPr/>
              <p:nvPr/>
            </p:nvGrpSpPr>
            <p:grpSpPr>
              <a:xfrm>
                <a:off x="2381735" y="4717108"/>
                <a:ext cx="478041" cy="180000"/>
                <a:chOff x="3531294" y="4581128"/>
                <a:chExt cx="742627" cy="576064"/>
              </a:xfrm>
              <a:scene3d>
                <a:camera prst="isometricOffAxis2Left"/>
                <a:lightRig rig="threePt" dir="t">
                  <a:rot lat="0" lon="0" rev="10200000"/>
                </a:lightRig>
              </a:scene3d>
            </p:grpSpPr>
            <p:sp>
              <p:nvSpPr>
                <p:cNvPr id="219" name="Rectangle 218"/>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0" name="Rectangle 219"/>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21" name="Rectangle 220"/>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1" name="Group 190"/>
              <p:cNvGrpSpPr/>
              <p:nvPr/>
            </p:nvGrpSpPr>
            <p:grpSpPr>
              <a:xfrm>
                <a:off x="3255482" y="4852374"/>
                <a:ext cx="478041" cy="180000"/>
                <a:chOff x="3531294" y="4581128"/>
                <a:chExt cx="742627" cy="576064"/>
              </a:xfrm>
              <a:scene3d>
                <a:camera prst="isometricOffAxis2Left"/>
                <a:lightRig rig="threePt" dir="t">
                  <a:rot lat="0" lon="0" rev="10200000"/>
                </a:lightRig>
              </a:scene3d>
            </p:grpSpPr>
            <p:sp>
              <p:nvSpPr>
                <p:cNvPr id="216" name="Rectangle 215"/>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7" name="Rectangle 216"/>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8" name="Rectangle 217"/>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2" name="Group 191"/>
              <p:cNvGrpSpPr/>
              <p:nvPr/>
            </p:nvGrpSpPr>
            <p:grpSpPr>
              <a:xfrm>
                <a:off x="4183343" y="4996877"/>
                <a:ext cx="478041" cy="180000"/>
                <a:chOff x="3531294" y="4581128"/>
                <a:chExt cx="742627" cy="576064"/>
              </a:xfrm>
              <a:scene3d>
                <a:camera prst="isometricOffAxis2Left"/>
                <a:lightRig rig="threePt" dir="t">
                  <a:rot lat="0" lon="0" rev="10200000"/>
                </a:lightRig>
              </a:scene3d>
            </p:grpSpPr>
            <p:sp>
              <p:nvSpPr>
                <p:cNvPr id="213" name="Rectangle 212"/>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4" name="Rectangle 213"/>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5" name="Rectangle 214"/>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3" name="Group 192"/>
              <p:cNvGrpSpPr/>
              <p:nvPr/>
            </p:nvGrpSpPr>
            <p:grpSpPr>
              <a:xfrm>
                <a:off x="1492800" y="4585171"/>
                <a:ext cx="478041" cy="180000"/>
                <a:chOff x="3531294" y="4581128"/>
                <a:chExt cx="742627" cy="576064"/>
              </a:xfrm>
              <a:scene3d>
                <a:camera prst="isometricOffAxis2Left"/>
                <a:lightRig rig="threePt" dir="t">
                  <a:rot lat="0" lon="0" rev="10200000"/>
                </a:lightRig>
              </a:scene3d>
            </p:grpSpPr>
            <p:sp>
              <p:nvSpPr>
                <p:cNvPr id="210" name="Rectangle 209"/>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1" name="Rectangle 210"/>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12" name="Rectangle 211"/>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4" name="Group 193"/>
              <p:cNvGrpSpPr/>
              <p:nvPr/>
            </p:nvGrpSpPr>
            <p:grpSpPr>
              <a:xfrm>
                <a:off x="1766026" y="5122275"/>
                <a:ext cx="478041" cy="180000"/>
                <a:chOff x="3531294" y="4581128"/>
                <a:chExt cx="742627" cy="576064"/>
              </a:xfrm>
              <a:scene3d>
                <a:camera prst="isometricOffAxis2Left"/>
                <a:lightRig rig="threePt" dir="t">
                  <a:rot lat="0" lon="0" rev="10200000"/>
                </a:lightRig>
              </a:scene3d>
            </p:grpSpPr>
            <p:sp>
              <p:nvSpPr>
                <p:cNvPr id="207" name="Rectangle 206"/>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8" name="Rectangle 207"/>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9" name="Rectangle 208"/>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5" name="Group 194"/>
              <p:cNvGrpSpPr/>
              <p:nvPr/>
            </p:nvGrpSpPr>
            <p:grpSpPr>
              <a:xfrm>
                <a:off x="2639773" y="5257541"/>
                <a:ext cx="478041" cy="180000"/>
                <a:chOff x="3531294" y="4581128"/>
                <a:chExt cx="742627" cy="576064"/>
              </a:xfrm>
              <a:scene3d>
                <a:camera prst="isometricOffAxis2Left"/>
                <a:lightRig rig="threePt" dir="t">
                  <a:rot lat="0" lon="0" rev="10200000"/>
                </a:lightRig>
              </a:scene3d>
            </p:grpSpPr>
            <p:sp>
              <p:nvSpPr>
                <p:cNvPr id="204" name="Rectangle 203"/>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5" name="Rectangle 204"/>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6" name="Rectangle 205"/>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6" name="Group 195"/>
              <p:cNvGrpSpPr/>
              <p:nvPr/>
            </p:nvGrpSpPr>
            <p:grpSpPr>
              <a:xfrm>
                <a:off x="3567634" y="5375332"/>
                <a:ext cx="478041" cy="180000"/>
                <a:chOff x="3531294" y="4581128"/>
                <a:chExt cx="742627" cy="576064"/>
              </a:xfrm>
              <a:scene3d>
                <a:camera prst="isometricOffAxis2Left"/>
                <a:lightRig rig="threePt" dir="t">
                  <a:rot lat="0" lon="0" rev="10200000"/>
                </a:lightRig>
              </a:scene3d>
            </p:grpSpPr>
            <p:sp>
              <p:nvSpPr>
                <p:cNvPr id="201" name="Rectangle 200"/>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2" name="Rectangle 201"/>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3" name="Rectangle 202"/>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nvGrpSpPr>
              <p:cNvPr id="197" name="Group 196"/>
              <p:cNvGrpSpPr/>
              <p:nvPr/>
            </p:nvGrpSpPr>
            <p:grpSpPr>
              <a:xfrm>
                <a:off x="877090" y="4990338"/>
                <a:ext cx="478041" cy="180000"/>
                <a:chOff x="3531294" y="4581128"/>
                <a:chExt cx="742627" cy="576064"/>
              </a:xfrm>
              <a:scene3d>
                <a:camera prst="isometricOffAxis2Left"/>
                <a:lightRig rig="threePt" dir="t">
                  <a:rot lat="0" lon="0" rev="10200000"/>
                </a:lightRig>
              </a:scene3d>
            </p:grpSpPr>
            <p:sp>
              <p:nvSpPr>
                <p:cNvPr id="198" name="Rectangle 197"/>
                <p:cNvSpPr/>
                <p:nvPr/>
              </p:nvSpPr>
              <p:spPr>
                <a:xfrm>
                  <a:off x="3531294" y="4581128"/>
                  <a:ext cx="742627" cy="122250"/>
                </a:xfrm>
                <a:prstGeom prst="rect">
                  <a:avLst/>
                </a:prstGeom>
                <a:solidFill>
                  <a:srgbClr val="FFC000"/>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199" name="Rectangle 198"/>
                <p:cNvSpPr/>
                <p:nvPr/>
              </p:nvSpPr>
              <p:spPr>
                <a:xfrm>
                  <a:off x="3531294" y="4703378"/>
                  <a:ext cx="742627" cy="453814"/>
                </a:xfrm>
                <a:prstGeom prst="rect">
                  <a:avLst/>
                </a:prstGeom>
                <a:gradFill>
                  <a:gsLst>
                    <a:gs pos="0">
                      <a:srgbClr val="FF0000"/>
                    </a:gs>
                    <a:gs pos="50000">
                      <a:schemeClr val="bg1"/>
                    </a:gs>
                    <a:gs pos="100000">
                      <a:srgbClr val="0000FF"/>
                    </a:gs>
                  </a:gsLst>
                  <a:lin ang="0" scaled="0"/>
                </a:gra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200" name="Rectangle 199"/>
                <p:cNvSpPr/>
                <p:nvPr/>
              </p:nvSpPr>
              <p:spPr>
                <a:xfrm>
                  <a:off x="3531294" y="4851995"/>
                  <a:ext cx="742627" cy="122250"/>
                </a:xfrm>
                <a:prstGeom prst="rect">
                  <a:avLst/>
                </a:prstGeom>
                <a:solidFill>
                  <a:schemeClr val="tx1">
                    <a:lumMod val="95000"/>
                    <a:lumOff val="5000"/>
                    <a:alpha val="51000"/>
                  </a:schemeClr>
                </a:solidFill>
                <a:ln>
                  <a:noFill/>
                </a:ln>
                <a:sp3d extrusionH="6032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cxnSp>
          <p:nvCxnSpPr>
            <p:cNvPr id="129" name="Straight Arrow Connector 128"/>
            <p:cNvCxnSpPr/>
            <p:nvPr/>
          </p:nvCxnSpPr>
          <p:spPr>
            <a:xfrm flipV="1">
              <a:off x="8261143" y="5903583"/>
              <a:ext cx="0" cy="31303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8252684" y="6225752"/>
              <a:ext cx="234979" cy="3331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flipH="1">
              <a:off x="8055754" y="6213860"/>
              <a:ext cx="212027" cy="150671"/>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7767801" y="5718426"/>
              <a:ext cx="484343" cy="3006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z (c)</a:t>
              </a:r>
              <a:endParaRPr kumimoji="0" lang="de-DE" sz="16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33" name="TextBox 132"/>
            <p:cNvSpPr txBox="1"/>
            <p:nvPr/>
          </p:nvSpPr>
          <p:spPr>
            <a:xfrm>
              <a:off x="7563133" y="6132947"/>
              <a:ext cx="504275" cy="3006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x (a)</a:t>
              </a:r>
              <a:endParaRPr kumimoji="0" lang="de-DE" sz="16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34" name="TextBox 133"/>
            <p:cNvSpPr txBox="1"/>
            <p:nvPr/>
          </p:nvSpPr>
          <p:spPr>
            <a:xfrm>
              <a:off x="1660591" y="5431289"/>
              <a:ext cx="287258"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1</a:t>
              </a:r>
            </a:p>
          </p:txBody>
        </p:sp>
        <p:sp>
          <p:nvSpPr>
            <p:cNvPr id="135" name="TextBox 134"/>
            <p:cNvSpPr txBox="1"/>
            <p:nvPr/>
          </p:nvSpPr>
          <p:spPr>
            <a:xfrm>
              <a:off x="1571566" y="6025754"/>
              <a:ext cx="356188"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-1</a:t>
              </a:r>
              <a:endParaRPr kumimoji="0" lang="de-DE" sz="1600" b="1"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36" name="TextBox 135"/>
            <p:cNvSpPr txBox="1"/>
            <p:nvPr/>
          </p:nvSpPr>
          <p:spPr>
            <a:xfrm>
              <a:off x="1601349" y="5098609"/>
              <a:ext cx="881973"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000" b="1" i="1" u="none" strike="noStrike" kern="0" cap="none" spc="0" normalizeH="0" baseline="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E</a:t>
              </a:r>
              <a:r>
                <a:rPr kumimoji="0" lang="de-DE" sz="2000" b="1" i="1" u="none" strike="noStrike" kern="0" cap="none" spc="0" normalizeH="0" baseline="-2500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z</a:t>
              </a:r>
              <a:r>
                <a:rPr kumimoji="0" lang="de-DE" sz="2000" b="1"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a:t>
              </a:r>
              <a:r>
                <a:rPr kumimoji="0" lang="de-DE" sz="1600" b="0" i="1" u="none" strike="noStrike" kern="0" cap="none" spc="0" normalizeH="0" baseline="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a.u</a:t>
              </a: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a:t>
              </a:r>
              <a:endParaRPr kumimoji="0" lang="de-DE" sz="1600" b="0" i="1" u="none" strike="noStrike" kern="0" cap="none" spc="0" normalizeH="0" baseline="-2500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37" name="Rectangle 136"/>
            <p:cNvSpPr/>
            <p:nvPr/>
          </p:nvSpPr>
          <p:spPr>
            <a:xfrm>
              <a:off x="1947849" y="5569884"/>
              <a:ext cx="201976" cy="651585"/>
            </a:xfrm>
            <a:prstGeom prst="rect">
              <a:avLst/>
            </a:prstGeom>
            <a:gradFill>
              <a:gsLst>
                <a:gs pos="0">
                  <a:srgbClr val="FF0000"/>
                </a:gs>
                <a:gs pos="50000">
                  <a:schemeClr val="bg1"/>
                </a:gs>
                <a:gs pos="100000">
                  <a:srgbClr val="0000FF"/>
                </a:gs>
              </a:gsLst>
              <a:lin ang="5400000" scaled="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cxnSp>
          <p:nvCxnSpPr>
            <p:cNvPr id="138" name="Straight Arrow Connector 137"/>
            <p:cNvCxnSpPr/>
            <p:nvPr/>
          </p:nvCxnSpPr>
          <p:spPr>
            <a:xfrm>
              <a:off x="4545631" y="6309064"/>
              <a:ext cx="824985" cy="10849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4673888" y="6367253"/>
              <a:ext cx="266517" cy="3280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p</a:t>
              </a:r>
              <a:endParaRPr kumimoji="0" lang="de-DE" sz="18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40" name="TextBox 139"/>
            <p:cNvSpPr txBox="1"/>
            <p:nvPr/>
          </p:nvSpPr>
          <p:spPr>
            <a:xfrm>
              <a:off x="8343865" y="5905348"/>
              <a:ext cx="567784"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y (b)</a:t>
              </a:r>
              <a:endParaRPr kumimoji="0" lang="de-DE" sz="16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cxnSp>
          <p:nvCxnSpPr>
            <p:cNvPr id="234" name="Straight Arrow Connector 233"/>
            <p:cNvCxnSpPr/>
            <p:nvPr/>
          </p:nvCxnSpPr>
          <p:spPr>
            <a:xfrm>
              <a:off x="4172578" y="4554506"/>
              <a:ext cx="794451" cy="883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5" name="TextBox 234"/>
            <p:cNvSpPr txBox="1"/>
            <p:nvPr/>
          </p:nvSpPr>
          <p:spPr>
            <a:xfrm>
              <a:off x="3246245" y="4639800"/>
              <a:ext cx="467259" cy="41002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1" i="1" u="none" strike="noStrike" kern="0" cap="none" spc="0" normalizeH="0" baseline="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H</a:t>
              </a:r>
              <a:r>
                <a:rPr kumimoji="0" lang="de-DE" sz="2400" b="1" i="1" u="none" strike="noStrike" kern="0" cap="none" spc="0" normalizeH="0" baseline="-2500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x</a:t>
              </a:r>
              <a:endParaRPr kumimoji="0" lang="de-DE" sz="2400" b="1" i="1" u="none" strike="noStrike" kern="0" cap="none" spc="0" normalizeH="0" baseline="-2500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36" name="TextBox 235"/>
            <p:cNvSpPr txBox="1"/>
            <p:nvPr/>
          </p:nvSpPr>
          <p:spPr>
            <a:xfrm>
              <a:off x="4719488" y="4151865"/>
              <a:ext cx="427395" cy="41002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1" i="1" u="none" strike="noStrike" kern="0" cap="none" spc="0" normalizeH="0" baseline="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E</a:t>
              </a:r>
              <a:r>
                <a:rPr kumimoji="0" lang="de-DE" sz="2400" b="1" i="1" u="none" strike="noStrike" kern="0" cap="none" spc="0" normalizeH="0" baseline="-25000" noProof="0" dirty="0" err="1" smtClean="0">
                  <a:ln>
                    <a:noFill/>
                  </a:ln>
                  <a:solidFill>
                    <a:sysClr val="windowText" lastClr="000000"/>
                  </a:solidFill>
                  <a:effectLst/>
                  <a:uLnTx/>
                  <a:uFillTx/>
                  <a:latin typeface="Times New Roman" panose="02020603050405020304" pitchFamily="18" charset="0"/>
                  <a:cs typeface="Times New Roman" panose="02020603050405020304" pitchFamily="18" charset="0"/>
                </a:rPr>
                <a:t>y</a:t>
              </a:r>
              <a:endParaRPr kumimoji="0" lang="de-DE" sz="2400" b="1" i="1" u="none" strike="noStrike" kern="0" cap="none" spc="0" normalizeH="0" baseline="-2500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37" name="Freeform 236"/>
            <p:cNvSpPr/>
            <p:nvPr/>
          </p:nvSpPr>
          <p:spPr>
            <a:xfrm>
              <a:off x="3327267" y="4356878"/>
              <a:ext cx="1517208" cy="618301"/>
            </a:xfrm>
            <a:custGeom>
              <a:avLst/>
              <a:gdLst>
                <a:gd name="connsiteX0" fmla="*/ 0 w 3333750"/>
                <a:gd name="connsiteY0" fmla="*/ 1466872 h 2192658"/>
                <a:gd name="connsiteX1" fmla="*/ 542925 w 3333750"/>
                <a:gd name="connsiteY1" fmla="*/ 1314472 h 2192658"/>
                <a:gd name="connsiteX2" fmla="*/ 771525 w 3333750"/>
                <a:gd name="connsiteY2" fmla="*/ 895372 h 2192658"/>
                <a:gd name="connsiteX3" fmla="*/ 923925 w 3333750"/>
                <a:gd name="connsiteY3" fmla="*/ 1847872 h 2192658"/>
                <a:gd name="connsiteX4" fmla="*/ 1162050 w 3333750"/>
                <a:gd name="connsiteY4" fmla="*/ 466747 h 2192658"/>
                <a:gd name="connsiteX5" fmla="*/ 1400175 w 3333750"/>
                <a:gd name="connsiteY5" fmla="*/ 2143147 h 2192658"/>
                <a:gd name="connsiteX6" fmla="*/ 1638300 w 3333750"/>
                <a:gd name="connsiteY6" fmla="*/ 22 h 2192658"/>
                <a:gd name="connsiteX7" fmla="*/ 1924050 w 3333750"/>
                <a:gd name="connsiteY7" fmla="*/ 2190772 h 2192658"/>
                <a:gd name="connsiteX8" fmla="*/ 2171700 w 3333750"/>
                <a:gd name="connsiteY8" fmla="*/ 409597 h 2192658"/>
                <a:gd name="connsiteX9" fmla="*/ 2381250 w 3333750"/>
                <a:gd name="connsiteY9" fmla="*/ 1933597 h 2192658"/>
                <a:gd name="connsiteX10" fmla="*/ 2657475 w 3333750"/>
                <a:gd name="connsiteY10" fmla="*/ 752497 h 2192658"/>
                <a:gd name="connsiteX11" fmla="*/ 2838450 w 3333750"/>
                <a:gd name="connsiteY11" fmla="*/ 1104922 h 2192658"/>
                <a:gd name="connsiteX12" fmla="*/ 3333750 w 3333750"/>
                <a:gd name="connsiteY12" fmla="*/ 1304947 h 2192658"/>
                <a:gd name="connsiteX0" fmla="*/ 0 w 3333750"/>
                <a:gd name="connsiteY0" fmla="*/ 1466872 h 2192658"/>
                <a:gd name="connsiteX1" fmla="*/ 542925 w 3333750"/>
                <a:gd name="connsiteY1" fmla="*/ 1314472 h 2192658"/>
                <a:gd name="connsiteX2" fmla="*/ 771525 w 3333750"/>
                <a:gd name="connsiteY2" fmla="*/ 895372 h 2192658"/>
                <a:gd name="connsiteX3" fmla="*/ 923925 w 3333750"/>
                <a:gd name="connsiteY3" fmla="*/ 1847872 h 2192658"/>
                <a:gd name="connsiteX4" fmla="*/ 1162050 w 3333750"/>
                <a:gd name="connsiteY4" fmla="*/ 466747 h 2192658"/>
                <a:gd name="connsiteX5" fmla="*/ 1400175 w 3333750"/>
                <a:gd name="connsiteY5" fmla="*/ 2143147 h 2192658"/>
                <a:gd name="connsiteX6" fmla="*/ 1638300 w 3333750"/>
                <a:gd name="connsiteY6" fmla="*/ 22 h 2192658"/>
                <a:gd name="connsiteX7" fmla="*/ 1924050 w 3333750"/>
                <a:gd name="connsiteY7" fmla="*/ 2190772 h 2192658"/>
                <a:gd name="connsiteX8" fmla="*/ 2171700 w 3333750"/>
                <a:gd name="connsiteY8" fmla="*/ 409597 h 2192658"/>
                <a:gd name="connsiteX9" fmla="*/ 2381250 w 3333750"/>
                <a:gd name="connsiteY9" fmla="*/ 1933597 h 2192658"/>
                <a:gd name="connsiteX10" fmla="*/ 2657475 w 3333750"/>
                <a:gd name="connsiteY10" fmla="*/ 752497 h 2192658"/>
                <a:gd name="connsiteX11" fmla="*/ 2905125 w 3333750"/>
                <a:gd name="connsiteY11" fmla="*/ 1209697 h 2192658"/>
                <a:gd name="connsiteX12" fmla="*/ 3333750 w 3333750"/>
                <a:gd name="connsiteY12" fmla="*/ 1304947 h 2192658"/>
                <a:gd name="connsiteX0" fmla="*/ 0 w 3333750"/>
                <a:gd name="connsiteY0" fmla="*/ 1466872 h 2192658"/>
                <a:gd name="connsiteX1" fmla="*/ 495300 w 3333750"/>
                <a:gd name="connsiteY1" fmla="*/ 1304947 h 2192658"/>
                <a:gd name="connsiteX2" fmla="*/ 771525 w 3333750"/>
                <a:gd name="connsiteY2" fmla="*/ 895372 h 2192658"/>
                <a:gd name="connsiteX3" fmla="*/ 923925 w 3333750"/>
                <a:gd name="connsiteY3" fmla="*/ 1847872 h 2192658"/>
                <a:gd name="connsiteX4" fmla="*/ 1162050 w 3333750"/>
                <a:gd name="connsiteY4" fmla="*/ 466747 h 2192658"/>
                <a:gd name="connsiteX5" fmla="*/ 1400175 w 3333750"/>
                <a:gd name="connsiteY5" fmla="*/ 2143147 h 2192658"/>
                <a:gd name="connsiteX6" fmla="*/ 1638300 w 3333750"/>
                <a:gd name="connsiteY6" fmla="*/ 22 h 2192658"/>
                <a:gd name="connsiteX7" fmla="*/ 1924050 w 3333750"/>
                <a:gd name="connsiteY7" fmla="*/ 2190772 h 2192658"/>
                <a:gd name="connsiteX8" fmla="*/ 2171700 w 3333750"/>
                <a:gd name="connsiteY8" fmla="*/ 409597 h 2192658"/>
                <a:gd name="connsiteX9" fmla="*/ 2381250 w 3333750"/>
                <a:gd name="connsiteY9" fmla="*/ 1933597 h 2192658"/>
                <a:gd name="connsiteX10" fmla="*/ 2657475 w 3333750"/>
                <a:gd name="connsiteY10" fmla="*/ 752497 h 2192658"/>
                <a:gd name="connsiteX11" fmla="*/ 2905125 w 3333750"/>
                <a:gd name="connsiteY11" fmla="*/ 1209697 h 2192658"/>
                <a:gd name="connsiteX12" fmla="*/ 3333750 w 3333750"/>
                <a:gd name="connsiteY12" fmla="*/ 1304947 h 219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3750" h="2192658">
                  <a:moveTo>
                    <a:pt x="0" y="1466872"/>
                  </a:moveTo>
                  <a:cubicBezTo>
                    <a:pt x="207169" y="1438297"/>
                    <a:pt x="366713" y="1400197"/>
                    <a:pt x="495300" y="1304947"/>
                  </a:cubicBezTo>
                  <a:cubicBezTo>
                    <a:pt x="623888" y="1209697"/>
                    <a:pt x="700088" y="804885"/>
                    <a:pt x="771525" y="895372"/>
                  </a:cubicBezTo>
                  <a:cubicBezTo>
                    <a:pt x="842963" y="985860"/>
                    <a:pt x="858838" y="1919310"/>
                    <a:pt x="923925" y="1847872"/>
                  </a:cubicBezTo>
                  <a:cubicBezTo>
                    <a:pt x="989013" y="1776435"/>
                    <a:pt x="1082675" y="417535"/>
                    <a:pt x="1162050" y="466747"/>
                  </a:cubicBezTo>
                  <a:cubicBezTo>
                    <a:pt x="1241425" y="515959"/>
                    <a:pt x="1320800" y="2220934"/>
                    <a:pt x="1400175" y="2143147"/>
                  </a:cubicBezTo>
                  <a:cubicBezTo>
                    <a:pt x="1479550" y="2065360"/>
                    <a:pt x="1550987" y="-7916"/>
                    <a:pt x="1638300" y="22"/>
                  </a:cubicBezTo>
                  <a:cubicBezTo>
                    <a:pt x="1725613" y="7960"/>
                    <a:pt x="1835150" y="2122510"/>
                    <a:pt x="1924050" y="2190772"/>
                  </a:cubicBezTo>
                  <a:cubicBezTo>
                    <a:pt x="2012950" y="2259034"/>
                    <a:pt x="2095500" y="452459"/>
                    <a:pt x="2171700" y="409597"/>
                  </a:cubicBezTo>
                  <a:cubicBezTo>
                    <a:pt x="2247900" y="366734"/>
                    <a:pt x="2300288" y="1876447"/>
                    <a:pt x="2381250" y="1933597"/>
                  </a:cubicBezTo>
                  <a:cubicBezTo>
                    <a:pt x="2462212" y="1990747"/>
                    <a:pt x="2570163" y="873147"/>
                    <a:pt x="2657475" y="752497"/>
                  </a:cubicBezTo>
                  <a:cubicBezTo>
                    <a:pt x="2744788" y="631847"/>
                    <a:pt x="2792413" y="1117622"/>
                    <a:pt x="2905125" y="1209697"/>
                  </a:cubicBezTo>
                  <a:cubicBezTo>
                    <a:pt x="3017838" y="1301772"/>
                    <a:pt x="3142456" y="1250972"/>
                    <a:pt x="3333750" y="1304947"/>
                  </a:cubicBezTo>
                </a:path>
              </a:pathLst>
            </a:custGeom>
            <a:noFill/>
            <a:ln w="41275">
              <a:solidFill>
                <a:srgbClr val="FF0000"/>
              </a:solidFill>
              <a:tailEnd type="arrow"/>
            </a:ln>
            <a:scene3d>
              <a:camera prst="orthographicFront">
                <a:rot lat="1777732" lon="20924384" rev="15719536"/>
              </a:camera>
              <a:lightRig rig="threePt" dir="t">
                <a:rot lat="0" lon="0" rev="14400000"/>
              </a:lightRig>
            </a:scene3d>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cxnSp>
          <p:nvCxnSpPr>
            <p:cNvPr id="238" name="Straight Arrow Connector 237"/>
            <p:cNvCxnSpPr/>
            <p:nvPr/>
          </p:nvCxnSpPr>
          <p:spPr>
            <a:xfrm flipH="1">
              <a:off x="3639862" y="4560660"/>
              <a:ext cx="552271" cy="3498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5180489" y="2181112"/>
            <a:ext cx="3126988" cy="2364450"/>
            <a:chOff x="5180489" y="2181112"/>
            <a:chExt cx="3126988" cy="2364450"/>
          </a:xfrm>
        </p:grpSpPr>
        <p:sp>
          <p:nvSpPr>
            <p:cNvPr id="141" name="Oval 140"/>
            <p:cNvSpPr/>
            <p:nvPr/>
          </p:nvSpPr>
          <p:spPr>
            <a:xfrm>
              <a:off x="5300531" y="2667571"/>
              <a:ext cx="2886904" cy="1877991"/>
            </a:xfrm>
            <a:prstGeom prst="ellipse">
              <a:avLst/>
            </a:prstGeom>
            <a:solidFill>
              <a:schemeClr val="accent1">
                <a:alpha val="49000"/>
              </a:schemeClr>
            </a:solidFill>
            <a:ln>
              <a:noFill/>
            </a:ln>
            <a:scene3d>
              <a:camera prst="perspectiveRelaxedModerately" fov="7200000"/>
              <a:lightRig rig="threePt" dir="t"/>
            </a:scene3d>
            <a:sp3d extrusionH="1270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nvGrpSpPr>
            <p:cNvPr id="142" name="Group 141"/>
            <p:cNvGrpSpPr/>
            <p:nvPr/>
          </p:nvGrpSpPr>
          <p:grpSpPr>
            <a:xfrm>
              <a:off x="5180489" y="2181112"/>
              <a:ext cx="3126988" cy="2282551"/>
              <a:chOff x="3406646" y="849386"/>
              <a:chExt cx="3126988" cy="2282551"/>
            </a:xfrm>
          </p:grpSpPr>
          <p:grpSp>
            <p:nvGrpSpPr>
              <p:cNvPr id="166" name="Group 165"/>
              <p:cNvGrpSpPr/>
              <p:nvPr/>
            </p:nvGrpSpPr>
            <p:grpSpPr>
              <a:xfrm>
                <a:off x="3406646" y="1783028"/>
                <a:ext cx="2294430" cy="1249007"/>
                <a:chOff x="88109" y="3408466"/>
                <a:chExt cx="1119163" cy="529259"/>
              </a:xfrm>
            </p:grpSpPr>
            <p:sp>
              <p:nvSpPr>
                <p:cNvPr id="180" name="Rectangle 179"/>
                <p:cNvSpPr/>
                <p:nvPr/>
              </p:nvSpPr>
              <p:spPr>
                <a:xfrm>
                  <a:off x="88109" y="3832280"/>
                  <a:ext cx="1119163" cy="105445"/>
                </a:xfrm>
                <a:prstGeom prst="rect">
                  <a:avLst/>
                </a:prstGeom>
                <a:solidFill>
                  <a:schemeClr val="accent2">
                    <a:lumMod val="60000"/>
                    <a:lumOff val="40000"/>
                  </a:schemeClr>
                </a:solidFill>
                <a:ln>
                  <a:noFill/>
                </a:ln>
                <a:scene3d>
                  <a:camera prst="isometricOffAxis2Left"/>
                  <a:lightRig rig="threePt" dir="t">
                    <a:rot lat="0" lon="0" rev="10200000"/>
                  </a:lightRig>
                </a:scene3d>
                <a:sp3d extrusionH="2133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nvGrpSpPr>
                <p:cNvPr id="181" name="Group 180"/>
                <p:cNvGrpSpPr/>
                <p:nvPr/>
              </p:nvGrpSpPr>
              <p:grpSpPr>
                <a:xfrm>
                  <a:off x="93982" y="3408466"/>
                  <a:ext cx="1113290" cy="443063"/>
                  <a:chOff x="3531294" y="4581128"/>
                  <a:chExt cx="742627" cy="576064"/>
                </a:xfrm>
                <a:scene3d>
                  <a:camera prst="isometricOffAxis2Left"/>
                  <a:lightRig rig="threePt" dir="t">
                    <a:rot lat="0" lon="0" rev="13200000"/>
                  </a:lightRig>
                </a:scene3d>
              </p:grpSpPr>
              <p:sp>
                <p:nvSpPr>
                  <p:cNvPr id="182" name="Rectangle 181"/>
                  <p:cNvSpPr/>
                  <p:nvPr/>
                </p:nvSpPr>
                <p:spPr>
                  <a:xfrm>
                    <a:off x="3531294" y="4581128"/>
                    <a:ext cx="742627" cy="122250"/>
                  </a:xfrm>
                  <a:prstGeom prst="rect">
                    <a:avLst/>
                  </a:prstGeom>
                  <a:solidFill>
                    <a:srgbClr val="FFC000"/>
                  </a:solidFill>
                  <a:ln>
                    <a:noFill/>
                  </a:ln>
                  <a:sp3d extrusionH="2133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183" name="Rectangle 182"/>
                  <p:cNvSpPr/>
                  <p:nvPr/>
                </p:nvSpPr>
                <p:spPr>
                  <a:xfrm>
                    <a:off x="3531294" y="4703378"/>
                    <a:ext cx="742627" cy="453814"/>
                  </a:xfrm>
                  <a:prstGeom prst="rect">
                    <a:avLst/>
                  </a:prstGeom>
                  <a:solidFill>
                    <a:srgbClr val="92D050"/>
                  </a:solidFill>
                  <a:ln>
                    <a:noFill/>
                  </a:ln>
                  <a:sp3d extrusionH="2133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sp>
                <p:nvSpPr>
                  <p:cNvPr id="184" name="Rectangle 183"/>
                  <p:cNvSpPr/>
                  <p:nvPr/>
                </p:nvSpPr>
                <p:spPr>
                  <a:xfrm>
                    <a:off x="3531294" y="4851995"/>
                    <a:ext cx="742627" cy="122250"/>
                  </a:xfrm>
                  <a:prstGeom prst="rect">
                    <a:avLst/>
                  </a:prstGeom>
                  <a:solidFill>
                    <a:schemeClr val="tx2">
                      <a:lumMod val="75000"/>
                      <a:alpha val="82000"/>
                    </a:schemeClr>
                  </a:solidFill>
                  <a:ln>
                    <a:noFill/>
                  </a:ln>
                  <a:sp3d extrusionH="2133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pSp>
          </p:grpSp>
          <p:sp>
            <p:nvSpPr>
              <p:cNvPr id="167" name="TextBox 166"/>
              <p:cNvSpPr txBox="1"/>
              <p:nvPr/>
            </p:nvSpPr>
            <p:spPr>
              <a:xfrm>
                <a:off x="5124424" y="2307511"/>
                <a:ext cx="285277" cy="34376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d</a:t>
                </a:r>
                <a:endParaRPr kumimoji="0" lang="de-DE" sz="18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cxnSp>
            <p:nvCxnSpPr>
              <p:cNvPr id="168" name="Straight Arrow Connector 167"/>
              <p:cNvCxnSpPr/>
              <p:nvPr/>
            </p:nvCxnSpPr>
            <p:spPr>
              <a:xfrm>
                <a:off x="5399068" y="2367576"/>
                <a:ext cx="0" cy="257965"/>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4241156" y="1662998"/>
                <a:ext cx="524503" cy="461665"/>
              </a:xfrm>
              <a:prstGeom prst="rect">
                <a:avLst/>
              </a:prstGeom>
              <a:noFill/>
              <a:scene3d>
                <a:camera prst="isometricOffAxis2Left"/>
                <a:lightRig rig="threePt" dir="t"/>
              </a:scene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smtClean="0">
                    <a:ln>
                      <a:noFill/>
                    </a:ln>
                    <a:solidFill>
                      <a:sysClr val="windowText" lastClr="000000"/>
                    </a:solidFill>
                    <a:effectLst/>
                    <a:uLnTx/>
                    <a:uFillTx/>
                  </a:rPr>
                  <a:t>Au</a:t>
                </a:r>
                <a:endParaRPr kumimoji="0" lang="de-DE" sz="2400" b="0" i="0" u="none" strike="noStrike" kern="0" cap="none" spc="0" normalizeH="0" baseline="0" noProof="0" dirty="0">
                  <a:ln>
                    <a:noFill/>
                  </a:ln>
                  <a:solidFill>
                    <a:sysClr val="windowText" lastClr="000000"/>
                  </a:solidFill>
                  <a:effectLst/>
                  <a:uLnTx/>
                  <a:uFillTx/>
                </a:endParaRPr>
              </a:p>
            </p:txBody>
          </p:sp>
          <p:sp>
            <p:nvSpPr>
              <p:cNvPr id="170" name="TextBox 169"/>
              <p:cNvSpPr txBox="1"/>
              <p:nvPr/>
            </p:nvSpPr>
            <p:spPr>
              <a:xfrm>
                <a:off x="4160507" y="1885850"/>
                <a:ext cx="675570" cy="461665"/>
              </a:xfrm>
              <a:prstGeom prst="rect">
                <a:avLst/>
              </a:prstGeom>
              <a:noFill/>
              <a:scene3d>
                <a:camera prst="isometricOffAxis2Left"/>
                <a:lightRig rig="threePt" dir="t"/>
              </a:scene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smtClean="0">
                    <a:ln>
                      <a:noFill/>
                    </a:ln>
                    <a:solidFill>
                      <a:sysClr val="windowText" lastClr="000000"/>
                    </a:solidFill>
                    <a:effectLst/>
                    <a:uLnTx/>
                    <a:uFillTx/>
                  </a:rPr>
                  <a:t>LCO</a:t>
                </a:r>
                <a:endParaRPr kumimoji="0" lang="de-DE" sz="2400" b="0" i="0" u="none" strike="noStrike" kern="0" cap="none" spc="0" normalizeH="0" baseline="0" noProof="0" dirty="0">
                  <a:ln>
                    <a:noFill/>
                  </a:ln>
                  <a:solidFill>
                    <a:sysClr val="windowText" lastClr="000000"/>
                  </a:solidFill>
                  <a:effectLst/>
                  <a:uLnTx/>
                  <a:uFillTx/>
                </a:endParaRPr>
              </a:p>
            </p:txBody>
          </p:sp>
          <p:sp>
            <p:nvSpPr>
              <p:cNvPr id="171" name="TextBox 170"/>
              <p:cNvSpPr txBox="1"/>
              <p:nvPr/>
            </p:nvSpPr>
            <p:spPr>
              <a:xfrm>
                <a:off x="4091080" y="2141366"/>
                <a:ext cx="819968" cy="461665"/>
              </a:xfrm>
              <a:prstGeom prst="rect">
                <a:avLst/>
              </a:prstGeom>
              <a:noFill/>
              <a:scene3d>
                <a:camera prst="isometricOffAxis2Left"/>
                <a:lightRig rig="threePt" dir="t"/>
              </a:scene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smtClean="0">
                    <a:ln>
                      <a:noFill/>
                    </a:ln>
                    <a:solidFill>
                      <a:sysClr val="windowText" lastClr="000000"/>
                    </a:solidFill>
                    <a:effectLst/>
                    <a:uLnTx/>
                    <a:uFillTx/>
                  </a:rPr>
                  <a:t>LSCO</a:t>
                </a:r>
                <a:endParaRPr kumimoji="0" lang="de-DE" sz="2400" b="0" i="0" u="none" strike="noStrike" kern="0" cap="none" spc="0" normalizeH="0" baseline="0" noProof="0" dirty="0">
                  <a:ln>
                    <a:noFill/>
                  </a:ln>
                  <a:solidFill>
                    <a:sysClr val="windowText" lastClr="000000"/>
                  </a:solidFill>
                  <a:effectLst/>
                  <a:uLnTx/>
                  <a:uFillTx/>
                </a:endParaRPr>
              </a:p>
            </p:txBody>
          </p:sp>
          <p:sp>
            <p:nvSpPr>
              <p:cNvPr id="172" name="TextBox 171"/>
              <p:cNvSpPr txBox="1"/>
              <p:nvPr/>
            </p:nvSpPr>
            <p:spPr>
              <a:xfrm>
                <a:off x="4153383" y="2410753"/>
                <a:ext cx="675570" cy="461665"/>
              </a:xfrm>
              <a:prstGeom prst="rect">
                <a:avLst/>
              </a:prstGeom>
              <a:noFill/>
              <a:scene3d>
                <a:camera prst="isometricOffAxis2Left"/>
                <a:lightRig rig="threePt" dir="t"/>
              </a:scene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smtClean="0">
                    <a:ln>
                      <a:noFill/>
                    </a:ln>
                    <a:solidFill>
                      <a:sysClr val="windowText" lastClr="000000"/>
                    </a:solidFill>
                    <a:effectLst/>
                    <a:uLnTx/>
                    <a:uFillTx/>
                  </a:rPr>
                  <a:t>LCO</a:t>
                </a:r>
                <a:endParaRPr kumimoji="0" lang="de-DE" sz="2400" b="0" i="0" u="none" strike="noStrike" kern="0" cap="none" spc="0" normalizeH="0" baseline="0" noProof="0" dirty="0">
                  <a:ln>
                    <a:noFill/>
                  </a:ln>
                  <a:solidFill>
                    <a:sysClr val="windowText" lastClr="000000"/>
                  </a:solidFill>
                  <a:effectLst/>
                  <a:uLnTx/>
                  <a:uFillTx/>
                </a:endParaRPr>
              </a:p>
            </p:txBody>
          </p:sp>
          <p:sp>
            <p:nvSpPr>
              <p:cNvPr id="173" name="TextBox 172"/>
              <p:cNvSpPr txBox="1"/>
              <p:nvPr/>
            </p:nvSpPr>
            <p:spPr>
              <a:xfrm>
                <a:off x="4143498" y="2670272"/>
                <a:ext cx="693010" cy="461665"/>
              </a:xfrm>
              <a:prstGeom prst="rect">
                <a:avLst/>
              </a:prstGeom>
              <a:noFill/>
              <a:scene3d>
                <a:camera prst="isometricOffAxis2Left"/>
                <a:lightRig rig="threePt" dir="t"/>
              </a:scene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smtClean="0">
                    <a:ln>
                      <a:noFill/>
                    </a:ln>
                    <a:solidFill>
                      <a:sysClr val="windowText" lastClr="000000"/>
                    </a:solidFill>
                    <a:effectLst/>
                    <a:uLnTx/>
                    <a:uFillTx/>
                  </a:rPr>
                  <a:t>SRO</a:t>
                </a:r>
                <a:endParaRPr kumimoji="0" lang="de-DE" sz="2400" b="0" i="0" u="none" strike="noStrike" kern="0" cap="none" spc="0" normalizeH="0" baseline="0" noProof="0" dirty="0">
                  <a:ln>
                    <a:noFill/>
                  </a:ln>
                  <a:solidFill>
                    <a:sysClr val="windowText" lastClr="000000"/>
                  </a:solidFill>
                  <a:effectLst/>
                  <a:uLnTx/>
                  <a:uFillTx/>
                </a:endParaRPr>
              </a:p>
            </p:txBody>
          </p:sp>
          <p:cxnSp>
            <p:nvCxnSpPr>
              <p:cNvPr id="174" name="Straight Arrow Connector 173"/>
              <p:cNvCxnSpPr/>
              <p:nvPr/>
            </p:nvCxnSpPr>
            <p:spPr>
              <a:xfrm flipV="1">
                <a:off x="5508597" y="1343595"/>
                <a:ext cx="954720" cy="59627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5" name="TextBox 174"/>
              <p:cNvSpPr txBox="1"/>
              <p:nvPr/>
            </p:nvSpPr>
            <p:spPr>
              <a:xfrm>
                <a:off x="5517084" y="1422986"/>
                <a:ext cx="300685" cy="3280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w</a:t>
                </a:r>
                <a:endParaRPr kumimoji="0" lang="de-DE" sz="18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176" name="TextBox 175"/>
              <p:cNvSpPr txBox="1"/>
              <p:nvPr/>
            </p:nvSpPr>
            <p:spPr>
              <a:xfrm>
                <a:off x="5329639" y="849386"/>
                <a:ext cx="300685" cy="3280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w</a:t>
                </a:r>
                <a:endParaRPr kumimoji="0" lang="de-DE" sz="18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cxnSp>
            <p:nvCxnSpPr>
              <p:cNvPr id="177" name="Straight Arrow Connector 176"/>
              <p:cNvCxnSpPr/>
              <p:nvPr/>
            </p:nvCxnSpPr>
            <p:spPr>
              <a:xfrm>
                <a:off x="4447597" y="1008336"/>
                <a:ext cx="2086037" cy="316877"/>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a:off x="5589834" y="2171922"/>
                <a:ext cx="0" cy="801649"/>
              </a:xfrm>
              <a:prstGeom prst="straightConnector1">
                <a:avLst/>
              </a:prstGeom>
              <a:ln w="317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5572944" y="2472308"/>
                <a:ext cx="33214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0" i="1"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D</a:t>
                </a:r>
                <a:endParaRPr kumimoji="0" lang="de-DE" sz="1600" b="0" i="1"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08217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555916" y="2135227"/>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2731677" y="2135227"/>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2498973" y="2140885"/>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4" name="Shape 58"/>
          <p:cNvSpPr/>
          <p:nvPr/>
        </p:nvSpPr>
        <p:spPr>
          <a:xfrm>
            <a:off x="2160050" y="81146"/>
            <a:ext cx="6660422"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a:r>
              <a:rPr lang="en-GB" sz="4800" kern="0" dirty="0">
                <a:solidFill>
                  <a:srgbClr val="000000"/>
                </a:solidFill>
                <a:latin typeface="+mn-lt"/>
              </a:rPr>
              <a:t>Many body </a:t>
            </a:r>
            <a:r>
              <a:rPr lang="en-GB" sz="4800" kern="0" dirty="0" smtClean="0">
                <a:solidFill>
                  <a:srgbClr val="000000"/>
                </a:solidFill>
                <a:latin typeface="+mn-lt"/>
              </a:rPr>
              <a:t>problem</a:t>
            </a:r>
            <a:endParaRPr sz="4800" kern="0" dirty="0">
              <a:solidFill>
                <a:srgbClr val="000000"/>
              </a:solidFill>
              <a:latin typeface="+mn-lt"/>
            </a:endParaRPr>
          </a:p>
        </p:txBody>
      </p:sp>
      <p:pic>
        <p:nvPicPr>
          <p:cNvPr id="5" name="tntlogo_new.jpg"/>
          <p:cNvPicPr/>
          <p:nvPr/>
        </p:nvPicPr>
        <p:blipFill>
          <a:blip r:embed="rId3">
            <a:extLst/>
          </a:blip>
          <a:stretch>
            <a:fillRect/>
          </a:stretch>
        </p:blipFill>
        <p:spPr>
          <a:xfrm>
            <a:off x="114300" y="165100"/>
            <a:ext cx="1804186" cy="660400"/>
          </a:xfrm>
          <a:prstGeom prst="rect">
            <a:avLst/>
          </a:prstGeom>
          <a:ln w="12700">
            <a:miter lim="400000"/>
          </a:ln>
        </p:spPr>
      </p:pic>
      <p:sp>
        <p:nvSpPr>
          <p:cNvPr id="32" name="TextBox 31"/>
          <p:cNvSpPr txBox="1"/>
          <p:nvPr/>
        </p:nvSpPr>
        <p:spPr>
          <a:xfrm>
            <a:off x="314742" y="864519"/>
            <a:ext cx="8700075" cy="461665"/>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The quantum state of </a:t>
            </a:r>
            <a:r>
              <a:rPr lang="en-GB" sz="2400" i="1" dirty="0" smtClean="0">
                <a:solidFill>
                  <a:srgbClr val="7F7F7F"/>
                </a:solidFill>
                <a:latin typeface="Calibri"/>
              </a:rPr>
              <a:t>N</a:t>
            </a:r>
            <a:r>
              <a:rPr lang="en-GB" sz="2400" dirty="0" smtClean="0">
                <a:solidFill>
                  <a:srgbClr val="7F7F7F"/>
                </a:solidFill>
                <a:latin typeface="Calibri"/>
              </a:rPr>
              <a:t> spins is represented </a:t>
            </a:r>
            <a:r>
              <a:rPr lang="en-GB" sz="2400" dirty="0" smtClean="0">
                <a:solidFill>
                  <a:srgbClr val="7F7F7F"/>
                </a:solidFill>
                <a:latin typeface="Calibri"/>
              </a:rPr>
              <a:t>by a rank-</a:t>
            </a:r>
            <a:r>
              <a:rPr lang="en-GB" sz="2400" i="1" dirty="0" smtClean="0">
                <a:solidFill>
                  <a:srgbClr val="7F7F7F"/>
                </a:solidFill>
                <a:latin typeface="Calibri"/>
              </a:rPr>
              <a:t>N</a:t>
            </a:r>
            <a:r>
              <a:rPr lang="en-GB" sz="2400" dirty="0" smtClean="0">
                <a:solidFill>
                  <a:srgbClr val="7F7F7F"/>
                </a:solidFill>
                <a:latin typeface="Calibri"/>
              </a:rPr>
              <a:t> tensor: </a:t>
            </a:r>
            <a:endParaRPr lang="en-GB" sz="2400" dirty="0">
              <a:solidFill>
                <a:srgbClr val="7F7F7F"/>
              </a:solidFill>
              <a:latin typeface="Calibri"/>
            </a:endParaRPr>
          </a:p>
        </p:txBody>
      </p:sp>
      <p:cxnSp>
        <p:nvCxnSpPr>
          <p:cNvPr id="104" name="Straight Connector 103"/>
          <p:cNvCxnSpPr/>
          <p:nvPr/>
        </p:nvCxnSpPr>
        <p:spPr>
          <a:xfrm>
            <a:off x="1257164" y="1974909"/>
            <a:ext cx="0" cy="57211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105" name="Picture 104"/>
          <p:cNvPicPr>
            <a:picLocks noChangeAspect="1"/>
          </p:cNvPicPr>
          <p:nvPr/>
        </p:nvPicPr>
        <p:blipFill>
          <a:blip r:embed="rId4"/>
          <a:stretch>
            <a:fillRect/>
          </a:stretch>
        </p:blipFill>
        <p:spPr>
          <a:xfrm>
            <a:off x="756302" y="1567691"/>
            <a:ext cx="2209800" cy="723900"/>
          </a:xfrm>
          <a:prstGeom prst="rect">
            <a:avLst/>
          </a:prstGeom>
        </p:spPr>
      </p:pic>
      <p:pic>
        <p:nvPicPr>
          <p:cNvPr id="106" name="Picture 105"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3479" y="1721785"/>
            <a:ext cx="292100" cy="419100"/>
          </a:xfrm>
          <a:prstGeom prst="rect">
            <a:avLst/>
          </a:prstGeom>
        </p:spPr>
      </p:pic>
      <p:cxnSp>
        <p:nvCxnSpPr>
          <p:cNvPr id="109" name="Straight Connector 108"/>
          <p:cNvCxnSpPr/>
          <p:nvPr/>
        </p:nvCxnSpPr>
        <p:spPr>
          <a:xfrm>
            <a:off x="983829" y="2140885"/>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811882" y="2173154"/>
            <a:ext cx="344039" cy="369332"/>
          </a:xfrm>
          <a:prstGeom prst="rect">
            <a:avLst/>
          </a:prstGeom>
          <a:noFill/>
        </p:spPr>
        <p:txBody>
          <a:bodyPr wrap="none" rtlCol="0">
            <a:spAutoFit/>
          </a:bodyPr>
          <a:lstStyle/>
          <a:p>
            <a:pPr algn="l" defTabSz="457200" fontAlgn="auto">
              <a:spcBef>
                <a:spcPts val="0"/>
              </a:spcBef>
              <a:spcAft>
                <a:spcPts val="0"/>
              </a:spcAft>
            </a:pPr>
            <a:r>
              <a:rPr lang="en-GB" sz="1800" dirty="0" smtClean="0">
                <a:solidFill>
                  <a:prstClr val="black"/>
                </a:solidFill>
                <a:latin typeface="Calibri"/>
              </a:rPr>
              <a:t>…</a:t>
            </a:r>
            <a:endParaRPr lang="en-GB" sz="1800" dirty="0">
              <a:solidFill>
                <a:prstClr val="black"/>
              </a:solidFill>
              <a:latin typeface="Calibri"/>
            </a:endParaRPr>
          </a:p>
        </p:txBody>
      </p:sp>
      <p:sp>
        <p:nvSpPr>
          <p:cNvPr id="62" name="Line 111"/>
          <p:cNvSpPr>
            <a:spLocks noChangeShapeType="1"/>
          </p:cNvSpPr>
          <p:nvPr/>
        </p:nvSpPr>
        <p:spPr bwMode="auto">
          <a:xfrm>
            <a:off x="743972" y="3003049"/>
            <a:ext cx="2326108"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dirty="0">
              <a:solidFill>
                <a:prstClr val="black"/>
              </a:solidFill>
              <a:latin typeface="Calibri"/>
            </a:endParaRPr>
          </a:p>
        </p:txBody>
      </p:sp>
      <p:sp>
        <p:nvSpPr>
          <p:cNvPr id="63" name="Line 115"/>
          <p:cNvSpPr>
            <a:spLocks noChangeShapeType="1"/>
          </p:cNvSpPr>
          <p:nvPr/>
        </p:nvSpPr>
        <p:spPr bwMode="auto">
          <a:xfrm rot="2978103" flipH="1" flipV="1">
            <a:off x="778946" y="2644273"/>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64" name="Line 116"/>
          <p:cNvSpPr>
            <a:spLocks noChangeShapeType="1"/>
          </p:cNvSpPr>
          <p:nvPr/>
        </p:nvSpPr>
        <p:spPr bwMode="auto">
          <a:xfrm rot="4481107" flipH="1" flipV="1">
            <a:off x="923348" y="2888749"/>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65" name="Line 117"/>
          <p:cNvSpPr>
            <a:spLocks noChangeShapeType="1"/>
          </p:cNvSpPr>
          <p:nvPr/>
        </p:nvSpPr>
        <p:spPr bwMode="auto">
          <a:xfrm rot="20681107" flipH="1" flipV="1">
            <a:off x="1375355" y="2637924"/>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66" name="Oval 118"/>
          <p:cNvSpPr>
            <a:spLocks noChangeArrowheads="1"/>
          </p:cNvSpPr>
          <p:nvPr/>
        </p:nvSpPr>
        <p:spPr bwMode="auto">
          <a:xfrm>
            <a:off x="1526168" y="2928436"/>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67" name="Oval 119"/>
          <p:cNvSpPr>
            <a:spLocks noChangeArrowheads="1"/>
          </p:cNvSpPr>
          <p:nvPr/>
        </p:nvSpPr>
        <p:spPr bwMode="auto">
          <a:xfrm>
            <a:off x="842445" y="2937961"/>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68" name="Oval 120"/>
          <p:cNvSpPr>
            <a:spLocks noChangeArrowheads="1"/>
          </p:cNvSpPr>
          <p:nvPr/>
        </p:nvSpPr>
        <p:spPr bwMode="auto">
          <a:xfrm>
            <a:off x="1188460" y="2914149"/>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defTabSz="457200" fontAlgn="auto">
              <a:spcBef>
                <a:spcPts val="0"/>
              </a:spcBef>
              <a:spcAft>
                <a:spcPts val="0"/>
              </a:spcAft>
            </a:pPr>
            <a:endParaRPr lang="en-US" sz="1800" dirty="0">
              <a:solidFill>
                <a:prstClr val="black"/>
              </a:solidFill>
              <a:latin typeface="Calibri"/>
            </a:endParaRPr>
          </a:p>
        </p:txBody>
      </p:sp>
      <p:sp>
        <p:nvSpPr>
          <p:cNvPr id="69" name="Line 115"/>
          <p:cNvSpPr>
            <a:spLocks noChangeShapeType="1"/>
          </p:cNvSpPr>
          <p:nvPr/>
        </p:nvSpPr>
        <p:spPr bwMode="auto">
          <a:xfrm rot="2978103" flipH="1" flipV="1">
            <a:off x="2353800" y="2650053"/>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dirty="0">
              <a:solidFill>
                <a:prstClr val="black"/>
              </a:solidFill>
              <a:latin typeface="Calibri"/>
            </a:endParaRPr>
          </a:p>
        </p:txBody>
      </p:sp>
      <p:sp>
        <p:nvSpPr>
          <p:cNvPr id="70" name="Line 116"/>
          <p:cNvSpPr>
            <a:spLocks noChangeShapeType="1"/>
          </p:cNvSpPr>
          <p:nvPr/>
        </p:nvSpPr>
        <p:spPr bwMode="auto">
          <a:xfrm rot="4481107" flipH="1" flipV="1">
            <a:off x="2461212" y="2894529"/>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defTabSz="457200" fontAlgn="auto">
              <a:spcBef>
                <a:spcPts val="0"/>
              </a:spcBef>
              <a:spcAft>
                <a:spcPts val="0"/>
              </a:spcAft>
            </a:pPr>
            <a:endParaRPr lang="en-US" sz="1800">
              <a:solidFill>
                <a:prstClr val="black"/>
              </a:solidFill>
              <a:latin typeface="Calibri"/>
            </a:endParaRPr>
          </a:p>
        </p:txBody>
      </p:sp>
      <p:sp>
        <p:nvSpPr>
          <p:cNvPr id="75" name="Oval 119"/>
          <p:cNvSpPr>
            <a:spLocks noChangeArrowheads="1"/>
          </p:cNvSpPr>
          <p:nvPr/>
        </p:nvSpPr>
        <p:spPr bwMode="auto">
          <a:xfrm>
            <a:off x="2404969" y="2943741"/>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defTabSz="457200" fontAlgn="auto">
              <a:spcBef>
                <a:spcPts val="0"/>
              </a:spcBef>
              <a:spcAft>
                <a:spcPts val="0"/>
              </a:spcAft>
            </a:pPr>
            <a:endParaRPr lang="en-US" sz="1800" dirty="0">
              <a:solidFill>
                <a:prstClr val="black"/>
              </a:solidFill>
              <a:latin typeface="Calibri"/>
            </a:endParaRPr>
          </a:p>
        </p:txBody>
      </p:sp>
      <p:sp>
        <p:nvSpPr>
          <p:cNvPr id="77" name="Oval 120"/>
          <p:cNvSpPr>
            <a:spLocks noChangeArrowheads="1"/>
          </p:cNvSpPr>
          <p:nvPr/>
        </p:nvSpPr>
        <p:spPr bwMode="auto">
          <a:xfrm>
            <a:off x="2726324" y="2919929"/>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defTabSz="457200" fontAlgn="auto">
              <a:spcBef>
                <a:spcPts val="0"/>
              </a:spcBef>
              <a:spcAft>
                <a:spcPts val="0"/>
              </a:spcAft>
            </a:pPr>
            <a:endParaRPr lang="en-US" sz="1800" dirty="0">
              <a:solidFill>
                <a:prstClr val="black"/>
              </a:solidFill>
              <a:latin typeface="Calibri"/>
            </a:endParaRPr>
          </a:p>
        </p:txBody>
      </p:sp>
      <p:pic>
        <p:nvPicPr>
          <p:cNvPr id="8" name="Picture 7"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0083" y="1974909"/>
            <a:ext cx="5529513" cy="674534"/>
          </a:xfrm>
          <a:prstGeom prst="rect">
            <a:avLst/>
          </a:prstGeom>
        </p:spPr>
      </p:pic>
      <p:sp>
        <p:nvSpPr>
          <p:cNvPr id="9" name="Freeform 8"/>
          <p:cNvSpPr/>
          <p:nvPr/>
        </p:nvSpPr>
        <p:spPr>
          <a:xfrm>
            <a:off x="2918060" y="1502890"/>
            <a:ext cx="3221379" cy="568380"/>
          </a:xfrm>
          <a:custGeom>
            <a:avLst/>
            <a:gdLst>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700200 w 3131739"/>
              <a:gd name="connsiteY4" fmla="*/ 221921 h 567133"/>
              <a:gd name="connsiteX5" fmla="*/ 2589233 w 3131739"/>
              <a:gd name="connsiteY5" fmla="*/ 160276 h 567133"/>
              <a:gd name="connsiteX6" fmla="*/ 2478266 w 3131739"/>
              <a:gd name="connsiteY6" fmla="*/ 123290 h 567133"/>
              <a:gd name="connsiteX7" fmla="*/ 2379628 w 3131739"/>
              <a:gd name="connsiteY7" fmla="*/ 86303 h 567133"/>
              <a:gd name="connsiteX8" fmla="*/ 2280991 w 3131739"/>
              <a:gd name="connsiteY8" fmla="*/ 61645 h 567133"/>
              <a:gd name="connsiteX9" fmla="*/ 2219342 w 3131739"/>
              <a:gd name="connsiteY9" fmla="*/ 36987 h 567133"/>
              <a:gd name="connsiteX10" fmla="*/ 2071386 w 3131739"/>
              <a:gd name="connsiteY10" fmla="*/ 0 h 567133"/>
              <a:gd name="connsiteX11" fmla="*/ 1615188 w 3131739"/>
              <a:gd name="connsiteY11" fmla="*/ 12329 h 567133"/>
              <a:gd name="connsiteX12" fmla="*/ 1541210 w 3131739"/>
              <a:gd name="connsiteY12" fmla="*/ 36987 h 567133"/>
              <a:gd name="connsiteX13" fmla="*/ 1479561 w 3131739"/>
              <a:gd name="connsiteY13" fmla="*/ 49316 h 567133"/>
              <a:gd name="connsiteX14" fmla="*/ 1368594 w 3131739"/>
              <a:gd name="connsiteY14" fmla="*/ 98632 h 567133"/>
              <a:gd name="connsiteX15" fmla="*/ 1331605 w 3131739"/>
              <a:gd name="connsiteY15" fmla="*/ 123290 h 567133"/>
              <a:gd name="connsiteX16" fmla="*/ 1282287 w 3131739"/>
              <a:gd name="connsiteY16" fmla="*/ 135619 h 567133"/>
              <a:gd name="connsiteX17" fmla="*/ 1183649 w 3131739"/>
              <a:gd name="connsiteY17" fmla="*/ 172605 h 567133"/>
              <a:gd name="connsiteX18" fmla="*/ 998704 w 3131739"/>
              <a:gd name="connsiteY18" fmla="*/ 184934 h 567133"/>
              <a:gd name="connsiteX19" fmla="*/ 554835 w 3131739"/>
              <a:gd name="connsiteY19" fmla="*/ 172605 h 567133"/>
              <a:gd name="connsiteX20" fmla="*/ 406879 w 3131739"/>
              <a:gd name="connsiteY20" fmla="*/ 160276 h 567133"/>
              <a:gd name="connsiteX21" fmla="*/ 197275 w 3131739"/>
              <a:gd name="connsiteY21" fmla="*/ 172605 h 567133"/>
              <a:gd name="connsiteX22" fmla="*/ 135626 w 3131739"/>
              <a:gd name="connsiteY22" fmla="*/ 197263 h 567133"/>
              <a:gd name="connsiteX23" fmla="*/ 98637 w 3131739"/>
              <a:gd name="connsiteY23" fmla="*/ 209592 h 567133"/>
              <a:gd name="connsiteX24" fmla="*/ 24659 w 3131739"/>
              <a:gd name="connsiteY24" fmla="*/ 271237 h 567133"/>
              <a:gd name="connsiteX25" fmla="*/ 0 w 3131739"/>
              <a:gd name="connsiteY25"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700200 w 3131739"/>
              <a:gd name="connsiteY4" fmla="*/ 221921 h 567133"/>
              <a:gd name="connsiteX5" fmla="*/ 2589233 w 3131739"/>
              <a:gd name="connsiteY5" fmla="*/ 160276 h 567133"/>
              <a:gd name="connsiteX6" fmla="*/ 2478266 w 3131739"/>
              <a:gd name="connsiteY6" fmla="*/ 123290 h 567133"/>
              <a:gd name="connsiteX7" fmla="*/ 2379628 w 3131739"/>
              <a:gd name="connsiteY7" fmla="*/ 86303 h 567133"/>
              <a:gd name="connsiteX8" fmla="*/ 2280991 w 3131739"/>
              <a:gd name="connsiteY8" fmla="*/ 61645 h 567133"/>
              <a:gd name="connsiteX9" fmla="*/ 2219342 w 3131739"/>
              <a:gd name="connsiteY9" fmla="*/ 36987 h 567133"/>
              <a:gd name="connsiteX10" fmla="*/ 2071386 w 3131739"/>
              <a:gd name="connsiteY10" fmla="*/ 0 h 567133"/>
              <a:gd name="connsiteX11" fmla="*/ 1615188 w 3131739"/>
              <a:gd name="connsiteY11" fmla="*/ 12329 h 567133"/>
              <a:gd name="connsiteX12" fmla="*/ 1541210 w 3131739"/>
              <a:gd name="connsiteY12" fmla="*/ 36987 h 567133"/>
              <a:gd name="connsiteX13" fmla="*/ 1479561 w 3131739"/>
              <a:gd name="connsiteY13" fmla="*/ 49316 h 567133"/>
              <a:gd name="connsiteX14" fmla="*/ 1368594 w 3131739"/>
              <a:gd name="connsiteY14" fmla="*/ 98632 h 567133"/>
              <a:gd name="connsiteX15" fmla="*/ 1282287 w 3131739"/>
              <a:gd name="connsiteY15" fmla="*/ 135619 h 567133"/>
              <a:gd name="connsiteX16" fmla="*/ 1183649 w 3131739"/>
              <a:gd name="connsiteY16" fmla="*/ 172605 h 567133"/>
              <a:gd name="connsiteX17" fmla="*/ 998704 w 3131739"/>
              <a:gd name="connsiteY17" fmla="*/ 184934 h 567133"/>
              <a:gd name="connsiteX18" fmla="*/ 554835 w 3131739"/>
              <a:gd name="connsiteY18" fmla="*/ 172605 h 567133"/>
              <a:gd name="connsiteX19" fmla="*/ 406879 w 3131739"/>
              <a:gd name="connsiteY19" fmla="*/ 160276 h 567133"/>
              <a:gd name="connsiteX20" fmla="*/ 197275 w 3131739"/>
              <a:gd name="connsiteY20" fmla="*/ 172605 h 567133"/>
              <a:gd name="connsiteX21" fmla="*/ 135626 w 3131739"/>
              <a:gd name="connsiteY21" fmla="*/ 197263 h 567133"/>
              <a:gd name="connsiteX22" fmla="*/ 98637 w 3131739"/>
              <a:gd name="connsiteY22" fmla="*/ 209592 h 567133"/>
              <a:gd name="connsiteX23" fmla="*/ 24659 w 3131739"/>
              <a:gd name="connsiteY23" fmla="*/ 271237 h 567133"/>
              <a:gd name="connsiteX24" fmla="*/ 0 w 3131739"/>
              <a:gd name="connsiteY24"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700200 w 3131739"/>
              <a:gd name="connsiteY4" fmla="*/ 221921 h 567133"/>
              <a:gd name="connsiteX5" fmla="*/ 2589233 w 3131739"/>
              <a:gd name="connsiteY5" fmla="*/ 160276 h 567133"/>
              <a:gd name="connsiteX6" fmla="*/ 2478266 w 3131739"/>
              <a:gd name="connsiteY6" fmla="*/ 123290 h 567133"/>
              <a:gd name="connsiteX7" fmla="*/ 2379628 w 3131739"/>
              <a:gd name="connsiteY7" fmla="*/ 86303 h 567133"/>
              <a:gd name="connsiteX8" fmla="*/ 2280991 w 3131739"/>
              <a:gd name="connsiteY8" fmla="*/ 61645 h 567133"/>
              <a:gd name="connsiteX9" fmla="*/ 2219342 w 3131739"/>
              <a:gd name="connsiteY9" fmla="*/ 36987 h 567133"/>
              <a:gd name="connsiteX10" fmla="*/ 2071386 w 3131739"/>
              <a:gd name="connsiteY10" fmla="*/ 0 h 567133"/>
              <a:gd name="connsiteX11" fmla="*/ 1615188 w 3131739"/>
              <a:gd name="connsiteY11" fmla="*/ 12329 h 567133"/>
              <a:gd name="connsiteX12" fmla="*/ 1541210 w 3131739"/>
              <a:gd name="connsiteY12" fmla="*/ 36987 h 567133"/>
              <a:gd name="connsiteX13" fmla="*/ 1368594 w 3131739"/>
              <a:gd name="connsiteY13" fmla="*/ 98632 h 567133"/>
              <a:gd name="connsiteX14" fmla="*/ 1282287 w 3131739"/>
              <a:gd name="connsiteY14" fmla="*/ 135619 h 567133"/>
              <a:gd name="connsiteX15" fmla="*/ 1183649 w 3131739"/>
              <a:gd name="connsiteY15" fmla="*/ 172605 h 567133"/>
              <a:gd name="connsiteX16" fmla="*/ 998704 w 3131739"/>
              <a:gd name="connsiteY16" fmla="*/ 184934 h 567133"/>
              <a:gd name="connsiteX17" fmla="*/ 554835 w 3131739"/>
              <a:gd name="connsiteY17" fmla="*/ 172605 h 567133"/>
              <a:gd name="connsiteX18" fmla="*/ 406879 w 3131739"/>
              <a:gd name="connsiteY18" fmla="*/ 160276 h 567133"/>
              <a:gd name="connsiteX19" fmla="*/ 197275 w 3131739"/>
              <a:gd name="connsiteY19" fmla="*/ 172605 h 567133"/>
              <a:gd name="connsiteX20" fmla="*/ 135626 w 3131739"/>
              <a:gd name="connsiteY20" fmla="*/ 197263 h 567133"/>
              <a:gd name="connsiteX21" fmla="*/ 98637 w 3131739"/>
              <a:gd name="connsiteY21" fmla="*/ 209592 h 567133"/>
              <a:gd name="connsiteX22" fmla="*/ 24659 w 3131739"/>
              <a:gd name="connsiteY22" fmla="*/ 271237 h 567133"/>
              <a:gd name="connsiteX23" fmla="*/ 0 w 3131739"/>
              <a:gd name="connsiteY23"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700200 w 3131739"/>
              <a:gd name="connsiteY4" fmla="*/ 221921 h 567133"/>
              <a:gd name="connsiteX5" fmla="*/ 2589233 w 3131739"/>
              <a:gd name="connsiteY5" fmla="*/ 160276 h 567133"/>
              <a:gd name="connsiteX6" fmla="*/ 2478266 w 3131739"/>
              <a:gd name="connsiteY6" fmla="*/ 123290 h 567133"/>
              <a:gd name="connsiteX7" fmla="*/ 2280991 w 3131739"/>
              <a:gd name="connsiteY7" fmla="*/ 61645 h 567133"/>
              <a:gd name="connsiteX8" fmla="*/ 2219342 w 3131739"/>
              <a:gd name="connsiteY8" fmla="*/ 36987 h 567133"/>
              <a:gd name="connsiteX9" fmla="*/ 2071386 w 3131739"/>
              <a:gd name="connsiteY9" fmla="*/ 0 h 567133"/>
              <a:gd name="connsiteX10" fmla="*/ 1615188 w 3131739"/>
              <a:gd name="connsiteY10" fmla="*/ 12329 h 567133"/>
              <a:gd name="connsiteX11" fmla="*/ 1541210 w 3131739"/>
              <a:gd name="connsiteY11" fmla="*/ 36987 h 567133"/>
              <a:gd name="connsiteX12" fmla="*/ 1368594 w 3131739"/>
              <a:gd name="connsiteY12" fmla="*/ 98632 h 567133"/>
              <a:gd name="connsiteX13" fmla="*/ 1282287 w 3131739"/>
              <a:gd name="connsiteY13" fmla="*/ 135619 h 567133"/>
              <a:gd name="connsiteX14" fmla="*/ 1183649 w 3131739"/>
              <a:gd name="connsiteY14" fmla="*/ 172605 h 567133"/>
              <a:gd name="connsiteX15" fmla="*/ 998704 w 3131739"/>
              <a:gd name="connsiteY15" fmla="*/ 184934 h 567133"/>
              <a:gd name="connsiteX16" fmla="*/ 554835 w 3131739"/>
              <a:gd name="connsiteY16" fmla="*/ 172605 h 567133"/>
              <a:gd name="connsiteX17" fmla="*/ 406879 w 3131739"/>
              <a:gd name="connsiteY17" fmla="*/ 160276 h 567133"/>
              <a:gd name="connsiteX18" fmla="*/ 197275 w 3131739"/>
              <a:gd name="connsiteY18" fmla="*/ 172605 h 567133"/>
              <a:gd name="connsiteX19" fmla="*/ 135626 w 3131739"/>
              <a:gd name="connsiteY19" fmla="*/ 197263 h 567133"/>
              <a:gd name="connsiteX20" fmla="*/ 98637 w 3131739"/>
              <a:gd name="connsiteY20" fmla="*/ 209592 h 567133"/>
              <a:gd name="connsiteX21" fmla="*/ 24659 w 3131739"/>
              <a:gd name="connsiteY21" fmla="*/ 271237 h 567133"/>
              <a:gd name="connsiteX22" fmla="*/ 0 w 3131739"/>
              <a:gd name="connsiteY22"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700200 w 3131739"/>
              <a:gd name="connsiteY4" fmla="*/ 221921 h 567133"/>
              <a:gd name="connsiteX5" fmla="*/ 2589233 w 3131739"/>
              <a:gd name="connsiteY5" fmla="*/ 160276 h 567133"/>
              <a:gd name="connsiteX6" fmla="*/ 2478266 w 3131739"/>
              <a:gd name="connsiteY6" fmla="*/ 123290 h 567133"/>
              <a:gd name="connsiteX7" fmla="*/ 2280991 w 3131739"/>
              <a:gd name="connsiteY7" fmla="*/ 61645 h 567133"/>
              <a:gd name="connsiteX8" fmla="*/ 2071386 w 3131739"/>
              <a:gd name="connsiteY8" fmla="*/ 0 h 567133"/>
              <a:gd name="connsiteX9" fmla="*/ 1615188 w 3131739"/>
              <a:gd name="connsiteY9" fmla="*/ 12329 h 567133"/>
              <a:gd name="connsiteX10" fmla="*/ 1541210 w 3131739"/>
              <a:gd name="connsiteY10" fmla="*/ 36987 h 567133"/>
              <a:gd name="connsiteX11" fmla="*/ 1368594 w 3131739"/>
              <a:gd name="connsiteY11" fmla="*/ 98632 h 567133"/>
              <a:gd name="connsiteX12" fmla="*/ 1282287 w 3131739"/>
              <a:gd name="connsiteY12" fmla="*/ 135619 h 567133"/>
              <a:gd name="connsiteX13" fmla="*/ 1183649 w 3131739"/>
              <a:gd name="connsiteY13" fmla="*/ 172605 h 567133"/>
              <a:gd name="connsiteX14" fmla="*/ 998704 w 3131739"/>
              <a:gd name="connsiteY14" fmla="*/ 184934 h 567133"/>
              <a:gd name="connsiteX15" fmla="*/ 554835 w 3131739"/>
              <a:gd name="connsiteY15" fmla="*/ 172605 h 567133"/>
              <a:gd name="connsiteX16" fmla="*/ 406879 w 3131739"/>
              <a:gd name="connsiteY16" fmla="*/ 160276 h 567133"/>
              <a:gd name="connsiteX17" fmla="*/ 197275 w 3131739"/>
              <a:gd name="connsiteY17" fmla="*/ 172605 h 567133"/>
              <a:gd name="connsiteX18" fmla="*/ 135626 w 3131739"/>
              <a:gd name="connsiteY18" fmla="*/ 197263 h 567133"/>
              <a:gd name="connsiteX19" fmla="*/ 98637 w 3131739"/>
              <a:gd name="connsiteY19" fmla="*/ 209592 h 567133"/>
              <a:gd name="connsiteX20" fmla="*/ 24659 w 3131739"/>
              <a:gd name="connsiteY20" fmla="*/ 271237 h 567133"/>
              <a:gd name="connsiteX21" fmla="*/ 0 w 3131739"/>
              <a:gd name="connsiteY21"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589233 w 3131739"/>
              <a:gd name="connsiteY4" fmla="*/ 160276 h 567133"/>
              <a:gd name="connsiteX5" fmla="*/ 2478266 w 3131739"/>
              <a:gd name="connsiteY5" fmla="*/ 123290 h 567133"/>
              <a:gd name="connsiteX6" fmla="*/ 2280991 w 3131739"/>
              <a:gd name="connsiteY6" fmla="*/ 61645 h 567133"/>
              <a:gd name="connsiteX7" fmla="*/ 2071386 w 3131739"/>
              <a:gd name="connsiteY7" fmla="*/ 0 h 567133"/>
              <a:gd name="connsiteX8" fmla="*/ 1615188 w 3131739"/>
              <a:gd name="connsiteY8" fmla="*/ 12329 h 567133"/>
              <a:gd name="connsiteX9" fmla="*/ 1541210 w 3131739"/>
              <a:gd name="connsiteY9" fmla="*/ 36987 h 567133"/>
              <a:gd name="connsiteX10" fmla="*/ 1368594 w 3131739"/>
              <a:gd name="connsiteY10" fmla="*/ 98632 h 567133"/>
              <a:gd name="connsiteX11" fmla="*/ 1282287 w 3131739"/>
              <a:gd name="connsiteY11" fmla="*/ 135619 h 567133"/>
              <a:gd name="connsiteX12" fmla="*/ 1183649 w 3131739"/>
              <a:gd name="connsiteY12" fmla="*/ 172605 h 567133"/>
              <a:gd name="connsiteX13" fmla="*/ 998704 w 3131739"/>
              <a:gd name="connsiteY13" fmla="*/ 184934 h 567133"/>
              <a:gd name="connsiteX14" fmla="*/ 554835 w 3131739"/>
              <a:gd name="connsiteY14" fmla="*/ 172605 h 567133"/>
              <a:gd name="connsiteX15" fmla="*/ 406879 w 3131739"/>
              <a:gd name="connsiteY15" fmla="*/ 160276 h 567133"/>
              <a:gd name="connsiteX16" fmla="*/ 197275 w 3131739"/>
              <a:gd name="connsiteY16" fmla="*/ 172605 h 567133"/>
              <a:gd name="connsiteX17" fmla="*/ 135626 w 3131739"/>
              <a:gd name="connsiteY17" fmla="*/ 197263 h 567133"/>
              <a:gd name="connsiteX18" fmla="*/ 98637 w 3131739"/>
              <a:gd name="connsiteY18" fmla="*/ 209592 h 567133"/>
              <a:gd name="connsiteX19" fmla="*/ 24659 w 3131739"/>
              <a:gd name="connsiteY19" fmla="*/ 271237 h 567133"/>
              <a:gd name="connsiteX20" fmla="*/ 0 w 3131739"/>
              <a:gd name="connsiteY20"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589233 w 3131739"/>
              <a:gd name="connsiteY4" fmla="*/ 160276 h 567133"/>
              <a:gd name="connsiteX5" fmla="*/ 2478266 w 3131739"/>
              <a:gd name="connsiteY5" fmla="*/ 123290 h 567133"/>
              <a:gd name="connsiteX6" fmla="*/ 2280991 w 3131739"/>
              <a:gd name="connsiteY6" fmla="*/ 61645 h 567133"/>
              <a:gd name="connsiteX7" fmla="*/ 2071386 w 3131739"/>
              <a:gd name="connsiteY7" fmla="*/ 0 h 567133"/>
              <a:gd name="connsiteX8" fmla="*/ 1615188 w 3131739"/>
              <a:gd name="connsiteY8" fmla="*/ 12329 h 567133"/>
              <a:gd name="connsiteX9" fmla="*/ 1541210 w 3131739"/>
              <a:gd name="connsiteY9" fmla="*/ 36987 h 567133"/>
              <a:gd name="connsiteX10" fmla="*/ 1368594 w 3131739"/>
              <a:gd name="connsiteY10" fmla="*/ 98632 h 567133"/>
              <a:gd name="connsiteX11" fmla="*/ 1282287 w 3131739"/>
              <a:gd name="connsiteY11" fmla="*/ 135619 h 567133"/>
              <a:gd name="connsiteX12" fmla="*/ 1183649 w 3131739"/>
              <a:gd name="connsiteY12" fmla="*/ 172605 h 567133"/>
              <a:gd name="connsiteX13" fmla="*/ 998704 w 3131739"/>
              <a:gd name="connsiteY13" fmla="*/ 184934 h 567133"/>
              <a:gd name="connsiteX14" fmla="*/ 554835 w 3131739"/>
              <a:gd name="connsiteY14" fmla="*/ 172605 h 567133"/>
              <a:gd name="connsiteX15" fmla="*/ 406879 w 3131739"/>
              <a:gd name="connsiteY15" fmla="*/ 160276 h 567133"/>
              <a:gd name="connsiteX16" fmla="*/ 197275 w 3131739"/>
              <a:gd name="connsiteY16" fmla="*/ 172605 h 567133"/>
              <a:gd name="connsiteX17" fmla="*/ 135626 w 3131739"/>
              <a:gd name="connsiteY17" fmla="*/ 197263 h 567133"/>
              <a:gd name="connsiteX18" fmla="*/ 98637 w 3131739"/>
              <a:gd name="connsiteY18" fmla="*/ 209592 h 567133"/>
              <a:gd name="connsiteX19" fmla="*/ 24659 w 3131739"/>
              <a:gd name="connsiteY19" fmla="*/ 271237 h 567133"/>
              <a:gd name="connsiteX20" fmla="*/ 0 w 3131739"/>
              <a:gd name="connsiteY20"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589233 w 3131739"/>
              <a:gd name="connsiteY4" fmla="*/ 160276 h 567133"/>
              <a:gd name="connsiteX5" fmla="*/ 2478266 w 3131739"/>
              <a:gd name="connsiteY5" fmla="*/ 123290 h 567133"/>
              <a:gd name="connsiteX6" fmla="*/ 2280991 w 3131739"/>
              <a:gd name="connsiteY6" fmla="*/ 61645 h 567133"/>
              <a:gd name="connsiteX7" fmla="*/ 2071386 w 3131739"/>
              <a:gd name="connsiteY7" fmla="*/ 0 h 567133"/>
              <a:gd name="connsiteX8" fmla="*/ 1615188 w 3131739"/>
              <a:gd name="connsiteY8" fmla="*/ 12329 h 567133"/>
              <a:gd name="connsiteX9" fmla="*/ 1541210 w 3131739"/>
              <a:gd name="connsiteY9" fmla="*/ 36987 h 567133"/>
              <a:gd name="connsiteX10" fmla="*/ 1368594 w 3131739"/>
              <a:gd name="connsiteY10" fmla="*/ 98632 h 567133"/>
              <a:gd name="connsiteX11" fmla="*/ 1282287 w 3131739"/>
              <a:gd name="connsiteY11" fmla="*/ 135619 h 567133"/>
              <a:gd name="connsiteX12" fmla="*/ 1183649 w 3131739"/>
              <a:gd name="connsiteY12" fmla="*/ 172605 h 567133"/>
              <a:gd name="connsiteX13" fmla="*/ 998704 w 3131739"/>
              <a:gd name="connsiteY13" fmla="*/ 184934 h 567133"/>
              <a:gd name="connsiteX14" fmla="*/ 554835 w 3131739"/>
              <a:gd name="connsiteY14" fmla="*/ 172605 h 567133"/>
              <a:gd name="connsiteX15" fmla="*/ 406879 w 3131739"/>
              <a:gd name="connsiteY15" fmla="*/ 160276 h 567133"/>
              <a:gd name="connsiteX16" fmla="*/ 197275 w 3131739"/>
              <a:gd name="connsiteY16" fmla="*/ 172605 h 567133"/>
              <a:gd name="connsiteX17" fmla="*/ 135626 w 3131739"/>
              <a:gd name="connsiteY17" fmla="*/ 197263 h 567133"/>
              <a:gd name="connsiteX18" fmla="*/ 98637 w 3131739"/>
              <a:gd name="connsiteY18" fmla="*/ 209592 h 567133"/>
              <a:gd name="connsiteX19" fmla="*/ 24659 w 3131739"/>
              <a:gd name="connsiteY19" fmla="*/ 271237 h 567133"/>
              <a:gd name="connsiteX20" fmla="*/ 0 w 3131739"/>
              <a:gd name="connsiteY20"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589233 w 3131739"/>
              <a:gd name="connsiteY4" fmla="*/ 160276 h 567133"/>
              <a:gd name="connsiteX5" fmla="*/ 2478266 w 3131739"/>
              <a:gd name="connsiteY5" fmla="*/ 123290 h 567133"/>
              <a:gd name="connsiteX6" fmla="*/ 2280991 w 3131739"/>
              <a:gd name="connsiteY6" fmla="*/ 61645 h 567133"/>
              <a:gd name="connsiteX7" fmla="*/ 2071386 w 3131739"/>
              <a:gd name="connsiteY7" fmla="*/ 0 h 567133"/>
              <a:gd name="connsiteX8" fmla="*/ 1615188 w 3131739"/>
              <a:gd name="connsiteY8" fmla="*/ 12329 h 567133"/>
              <a:gd name="connsiteX9" fmla="*/ 1541210 w 3131739"/>
              <a:gd name="connsiteY9" fmla="*/ 36987 h 567133"/>
              <a:gd name="connsiteX10" fmla="*/ 1368594 w 3131739"/>
              <a:gd name="connsiteY10" fmla="*/ 98632 h 567133"/>
              <a:gd name="connsiteX11" fmla="*/ 1282287 w 3131739"/>
              <a:gd name="connsiteY11" fmla="*/ 135619 h 567133"/>
              <a:gd name="connsiteX12" fmla="*/ 1183649 w 3131739"/>
              <a:gd name="connsiteY12" fmla="*/ 172605 h 567133"/>
              <a:gd name="connsiteX13" fmla="*/ 998704 w 3131739"/>
              <a:gd name="connsiteY13" fmla="*/ 184934 h 567133"/>
              <a:gd name="connsiteX14" fmla="*/ 554835 w 3131739"/>
              <a:gd name="connsiteY14" fmla="*/ 172605 h 567133"/>
              <a:gd name="connsiteX15" fmla="*/ 406879 w 3131739"/>
              <a:gd name="connsiteY15" fmla="*/ 160276 h 567133"/>
              <a:gd name="connsiteX16" fmla="*/ 197275 w 3131739"/>
              <a:gd name="connsiteY16" fmla="*/ 172605 h 567133"/>
              <a:gd name="connsiteX17" fmla="*/ 135626 w 3131739"/>
              <a:gd name="connsiteY17" fmla="*/ 197263 h 567133"/>
              <a:gd name="connsiteX18" fmla="*/ 98637 w 3131739"/>
              <a:gd name="connsiteY18" fmla="*/ 209592 h 567133"/>
              <a:gd name="connsiteX19" fmla="*/ 24659 w 3131739"/>
              <a:gd name="connsiteY19" fmla="*/ 271237 h 567133"/>
              <a:gd name="connsiteX20" fmla="*/ 0 w 3131739"/>
              <a:gd name="connsiteY20" fmla="*/ 283566 h 567133"/>
              <a:gd name="connsiteX0" fmla="*/ 3131739 w 3131739"/>
              <a:gd name="connsiteY0" fmla="*/ 567133 h 567133"/>
              <a:gd name="connsiteX1" fmla="*/ 2860486 w 3131739"/>
              <a:gd name="connsiteY1" fmla="*/ 320553 h 567133"/>
              <a:gd name="connsiteX2" fmla="*/ 2798837 w 3131739"/>
              <a:gd name="connsiteY2" fmla="*/ 271237 h 567133"/>
              <a:gd name="connsiteX3" fmla="*/ 2737189 w 3131739"/>
              <a:gd name="connsiteY3" fmla="*/ 246579 h 567133"/>
              <a:gd name="connsiteX4" fmla="*/ 2589233 w 3131739"/>
              <a:gd name="connsiteY4" fmla="*/ 160276 h 567133"/>
              <a:gd name="connsiteX5" fmla="*/ 2478266 w 3131739"/>
              <a:gd name="connsiteY5" fmla="*/ 123290 h 567133"/>
              <a:gd name="connsiteX6" fmla="*/ 2280991 w 3131739"/>
              <a:gd name="connsiteY6" fmla="*/ 61645 h 567133"/>
              <a:gd name="connsiteX7" fmla="*/ 2071386 w 3131739"/>
              <a:gd name="connsiteY7" fmla="*/ 0 h 567133"/>
              <a:gd name="connsiteX8" fmla="*/ 1615188 w 3131739"/>
              <a:gd name="connsiteY8" fmla="*/ 12329 h 567133"/>
              <a:gd name="connsiteX9" fmla="*/ 1541210 w 3131739"/>
              <a:gd name="connsiteY9" fmla="*/ 36987 h 567133"/>
              <a:gd name="connsiteX10" fmla="*/ 1368594 w 3131739"/>
              <a:gd name="connsiteY10" fmla="*/ 98632 h 567133"/>
              <a:gd name="connsiteX11" fmla="*/ 1282287 w 3131739"/>
              <a:gd name="connsiteY11" fmla="*/ 135619 h 567133"/>
              <a:gd name="connsiteX12" fmla="*/ 1183649 w 3131739"/>
              <a:gd name="connsiteY12" fmla="*/ 172605 h 567133"/>
              <a:gd name="connsiteX13" fmla="*/ 998704 w 3131739"/>
              <a:gd name="connsiteY13" fmla="*/ 184934 h 567133"/>
              <a:gd name="connsiteX14" fmla="*/ 554835 w 3131739"/>
              <a:gd name="connsiteY14" fmla="*/ 172605 h 567133"/>
              <a:gd name="connsiteX15" fmla="*/ 406879 w 3131739"/>
              <a:gd name="connsiteY15" fmla="*/ 160276 h 567133"/>
              <a:gd name="connsiteX16" fmla="*/ 197275 w 3131739"/>
              <a:gd name="connsiteY16" fmla="*/ 172605 h 567133"/>
              <a:gd name="connsiteX17" fmla="*/ 135626 w 3131739"/>
              <a:gd name="connsiteY17" fmla="*/ 197263 h 567133"/>
              <a:gd name="connsiteX18" fmla="*/ 98637 w 3131739"/>
              <a:gd name="connsiteY18" fmla="*/ 209592 h 567133"/>
              <a:gd name="connsiteX19" fmla="*/ 24659 w 3131739"/>
              <a:gd name="connsiteY19" fmla="*/ 271237 h 567133"/>
              <a:gd name="connsiteX20" fmla="*/ 0 w 3131739"/>
              <a:gd name="connsiteY20" fmla="*/ 283566 h 567133"/>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541210 w 3131739"/>
              <a:gd name="connsiteY9" fmla="*/ 37249 h 567395"/>
              <a:gd name="connsiteX10" fmla="*/ 1368594 w 3131739"/>
              <a:gd name="connsiteY10" fmla="*/ 98894 h 567395"/>
              <a:gd name="connsiteX11" fmla="*/ 1282287 w 3131739"/>
              <a:gd name="connsiteY11" fmla="*/ 135881 h 567395"/>
              <a:gd name="connsiteX12" fmla="*/ 1183649 w 3131739"/>
              <a:gd name="connsiteY12" fmla="*/ 172867 h 567395"/>
              <a:gd name="connsiteX13" fmla="*/ 998704 w 3131739"/>
              <a:gd name="connsiteY13" fmla="*/ 185196 h 567395"/>
              <a:gd name="connsiteX14" fmla="*/ 554835 w 3131739"/>
              <a:gd name="connsiteY14" fmla="*/ 172867 h 567395"/>
              <a:gd name="connsiteX15" fmla="*/ 406879 w 3131739"/>
              <a:gd name="connsiteY15" fmla="*/ 160538 h 567395"/>
              <a:gd name="connsiteX16" fmla="*/ 197275 w 3131739"/>
              <a:gd name="connsiteY16" fmla="*/ 172867 h 567395"/>
              <a:gd name="connsiteX17" fmla="*/ 135626 w 3131739"/>
              <a:gd name="connsiteY17" fmla="*/ 197525 h 567395"/>
              <a:gd name="connsiteX18" fmla="*/ 98637 w 3131739"/>
              <a:gd name="connsiteY18" fmla="*/ 209854 h 567395"/>
              <a:gd name="connsiteX19" fmla="*/ 24659 w 3131739"/>
              <a:gd name="connsiteY19" fmla="*/ 271499 h 567395"/>
              <a:gd name="connsiteX20" fmla="*/ 0 w 3131739"/>
              <a:gd name="connsiteY20"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541210 w 3131739"/>
              <a:gd name="connsiteY9" fmla="*/ 37249 h 567395"/>
              <a:gd name="connsiteX10" fmla="*/ 1368594 w 3131739"/>
              <a:gd name="connsiteY10" fmla="*/ 98894 h 567395"/>
              <a:gd name="connsiteX11" fmla="*/ 1282287 w 3131739"/>
              <a:gd name="connsiteY11" fmla="*/ 135881 h 567395"/>
              <a:gd name="connsiteX12" fmla="*/ 1158249 w 3131739"/>
              <a:gd name="connsiteY12" fmla="*/ 139000 h 567395"/>
              <a:gd name="connsiteX13" fmla="*/ 998704 w 3131739"/>
              <a:gd name="connsiteY13" fmla="*/ 185196 h 567395"/>
              <a:gd name="connsiteX14" fmla="*/ 554835 w 3131739"/>
              <a:gd name="connsiteY14" fmla="*/ 172867 h 567395"/>
              <a:gd name="connsiteX15" fmla="*/ 406879 w 3131739"/>
              <a:gd name="connsiteY15" fmla="*/ 160538 h 567395"/>
              <a:gd name="connsiteX16" fmla="*/ 197275 w 3131739"/>
              <a:gd name="connsiteY16" fmla="*/ 172867 h 567395"/>
              <a:gd name="connsiteX17" fmla="*/ 135626 w 3131739"/>
              <a:gd name="connsiteY17" fmla="*/ 197525 h 567395"/>
              <a:gd name="connsiteX18" fmla="*/ 98637 w 3131739"/>
              <a:gd name="connsiteY18" fmla="*/ 209854 h 567395"/>
              <a:gd name="connsiteX19" fmla="*/ 24659 w 3131739"/>
              <a:gd name="connsiteY19" fmla="*/ 271499 h 567395"/>
              <a:gd name="connsiteX20" fmla="*/ 0 w 3131739"/>
              <a:gd name="connsiteY20"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541210 w 3131739"/>
              <a:gd name="connsiteY9" fmla="*/ 37249 h 567395"/>
              <a:gd name="connsiteX10" fmla="*/ 1368594 w 3131739"/>
              <a:gd name="connsiteY10" fmla="*/ 98894 h 567395"/>
              <a:gd name="connsiteX11" fmla="*/ 1299221 w 3131739"/>
              <a:gd name="connsiteY11" fmla="*/ 97781 h 567395"/>
              <a:gd name="connsiteX12" fmla="*/ 1158249 w 3131739"/>
              <a:gd name="connsiteY12" fmla="*/ 139000 h 567395"/>
              <a:gd name="connsiteX13" fmla="*/ 998704 w 3131739"/>
              <a:gd name="connsiteY13" fmla="*/ 185196 h 567395"/>
              <a:gd name="connsiteX14" fmla="*/ 554835 w 3131739"/>
              <a:gd name="connsiteY14" fmla="*/ 172867 h 567395"/>
              <a:gd name="connsiteX15" fmla="*/ 406879 w 3131739"/>
              <a:gd name="connsiteY15" fmla="*/ 160538 h 567395"/>
              <a:gd name="connsiteX16" fmla="*/ 197275 w 3131739"/>
              <a:gd name="connsiteY16" fmla="*/ 172867 h 567395"/>
              <a:gd name="connsiteX17" fmla="*/ 135626 w 3131739"/>
              <a:gd name="connsiteY17" fmla="*/ 197525 h 567395"/>
              <a:gd name="connsiteX18" fmla="*/ 98637 w 3131739"/>
              <a:gd name="connsiteY18" fmla="*/ 209854 h 567395"/>
              <a:gd name="connsiteX19" fmla="*/ 24659 w 3131739"/>
              <a:gd name="connsiteY19" fmla="*/ 271499 h 567395"/>
              <a:gd name="connsiteX20" fmla="*/ 0 w 3131739"/>
              <a:gd name="connsiteY20"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541210 w 3131739"/>
              <a:gd name="connsiteY9" fmla="*/ 37249 h 567395"/>
              <a:gd name="connsiteX10" fmla="*/ 1368594 w 3131739"/>
              <a:gd name="connsiteY10" fmla="*/ 98894 h 567395"/>
              <a:gd name="connsiteX11" fmla="*/ 1265355 w 3131739"/>
              <a:gd name="connsiteY11" fmla="*/ 127414 h 567395"/>
              <a:gd name="connsiteX12" fmla="*/ 1158249 w 3131739"/>
              <a:gd name="connsiteY12" fmla="*/ 139000 h 567395"/>
              <a:gd name="connsiteX13" fmla="*/ 998704 w 3131739"/>
              <a:gd name="connsiteY13" fmla="*/ 185196 h 567395"/>
              <a:gd name="connsiteX14" fmla="*/ 554835 w 3131739"/>
              <a:gd name="connsiteY14" fmla="*/ 172867 h 567395"/>
              <a:gd name="connsiteX15" fmla="*/ 406879 w 3131739"/>
              <a:gd name="connsiteY15" fmla="*/ 160538 h 567395"/>
              <a:gd name="connsiteX16" fmla="*/ 197275 w 3131739"/>
              <a:gd name="connsiteY16" fmla="*/ 172867 h 567395"/>
              <a:gd name="connsiteX17" fmla="*/ 135626 w 3131739"/>
              <a:gd name="connsiteY17" fmla="*/ 197525 h 567395"/>
              <a:gd name="connsiteX18" fmla="*/ 98637 w 3131739"/>
              <a:gd name="connsiteY18" fmla="*/ 209854 h 567395"/>
              <a:gd name="connsiteX19" fmla="*/ 24659 w 3131739"/>
              <a:gd name="connsiteY19" fmla="*/ 271499 h 567395"/>
              <a:gd name="connsiteX20" fmla="*/ 0 w 3131739"/>
              <a:gd name="connsiteY20"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368594 w 3131739"/>
              <a:gd name="connsiteY9" fmla="*/ 98894 h 567395"/>
              <a:gd name="connsiteX10" fmla="*/ 1265355 w 3131739"/>
              <a:gd name="connsiteY10" fmla="*/ 127414 h 567395"/>
              <a:gd name="connsiteX11" fmla="*/ 1158249 w 3131739"/>
              <a:gd name="connsiteY11" fmla="*/ 139000 h 567395"/>
              <a:gd name="connsiteX12" fmla="*/ 998704 w 3131739"/>
              <a:gd name="connsiteY12" fmla="*/ 185196 h 567395"/>
              <a:gd name="connsiteX13" fmla="*/ 554835 w 3131739"/>
              <a:gd name="connsiteY13" fmla="*/ 172867 h 567395"/>
              <a:gd name="connsiteX14" fmla="*/ 406879 w 3131739"/>
              <a:gd name="connsiteY14" fmla="*/ 160538 h 567395"/>
              <a:gd name="connsiteX15" fmla="*/ 197275 w 3131739"/>
              <a:gd name="connsiteY15" fmla="*/ 172867 h 567395"/>
              <a:gd name="connsiteX16" fmla="*/ 135626 w 3131739"/>
              <a:gd name="connsiteY16" fmla="*/ 197525 h 567395"/>
              <a:gd name="connsiteX17" fmla="*/ 98637 w 3131739"/>
              <a:gd name="connsiteY17" fmla="*/ 209854 h 567395"/>
              <a:gd name="connsiteX18" fmla="*/ 24659 w 3131739"/>
              <a:gd name="connsiteY18" fmla="*/ 271499 h 567395"/>
              <a:gd name="connsiteX19" fmla="*/ 0 w 3131739"/>
              <a:gd name="connsiteY19"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265355 w 3131739"/>
              <a:gd name="connsiteY9" fmla="*/ 127414 h 567395"/>
              <a:gd name="connsiteX10" fmla="*/ 1158249 w 3131739"/>
              <a:gd name="connsiteY10" fmla="*/ 139000 h 567395"/>
              <a:gd name="connsiteX11" fmla="*/ 998704 w 3131739"/>
              <a:gd name="connsiteY11" fmla="*/ 185196 h 567395"/>
              <a:gd name="connsiteX12" fmla="*/ 554835 w 3131739"/>
              <a:gd name="connsiteY12" fmla="*/ 172867 h 567395"/>
              <a:gd name="connsiteX13" fmla="*/ 406879 w 3131739"/>
              <a:gd name="connsiteY13" fmla="*/ 160538 h 567395"/>
              <a:gd name="connsiteX14" fmla="*/ 197275 w 3131739"/>
              <a:gd name="connsiteY14" fmla="*/ 172867 h 567395"/>
              <a:gd name="connsiteX15" fmla="*/ 135626 w 3131739"/>
              <a:gd name="connsiteY15" fmla="*/ 197525 h 567395"/>
              <a:gd name="connsiteX16" fmla="*/ 98637 w 3131739"/>
              <a:gd name="connsiteY16" fmla="*/ 209854 h 567395"/>
              <a:gd name="connsiteX17" fmla="*/ 24659 w 3131739"/>
              <a:gd name="connsiteY17" fmla="*/ 271499 h 567395"/>
              <a:gd name="connsiteX18" fmla="*/ 0 w 3131739"/>
              <a:gd name="connsiteY18"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265355 w 3131739"/>
              <a:gd name="connsiteY9" fmla="*/ 127414 h 567395"/>
              <a:gd name="connsiteX10" fmla="*/ 1158249 w 3131739"/>
              <a:gd name="connsiteY10" fmla="*/ 139000 h 567395"/>
              <a:gd name="connsiteX11" fmla="*/ 914037 w 3131739"/>
              <a:gd name="connsiteY11" fmla="*/ 87829 h 567395"/>
              <a:gd name="connsiteX12" fmla="*/ 554835 w 3131739"/>
              <a:gd name="connsiteY12" fmla="*/ 172867 h 567395"/>
              <a:gd name="connsiteX13" fmla="*/ 406879 w 3131739"/>
              <a:gd name="connsiteY13" fmla="*/ 160538 h 567395"/>
              <a:gd name="connsiteX14" fmla="*/ 197275 w 3131739"/>
              <a:gd name="connsiteY14" fmla="*/ 172867 h 567395"/>
              <a:gd name="connsiteX15" fmla="*/ 135626 w 3131739"/>
              <a:gd name="connsiteY15" fmla="*/ 197525 h 567395"/>
              <a:gd name="connsiteX16" fmla="*/ 98637 w 3131739"/>
              <a:gd name="connsiteY16" fmla="*/ 209854 h 567395"/>
              <a:gd name="connsiteX17" fmla="*/ 24659 w 3131739"/>
              <a:gd name="connsiteY17" fmla="*/ 271499 h 567395"/>
              <a:gd name="connsiteX18" fmla="*/ 0 w 3131739"/>
              <a:gd name="connsiteY18"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265355 w 3131739"/>
              <a:gd name="connsiteY9" fmla="*/ 127414 h 567395"/>
              <a:gd name="connsiteX10" fmla="*/ 1170949 w 3131739"/>
              <a:gd name="connsiteY10" fmla="*/ 198267 h 567395"/>
              <a:gd name="connsiteX11" fmla="*/ 914037 w 3131739"/>
              <a:gd name="connsiteY11" fmla="*/ 87829 h 567395"/>
              <a:gd name="connsiteX12" fmla="*/ 554835 w 3131739"/>
              <a:gd name="connsiteY12" fmla="*/ 172867 h 567395"/>
              <a:gd name="connsiteX13" fmla="*/ 406879 w 3131739"/>
              <a:gd name="connsiteY13" fmla="*/ 160538 h 567395"/>
              <a:gd name="connsiteX14" fmla="*/ 197275 w 3131739"/>
              <a:gd name="connsiteY14" fmla="*/ 172867 h 567395"/>
              <a:gd name="connsiteX15" fmla="*/ 135626 w 3131739"/>
              <a:gd name="connsiteY15" fmla="*/ 197525 h 567395"/>
              <a:gd name="connsiteX16" fmla="*/ 98637 w 3131739"/>
              <a:gd name="connsiteY16" fmla="*/ 209854 h 567395"/>
              <a:gd name="connsiteX17" fmla="*/ 24659 w 3131739"/>
              <a:gd name="connsiteY17" fmla="*/ 271499 h 567395"/>
              <a:gd name="connsiteX18" fmla="*/ 0 w 3131739"/>
              <a:gd name="connsiteY18"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472789 w 3131739"/>
              <a:gd name="connsiteY9" fmla="*/ 118948 h 567395"/>
              <a:gd name="connsiteX10" fmla="*/ 1170949 w 3131739"/>
              <a:gd name="connsiteY10" fmla="*/ 198267 h 567395"/>
              <a:gd name="connsiteX11" fmla="*/ 914037 w 3131739"/>
              <a:gd name="connsiteY11" fmla="*/ 87829 h 567395"/>
              <a:gd name="connsiteX12" fmla="*/ 554835 w 3131739"/>
              <a:gd name="connsiteY12" fmla="*/ 172867 h 567395"/>
              <a:gd name="connsiteX13" fmla="*/ 406879 w 3131739"/>
              <a:gd name="connsiteY13" fmla="*/ 160538 h 567395"/>
              <a:gd name="connsiteX14" fmla="*/ 197275 w 3131739"/>
              <a:gd name="connsiteY14" fmla="*/ 172867 h 567395"/>
              <a:gd name="connsiteX15" fmla="*/ 135626 w 3131739"/>
              <a:gd name="connsiteY15" fmla="*/ 197525 h 567395"/>
              <a:gd name="connsiteX16" fmla="*/ 98637 w 3131739"/>
              <a:gd name="connsiteY16" fmla="*/ 209854 h 567395"/>
              <a:gd name="connsiteX17" fmla="*/ 24659 w 3131739"/>
              <a:gd name="connsiteY17" fmla="*/ 271499 h 567395"/>
              <a:gd name="connsiteX18" fmla="*/ 0 w 3131739"/>
              <a:gd name="connsiteY18"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1472789 w 3131739"/>
              <a:gd name="connsiteY9" fmla="*/ 118948 h 567395"/>
              <a:gd name="connsiteX10" fmla="*/ 914037 w 3131739"/>
              <a:gd name="connsiteY10" fmla="*/ 87829 h 567395"/>
              <a:gd name="connsiteX11" fmla="*/ 554835 w 3131739"/>
              <a:gd name="connsiteY11" fmla="*/ 172867 h 567395"/>
              <a:gd name="connsiteX12" fmla="*/ 406879 w 3131739"/>
              <a:gd name="connsiteY12" fmla="*/ 160538 h 567395"/>
              <a:gd name="connsiteX13" fmla="*/ 197275 w 3131739"/>
              <a:gd name="connsiteY13" fmla="*/ 172867 h 567395"/>
              <a:gd name="connsiteX14" fmla="*/ 135626 w 3131739"/>
              <a:gd name="connsiteY14" fmla="*/ 197525 h 567395"/>
              <a:gd name="connsiteX15" fmla="*/ 98637 w 3131739"/>
              <a:gd name="connsiteY15" fmla="*/ 209854 h 567395"/>
              <a:gd name="connsiteX16" fmla="*/ 24659 w 3131739"/>
              <a:gd name="connsiteY16" fmla="*/ 271499 h 567395"/>
              <a:gd name="connsiteX17" fmla="*/ 0 w 3131739"/>
              <a:gd name="connsiteY17"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914037 w 3131739"/>
              <a:gd name="connsiteY9" fmla="*/ 87829 h 567395"/>
              <a:gd name="connsiteX10" fmla="*/ 554835 w 3131739"/>
              <a:gd name="connsiteY10" fmla="*/ 172867 h 567395"/>
              <a:gd name="connsiteX11" fmla="*/ 406879 w 3131739"/>
              <a:gd name="connsiteY11" fmla="*/ 160538 h 567395"/>
              <a:gd name="connsiteX12" fmla="*/ 197275 w 3131739"/>
              <a:gd name="connsiteY12" fmla="*/ 172867 h 567395"/>
              <a:gd name="connsiteX13" fmla="*/ 135626 w 3131739"/>
              <a:gd name="connsiteY13" fmla="*/ 197525 h 567395"/>
              <a:gd name="connsiteX14" fmla="*/ 98637 w 3131739"/>
              <a:gd name="connsiteY14" fmla="*/ 209854 h 567395"/>
              <a:gd name="connsiteX15" fmla="*/ 24659 w 3131739"/>
              <a:gd name="connsiteY15" fmla="*/ 271499 h 567395"/>
              <a:gd name="connsiteX16" fmla="*/ 0 w 3131739"/>
              <a:gd name="connsiteY16" fmla="*/ 283828 h 567395"/>
              <a:gd name="connsiteX0" fmla="*/ 3131739 w 3131739"/>
              <a:gd name="connsiteY0" fmla="*/ 567395 h 567395"/>
              <a:gd name="connsiteX1" fmla="*/ 2860486 w 3131739"/>
              <a:gd name="connsiteY1" fmla="*/ 320815 h 567395"/>
              <a:gd name="connsiteX2" fmla="*/ 2798837 w 3131739"/>
              <a:gd name="connsiteY2" fmla="*/ 271499 h 567395"/>
              <a:gd name="connsiteX3" fmla="*/ 2737189 w 3131739"/>
              <a:gd name="connsiteY3" fmla="*/ 246841 h 567395"/>
              <a:gd name="connsiteX4" fmla="*/ 2589233 w 3131739"/>
              <a:gd name="connsiteY4" fmla="*/ 160538 h 567395"/>
              <a:gd name="connsiteX5" fmla="*/ 2478266 w 3131739"/>
              <a:gd name="connsiteY5" fmla="*/ 123552 h 567395"/>
              <a:gd name="connsiteX6" fmla="*/ 2280991 w 3131739"/>
              <a:gd name="connsiteY6" fmla="*/ 61907 h 567395"/>
              <a:gd name="connsiteX7" fmla="*/ 2071386 w 3131739"/>
              <a:gd name="connsiteY7" fmla="*/ 262 h 567395"/>
              <a:gd name="connsiteX8" fmla="*/ 1615188 w 3131739"/>
              <a:gd name="connsiteY8" fmla="*/ 12591 h 567395"/>
              <a:gd name="connsiteX9" fmla="*/ 914037 w 3131739"/>
              <a:gd name="connsiteY9" fmla="*/ 87829 h 567395"/>
              <a:gd name="connsiteX10" fmla="*/ 406879 w 3131739"/>
              <a:gd name="connsiteY10" fmla="*/ 160538 h 567395"/>
              <a:gd name="connsiteX11" fmla="*/ 197275 w 3131739"/>
              <a:gd name="connsiteY11" fmla="*/ 172867 h 567395"/>
              <a:gd name="connsiteX12" fmla="*/ 135626 w 3131739"/>
              <a:gd name="connsiteY12" fmla="*/ 197525 h 567395"/>
              <a:gd name="connsiteX13" fmla="*/ 98637 w 3131739"/>
              <a:gd name="connsiteY13" fmla="*/ 209854 h 567395"/>
              <a:gd name="connsiteX14" fmla="*/ 24659 w 3131739"/>
              <a:gd name="connsiteY14" fmla="*/ 271499 h 567395"/>
              <a:gd name="connsiteX15" fmla="*/ 0 w 3131739"/>
              <a:gd name="connsiteY15" fmla="*/ 283828 h 567395"/>
              <a:gd name="connsiteX0" fmla="*/ 3131739 w 3131739"/>
              <a:gd name="connsiteY0" fmla="*/ 568380 h 568380"/>
              <a:gd name="connsiteX1" fmla="*/ 2860486 w 3131739"/>
              <a:gd name="connsiteY1" fmla="*/ 321800 h 568380"/>
              <a:gd name="connsiteX2" fmla="*/ 2798837 w 3131739"/>
              <a:gd name="connsiteY2" fmla="*/ 272484 h 568380"/>
              <a:gd name="connsiteX3" fmla="*/ 2737189 w 3131739"/>
              <a:gd name="connsiteY3" fmla="*/ 247826 h 568380"/>
              <a:gd name="connsiteX4" fmla="*/ 2589233 w 3131739"/>
              <a:gd name="connsiteY4" fmla="*/ 161523 h 568380"/>
              <a:gd name="connsiteX5" fmla="*/ 2478266 w 3131739"/>
              <a:gd name="connsiteY5" fmla="*/ 124537 h 568380"/>
              <a:gd name="connsiteX6" fmla="*/ 2310624 w 3131739"/>
              <a:gd name="connsiteY6" fmla="*/ 45959 h 568380"/>
              <a:gd name="connsiteX7" fmla="*/ 2071386 w 3131739"/>
              <a:gd name="connsiteY7" fmla="*/ 1247 h 568380"/>
              <a:gd name="connsiteX8" fmla="*/ 1615188 w 3131739"/>
              <a:gd name="connsiteY8" fmla="*/ 13576 h 568380"/>
              <a:gd name="connsiteX9" fmla="*/ 914037 w 3131739"/>
              <a:gd name="connsiteY9" fmla="*/ 88814 h 568380"/>
              <a:gd name="connsiteX10" fmla="*/ 406879 w 3131739"/>
              <a:gd name="connsiteY10" fmla="*/ 161523 h 568380"/>
              <a:gd name="connsiteX11" fmla="*/ 197275 w 3131739"/>
              <a:gd name="connsiteY11" fmla="*/ 173852 h 568380"/>
              <a:gd name="connsiteX12" fmla="*/ 135626 w 3131739"/>
              <a:gd name="connsiteY12" fmla="*/ 198510 h 568380"/>
              <a:gd name="connsiteX13" fmla="*/ 98637 w 3131739"/>
              <a:gd name="connsiteY13" fmla="*/ 210839 h 568380"/>
              <a:gd name="connsiteX14" fmla="*/ 24659 w 3131739"/>
              <a:gd name="connsiteY14" fmla="*/ 272484 h 568380"/>
              <a:gd name="connsiteX15" fmla="*/ 0 w 3131739"/>
              <a:gd name="connsiteY15" fmla="*/ 284813 h 568380"/>
              <a:gd name="connsiteX0" fmla="*/ 3131739 w 3131739"/>
              <a:gd name="connsiteY0" fmla="*/ 568380 h 568380"/>
              <a:gd name="connsiteX1" fmla="*/ 2860486 w 3131739"/>
              <a:gd name="connsiteY1" fmla="*/ 321800 h 568380"/>
              <a:gd name="connsiteX2" fmla="*/ 2798837 w 3131739"/>
              <a:gd name="connsiteY2" fmla="*/ 272484 h 568380"/>
              <a:gd name="connsiteX3" fmla="*/ 2737189 w 3131739"/>
              <a:gd name="connsiteY3" fmla="*/ 247826 h 568380"/>
              <a:gd name="connsiteX4" fmla="*/ 2589233 w 3131739"/>
              <a:gd name="connsiteY4" fmla="*/ 161523 h 568380"/>
              <a:gd name="connsiteX5" fmla="*/ 2482499 w 3131739"/>
              <a:gd name="connsiteY5" fmla="*/ 103371 h 568380"/>
              <a:gd name="connsiteX6" fmla="*/ 2310624 w 3131739"/>
              <a:gd name="connsiteY6" fmla="*/ 45959 h 568380"/>
              <a:gd name="connsiteX7" fmla="*/ 2071386 w 3131739"/>
              <a:gd name="connsiteY7" fmla="*/ 1247 h 568380"/>
              <a:gd name="connsiteX8" fmla="*/ 1615188 w 3131739"/>
              <a:gd name="connsiteY8" fmla="*/ 13576 h 568380"/>
              <a:gd name="connsiteX9" fmla="*/ 914037 w 3131739"/>
              <a:gd name="connsiteY9" fmla="*/ 88814 h 568380"/>
              <a:gd name="connsiteX10" fmla="*/ 406879 w 3131739"/>
              <a:gd name="connsiteY10" fmla="*/ 161523 h 568380"/>
              <a:gd name="connsiteX11" fmla="*/ 197275 w 3131739"/>
              <a:gd name="connsiteY11" fmla="*/ 173852 h 568380"/>
              <a:gd name="connsiteX12" fmla="*/ 135626 w 3131739"/>
              <a:gd name="connsiteY12" fmla="*/ 198510 h 568380"/>
              <a:gd name="connsiteX13" fmla="*/ 98637 w 3131739"/>
              <a:gd name="connsiteY13" fmla="*/ 210839 h 568380"/>
              <a:gd name="connsiteX14" fmla="*/ 24659 w 3131739"/>
              <a:gd name="connsiteY14" fmla="*/ 272484 h 568380"/>
              <a:gd name="connsiteX15" fmla="*/ 0 w 3131739"/>
              <a:gd name="connsiteY15" fmla="*/ 284813 h 568380"/>
              <a:gd name="connsiteX0" fmla="*/ 3131739 w 3131739"/>
              <a:gd name="connsiteY0" fmla="*/ 568380 h 568380"/>
              <a:gd name="connsiteX1" fmla="*/ 2860486 w 3131739"/>
              <a:gd name="connsiteY1" fmla="*/ 321800 h 568380"/>
              <a:gd name="connsiteX2" fmla="*/ 2798837 w 3131739"/>
              <a:gd name="connsiteY2" fmla="*/ 272484 h 568380"/>
              <a:gd name="connsiteX3" fmla="*/ 2737189 w 3131739"/>
              <a:gd name="connsiteY3" fmla="*/ 247826 h 568380"/>
              <a:gd name="connsiteX4" fmla="*/ 2589233 w 3131739"/>
              <a:gd name="connsiteY4" fmla="*/ 161523 h 568380"/>
              <a:gd name="connsiteX5" fmla="*/ 2310624 w 3131739"/>
              <a:gd name="connsiteY5" fmla="*/ 45959 h 568380"/>
              <a:gd name="connsiteX6" fmla="*/ 2071386 w 3131739"/>
              <a:gd name="connsiteY6" fmla="*/ 1247 h 568380"/>
              <a:gd name="connsiteX7" fmla="*/ 1615188 w 3131739"/>
              <a:gd name="connsiteY7" fmla="*/ 13576 h 568380"/>
              <a:gd name="connsiteX8" fmla="*/ 914037 w 3131739"/>
              <a:gd name="connsiteY8" fmla="*/ 88814 h 568380"/>
              <a:gd name="connsiteX9" fmla="*/ 406879 w 3131739"/>
              <a:gd name="connsiteY9" fmla="*/ 161523 h 568380"/>
              <a:gd name="connsiteX10" fmla="*/ 197275 w 3131739"/>
              <a:gd name="connsiteY10" fmla="*/ 173852 h 568380"/>
              <a:gd name="connsiteX11" fmla="*/ 135626 w 3131739"/>
              <a:gd name="connsiteY11" fmla="*/ 198510 h 568380"/>
              <a:gd name="connsiteX12" fmla="*/ 98637 w 3131739"/>
              <a:gd name="connsiteY12" fmla="*/ 210839 h 568380"/>
              <a:gd name="connsiteX13" fmla="*/ 24659 w 3131739"/>
              <a:gd name="connsiteY13" fmla="*/ 272484 h 568380"/>
              <a:gd name="connsiteX14" fmla="*/ 0 w 3131739"/>
              <a:gd name="connsiteY14" fmla="*/ 284813 h 568380"/>
              <a:gd name="connsiteX0" fmla="*/ 3131739 w 3131739"/>
              <a:gd name="connsiteY0" fmla="*/ 568380 h 568380"/>
              <a:gd name="connsiteX1" fmla="*/ 2860486 w 3131739"/>
              <a:gd name="connsiteY1" fmla="*/ 321800 h 568380"/>
              <a:gd name="connsiteX2" fmla="*/ 2737189 w 3131739"/>
              <a:gd name="connsiteY2" fmla="*/ 247826 h 568380"/>
              <a:gd name="connsiteX3" fmla="*/ 2589233 w 3131739"/>
              <a:gd name="connsiteY3" fmla="*/ 161523 h 568380"/>
              <a:gd name="connsiteX4" fmla="*/ 2310624 w 3131739"/>
              <a:gd name="connsiteY4" fmla="*/ 45959 h 568380"/>
              <a:gd name="connsiteX5" fmla="*/ 2071386 w 3131739"/>
              <a:gd name="connsiteY5" fmla="*/ 1247 h 568380"/>
              <a:gd name="connsiteX6" fmla="*/ 1615188 w 3131739"/>
              <a:gd name="connsiteY6" fmla="*/ 13576 h 568380"/>
              <a:gd name="connsiteX7" fmla="*/ 914037 w 3131739"/>
              <a:gd name="connsiteY7" fmla="*/ 88814 h 568380"/>
              <a:gd name="connsiteX8" fmla="*/ 406879 w 3131739"/>
              <a:gd name="connsiteY8" fmla="*/ 161523 h 568380"/>
              <a:gd name="connsiteX9" fmla="*/ 197275 w 3131739"/>
              <a:gd name="connsiteY9" fmla="*/ 173852 h 568380"/>
              <a:gd name="connsiteX10" fmla="*/ 135626 w 3131739"/>
              <a:gd name="connsiteY10" fmla="*/ 198510 h 568380"/>
              <a:gd name="connsiteX11" fmla="*/ 98637 w 3131739"/>
              <a:gd name="connsiteY11" fmla="*/ 210839 h 568380"/>
              <a:gd name="connsiteX12" fmla="*/ 24659 w 3131739"/>
              <a:gd name="connsiteY12" fmla="*/ 272484 h 568380"/>
              <a:gd name="connsiteX13" fmla="*/ 0 w 3131739"/>
              <a:gd name="connsiteY13" fmla="*/ 284813 h 568380"/>
              <a:gd name="connsiteX0" fmla="*/ 3131739 w 3131739"/>
              <a:gd name="connsiteY0" fmla="*/ 568380 h 568380"/>
              <a:gd name="connsiteX1" fmla="*/ 2737189 w 3131739"/>
              <a:gd name="connsiteY1" fmla="*/ 247826 h 568380"/>
              <a:gd name="connsiteX2" fmla="*/ 2589233 w 3131739"/>
              <a:gd name="connsiteY2" fmla="*/ 161523 h 568380"/>
              <a:gd name="connsiteX3" fmla="*/ 2310624 w 3131739"/>
              <a:gd name="connsiteY3" fmla="*/ 45959 h 568380"/>
              <a:gd name="connsiteX4" fmla="*/ 2071386 w 3131739"/>
              <a:gd name="connsiteY4" fmla="*/ 1247 h 568380"/>
              <a:gd name="connsiteX5" fmla="*/ 1615188 w 3131739"/>
              <a:gd name="connsiteY5" fmla="*/ 13576 h 568380"/>
              <a:gd name="connsiteX6" fmla="*/ 914037 w 3131739"/>
              <a:gd name="connsiteY6" fmla="*/ 88814 h 568380"/>
              <a:gd name="connsiteX7" fmla="*/ 406879 w 3131739"/>
              <a:gd name="connsiteY7" fmla="*/ 161523 h 568380"/>
              <a:gd name="connsiteX8" fmla="*/ 197275 w 3131739"/>
              <a:gd name="connsiteY8" fmla="*/ 173852 h 568380"/>
              <a:gd name="connsiteX9" fmla="*/ 135626 w 3131739"/>
              <a:gd name="connsiteY9" fmla="*/ 198510 h 568380"/>
              <a:gd name="connsiteX10" fmla="*/ 98637 w 3131739"/>
              <a:gd name="connsiteY10" fmla="*/ 210839 h 568380"/>
              <a:gd name="connsiteX11" fmla="*/ 24659 w 3131739"/>
              <a:gd name="connsiteY11" fmla="*/ 272484 h 568380"/>
              <a:gd name="connsiteX12" fmla="*/ 0 w 3131739"/>
              <a:gd name="connsiteY12" fmla="*/ 284813 h 568380"/>
              <a:gd name="connsiteX0" fmla="*/ 3131739 w 3131739"/>
              <a:gd name="connsiteY0" fmla="*/ 568380 h 568380"/>
              <a:gd name="connsiteX1" fmla="*/ 2737189 w 3131739"/>
              <a:gd name="connsiteY1" fmla="*/ 247826 h 568380"/>
              <a:gd name="connsiteX2" fmla="*/ 2589233 w 3131739"/>
              <a:gd name="connsiteY2" fmla="*/ 161523 h 568380"/>
              <a:gd name="connsiteX3" fmla="*/ 2310624 w 3131739"/>
              <a:gd name="connsiteY3" fmla="*/ 45959 h 568380"/>
              <a:gd name="connsiteX4" fmla="*/ 2071386 w 3131739"/>
              <a:gd name="connsiteY4" fmla="*/ 1247 h 568380"/>
              <a:gd name="connsiteX5" fmla="*/ 1615188 w 3131739"/>
              <a:gd name="connsiteY5" fmla="*/ 13576 h 568380"/>
              <a:gd name="connsiteX6" fmla="*/ 914037 w 3131739"/>
              <a:gd name="connsiteY6" fmla="*/ 88814 h 568380"/>
              <a:gd name="connsiteX7" fmla="*/ 406879 w 3131739"/>
              <a:gd name="connsiteY7" fmla="*/ 161523 h 568380"/>
              <a:gd name="connsiteX8" fmla="*/ 197275 w 3131739"/>
              <a:gd name="connsiteY8" fmla="*/ 173852 h 568380"/>
              <a:gd name="connsiteX9" fmla="*/ 135626 w 3131739"/>
              <a:gd name="connsiteY9" fmla="*/ 198510 h 568380"/>
              <a:gd name="connsiteX10" fmla="*/ 98637 w 3131739"/>
              <a:gd name="connsiteY10" fmla="*/ 210839 h 568380"/>
              <a:gd name="connsiteX11" fmla="*/ 24659 w 3131739"/>
              <a:gd name="connsiteY11" fmla="*/ 272484 h 568380"/>
              <a:gd name="connsiteX12" fmla="*/ 0 w 3131739"/>
              <a:gd name="connsiteY12" fmla="*/ 284813 h 568380"/>
              <a:gd name="connsiteX0" fmla="*/ 3131739 w 3131739"/>
              <a:gd name="connsiteY0" fmla="*/ 568380 h 568380"/>
              <a:gd name="connsiteX1" fmla="*/ 2737189 w 3131739"/>
              <a:gd name="connsiteY1" fmla="*/ 247826 h 568380"/>
              <a:gd name="connsiteX2" fmla="*/ 2589233 w 3131739"/>
              <a:gd name="connsiteY2" fmla="*/ 161523 h 568380"/>
              <a:gd name="connsiteX3" fmla="*/ 2310624 w 3131739"/>
              <a:gd name="connsiteY3" fmla="*/ 45959 h 568380"/>
              <a:gd name="connsiteX4" fmla="*/ 2071386 w 3131739"/>
              <a:gd name="connsiteY4" fmla="*/ 1247 h 568380"/>
              <a:gd name="connsiteX5" fmla="*/ 1615188 w 3131739"/>
              <a:gd name="connsiteY5" fmla="*/ 13576 h 568380"/>
              <a:gd name="connsiteX6" fmla="*/ 914037 w 3131739"/>
              <a:gd name="connsiteY6" fmla="*/ 88814 h 568380"/>
              <a:gd name="connsiteX7" fmla="*/ 406879 w 3131739"/>
              <a:gd name="connsiteY7" fmla="*/ 161523 h 568380"/>
              <a:gd name="connsiteX8" fmla="*/ 209975 w 3131739"/>
              <a:gd name="connsiteY8" fmla="*/ 190786 h 568380"/>
              <a:gd name="connsiteX9" fmla="*/ 135626 w 3131739"/>
              <a:gd name="connsiteY9" fmla="*/ 198510 h 568380"/>
              <a:gd name="connsiteX10" fmla="*/ 98637 w 3131739"/>
              <a:gd name="connsiteY10" fmla="*/ 210839 h 568380"/>
              <a:gd name="connsiteX11" fmla="*/ 24659 w 3131739"/>
              <a:gd name="connsiteY11" fmla="*/ 272484 h 568380"/>
              <a:gd name="connsiteX12" fmla="*/ 0 w 3131739"/>
              <a:gd name="connsiteY12" fmla="*/ 284813 h 568380"/>
              <a:gd name="connsiteX0" fmla="*/ 3131739 w 3131739"/>
              <a:gd name="connsiteY0" fmla="*/ 568380 h 568380"/>
              <a:gd name="connsiteX1" fmla="*/ 2737189 w 3131739"/>
              <a:gd name="connsiteY1" fmla="*/ 247826 h 568380"/>
              <a:gd name="connsiteX2" fmla="*/ 2589233 w 3131739"/>
              <a:gd name="connsiteY2" fmla="*/ 161523 h 568380"/>
              <a:gd name="connsiteX3" fmla="*/ 2310624 w 3131739"/>
              <a:gd name="connsiteY3" fmla="*/ 45959 h 568380"/>
              <a:gd name="connsiteX4" fmla="*/ 2071386 w 3131739"/>
              <a:gd name="connsiteY4" fmla="*/ 1247 h 568380"/>
              <a:gd name="connsiteX5" fmla="*/ 1615188 w 3131739"/>
              <a:gd name="connsiteY5" fmla="*/ 13576 h 568380"/>
              <a:gd name="connsiteX6" fmla="*/ 914037 w 3131739"/>
              <a:gd name="connsiteY6" fmla="*/ 88814 h 568380"/>
              <a:gd name="connsiteX7" fmla="*/ 406879 w 3131739"/>
              <a:gd name="connsiteY7" fmla="*/ 161523 h 568380"/>
              <a:gd name="connsiteX8" fmla="*/ 135626 w 3131739"/>
              <a:gd name="connsiteY8" fmla="*/ 198510 h 568380"/>
              <a:gd name="connsiteX9" fmla="*/ 98637 w 3131739"/>
              <a:gd name="connsiteY9" fmla="*/ 210839 h 568380"/>
              <a:gd name="connsiteX10" fmla="*/ 24659 w 3131739"/>
              <a:gd name="connsiteY10" fmla="*/ 272484 h 568380"/>
              <a:gd name="connsiteX11" fmla="*/ 0 w 3131739"/>
              <a:gd name="connsiteY11" fmla="*/ 284813 h 568380"/>
              <a:gd name="connsiteX0" fmla="*/ 3134372 w 3134372"/>
              <a:gd name="connsiteY0" fmla="*/ 568380 h 568380"/>
              <a:gd name="connsiteX1" fmla="*/ 2739822 w 3134372"/>
              <a:gd name="connsiteY1" fmla="*/ 247826 h 568380"/>
              <a:gd name="connsiteX2" fmla="*/ 2591866 w 3134372"/>
              <a:gd name="connsiteY2" fmla="*/ 161523 h 568380"/>
              <a:gd name="connsiteX3" fmla="*/ 2313257 w 3134372"/>
              <a:gd name="connsiteY3" fmla="*/ 45959 h 568380"/>
              <a:gd name="connsiteX4" fmla="*/ 2074019 w 3134372"/>
              <a:gd name="connsiteY4" fmla="*/ 1247 h 568380"/>
              <a:gd name="connsiteX5" fmla="*/ 1617821 w 3134372"/>
              <a:gd name="connsiteY5" fmla="*/ 13576 h 568380"/>
              <a:gd name="connsiteX6" fmla="*/ 916670 w 3134372"/>
              <a:gd name="connsiteY6" fmla="*/ 88814 h 568380"/>
              <a:gd name="connsiteX7" fmla="*/ 409512 w 3134372"/>
              <a:gd name="connsiteY7" fmla="*/ 161523 h 568380"/>
              <a:gd name="connsiteX8" fmla="*/ 138259 w 3134372"/>
              <a:gd name="connsiteY8" fmla="*/ 198510 h 568380"/>
              <a:gd name="connsiteX9" fmla="*/ 101270 w 3134372"/>
              <a:gd name="connsiteY9" fmla="*/ 210839 h 568380"/>
              <a:gd name="connsiteX10" fmla="*/ 1892 w 3134372"/>
              <a:gd name="connsiteY10" fmla="*/ 259784 h 568380"/>
              <a:gd name="connsiteX11" fmla="*/ 2633 w 3134372"/>
              <a:gd name="connsiteY11" fmla="*/ 284813 h 568380"/>
              <a:gd name="connsiteX0" fmla="*/ 3138511 w 3138511"/>
              <a:gd name="connsiteY0" fmla="*/ 568380 h 568380"/>
              <a:gd name="connsiteX1" fmla="*/ 2743961 w 3138511"/>
              <a:gd name="connsiteY1" fmla="*/ 247826 h 568380"/>
              <a:gd name="connsiteX2" fmla="*/ 2596005 w 3138511"/>
              <a:gd name="connsiteY2" fmla="*/ 161523 h 568380"/>
              <a:gd name="connsiteX3" fmla="*/ 2317396 w 3138511"/>
              <a:gd name="connsiteY3" fmla="*/ 45959 h 568380"/>
              <a:gd name="connsiteX4" fmla="*/ 2078158 w 3138511"/>
              <a:gd name="connsiteY4" fmla="*/ 1247 h 568380"/>
              <a:gd name="connsiteX5" fmla="*/ 1621960 w 3138511"/>
              <a:gd name="connsiteY5" fmla="*/ 13576 h 568380"/>
              <a:gd name="connsiteX6" fmla="*/ 920809 w 3138511"/>
              <a:gd name="connsiteY6" fmla="*/ 88814 h 568380"/>
              <a:gd name="connsiteX7" fmla="*/ 413651 w 3138511"/>
              <a:gd name="connsiteY7" fmla="*/ 161523 h 568380"/>
              <a:gd name="connsiteX8" fmla="*/ 142398 w 3138511"/>
              <a:gd name="connsiteY8" fmla="*/ 198510 h 568380"/>
              <a:gd name="connsiteX9" fmla="*/ 105409 w 3138511"/>
              <a:gd name="connsiteY9" fmla="*/ 210839 h 568380"/>
              <a:gd name="connsiteX10" fmla="*/ 110570 w 3138511"/>
              <a:gd name="connsiteY10" fmla="*/ 249710 h 568380"/>
              <a:gd name="connsiteX11" fmla="*/ 6031 w 3138511"/>
              <a:gd name="connsiteY11" fmla="*/ 259784 h 568380"/>
              <a:gd name="connsiteX12" fmla="*/ 6772 w 3138511"/>
              <a:gd name="connsiteY12" fmla="*/ 284813 h 568380"/>
              <a:gd name="connsiteX0" fmla="*/ 3138511 w 3138511"/>
              <a:gd name="connsiteY0" fmla="*/ 568380 h 568380"/>
              <a:gd name="connsiteX1" fmla="*/ 2743961 w 3138511"/>
              <a:gd name="connsiteY1" fmla="*/ 247826 h 568380"/>
              <a:gd name="connsiteX2" fmla="*/ 2596005 w 3138511"/>
              <a:gd name="connsiteY2" fmla="*/ 161523 h 568380"/>
              <a:gd name="connsiteX3" fmla="*/ 2317396 w 3138511"/>
              <a:gd name="connsiteY3" fmla="*/ 45959 h 568380"/>
              <a:gd name="connsiteX4" fmla="*/ 2078158 w 3138511"/>
              <a:gd name="connsiteY4" fmla="*/ 1247 h 568380"/>
              <a:gd name="connsiteX5" fmla="*/ 1621960 w 3138511"/>
              <a:gd name="connsiteY5" fmla="*/ 13576 h 568380"/>
              <a:gd name="connsiteX6" fmla="*/ 920809 w 3138511"/>
              <a:gd name="connsiteY6" fmla="*/ 88814 h 568380"/>
              <a:gd name="connsiteX7" fmla="*/ 413651 w 3138511"/>
              <a:gd name="connsiteY7" fmla="*/ 161523 h 568380"/>
              <a:gd name="connsiteX8" fmla="*/ 142398 w 3138511"/>
              <a:gd name="connsiteY8" fmla="*/ 198510 h 568380"/>
              <a:gd name="connsiteX9" fmla="*/ 110570 w 3138511"/>
              <a:gd name="connsiteY9" fmla="*/ 249710 h 568380"/>
              <a:gd name="connsiteX10" fmla="*/ 6031 w 3138511"/>
              <a:gd name="connsiteY10" fmla="*/ 259784 h 568380"/>
              <a:gd name="connsiteX11" fmla="*/ 6772 w 3138511"/>
              <a:gd name="connsiteY11" fmla="*/ 284813 h 568380"/>
              <a:gd name="connsiteX0" fmla="*/ 3138511 w 3138511"/>
              <a:gd name="connsiteY0" fmla="*/ 568380 h 568380"/>
              <a:gd name="connsiteX1" fmla="*/ 2743961 w 3138511"/>
              <a:gd name="connsiteY1" fmla="*/ 247826 h 568380"/>
              <a:gd name="connsiteX2" fmla="*/ 2596005 w 3138511"/>
              <a:gd name="connsiteY2" fmla="*/ 161523 h 568380"/>
              <a:gd name="connsiteX3" fmla="*/ 2317396 w 3138511"/>
              <a:gd name="connsiteY3" fmla="*/ 45959 h 568380"/>
              <a:gd name="connsiteX4" fmla="*/ 2078158 w 3138511"/>
              <a:gd name="connsiteY4" fmla="*/ 1247 h 568380"/>
              <a:gd name="connsiteX5" fmla="*/ 1621960 w 3138511"/>
              <a:gd name="connsiteY5" fmla="*/ 13576 h 568380"/>
              <a:gd name="connsiteX6" fmla="*/ 920809 w 3138511"/>
              <a:gd name="connsiteY6" fmla="*/ 88814 h 568380"/>
              <a:gd name="connsiteX7" fmla="*/ 413651 w 3138511"/>
              <a:gd name="connsiteY7" fmla="*/ 161523 h 568380"/>
              <a:gd name="connsiteX8" fmla="*/ 110570 w 3138511"/>
              <a:gd name="connsiteY8" fmla="*/ 249710 h 568380"/>
              <a:gd name="connsiteX9" fmla="*/ 6031 w 3138511"/>
              <a:gd name="connsiteY9" fmla="*/ 259784 h 568380"/>
              <a:gd name="connsiteX10" fmla="*/ 6772 w 3138511"/>
              <a:gd name="connsiteY10" fmla="*/ 284813 h 568380"/>
              <a:gd name="connsiteX0" fmla="*/ 3138511 w 3138511"/>
              <a:gd name="connsiteY0" fmla="*/ 568380 h 568380"/>
              <a:gd name="connsiteX1" fmla="*/ 2743961 w 3138511"/>
              <a:gd name="connsiteY1" fmla="*/ 247826 h 568380"/>
              <a:gd name="connsiteX2" fmla="*/ 2596005 w 3138511"/>
              <a:gd name="connsiteY2" fmla="*/ 161523 h 568380"/>
              <a:gd name="connsiteX3" fmla="*/ 2317396 w 3138511"/>
              <a:gd name="connsiteY3" fmla="*/ 45959 h 568380"/>
              <a:gd name="connsiteX4" fmla="*/ 2078158 w 3138511"/>
              <a:gd name="connsiteY4" fmla="*/ 1247 h 568380"/>
              <a:gd name="connsiteX5" fmla="*/ 1621960 w 3138511"/>
              <a:gd name="connsiteY5" fmla="*/ 13576 h 568380"/>
              <a:gd name="connsiteX6" fmla="*/ 920809 w 3138511"/>
              <a:gd name="connsiteY6" fmla="*/ 88814 h 568380"/>
              <a:gd name="connsiteX7" fmla="*/ 413651 w 3138511"/>
              <a:gd name="connsiteY7" fmla="*/ 161523 h 568380"/>
              <a:gd name="connsiteX8" fmla="*/ 110570 w 3138511"/>
              <a:gd name="connsiteY8" fmla="*/ 211610 h 568380"/>
              <a:gd name="connsiteX9" fmla="*/ 6031 w 3138511"/>
              <a:gd name="connsiteY9" fmla="*/ 259784 h 568380"/>
              <a:gd name="connsiteX10" fmla="*/ 6772 w 3138511"/>
              <a:gd name="connsiteY10" fmla="*/ 284813 h 568380"/>
              <a:gd name="connsiteX0" fmla="*/ 3133206 w 3133206"/>
              <a:gd name="connsiteY0" fmla="*/ 568380 h 568380"/>
              <a:gd name="connsiteX1" fmla="*/ 2738656 w 3133206"/>
              <a:gd name="connsiteY1" fmla="*/ 247826 h 568380"/>
              <a:gd name="connsiteX2" fmla="*/ 2590700 w 3133206"/>
              <a:gd name="connsiteY2" fmla="*/ 161523 h 568380"/>
              <a:gd name="connsiteX3" fmla="*/ 2312091 w 3133206"/>
              <a:gd name="connsiteY3" fmla="*/ 45959 h 568380"/>
              <a:gd name="connsiteX4" fmla="*/ 2072853 w 3133206"/>
              <a:gd name="connsiteY4" fmla="*/ 1247 h 568380"/>
              <a:gd name="connsiteX5" fmla="*/ 1616655 w 3133206"/>
              <a:gd name="connsiteY5" fmla="*/ 13576 h 568380"/>
              <a:gd name="connsiteX6" fmla="*/ 915504 w 3133206"/>
              <a:gd name="connsiteY6" fmla="*/ 88814 h 568380"/>
              <a:gd name="connsiteX7" fmla="*/ 408346 w 3133206"/>
              <a:gd name="connsiteY7" fmla="*/ 161523 h 568380"/>
              <a:gd name="connsiteX8" fmla="*/ 105265 w 3133206"/>
              <a:gd name="connsiteY8" fmla="*/ 211610 h 568380"/>
              <a:gd name="connsiteX9" fmla="*/ 726 w 3133206"/>
              <a:gd name="connsiteY9" fmla="*/ 259784 h 568380"/>
              <a:gd name="connsiteX10" fmla="*/ 1467 w 3133206"/>
              <a:gd name="connsiteY10" fmla="*/ 284813 h 568380"/>
              <a:gd name="connsiteX0" fmla="*/ 3139892 w 3139892"/>
              <a:gd name="connsiteY0" fmla="*/ 568380 h 568380"/>
              <a:gd name="connsiteX1" fmla="*/ 2745342 w 3139892"/>
              <a:gd name="connsiteY1" fmla="*/ 247826 h 568380"/>
              <a:gd name="connsiteX2" fmla="*/ 2597386 w 3139892"/>
              <a:gd name="connsiteY2" fmla="*/ 161523 h 568380"/>
              <a:gd name="connsiteX3" fmla="*/ 2318777 w 3139892"/>
              <a:gd name="connsiteY3" fmla="*/ 45959 h 568380"/>
              <a:gd name="connsiteX4" fmla="*/ 2079539 w 3139892"/>
              <a:gd name="connsiteY4" fmla="*/ 1247 h 568380"/>
              <a:gd name="connsiteX5" fmla="*/ 1623341 w 3139892"/>
              <a:gd name="connsiteY5" fmla="*/ 13576 h 568380"/>
              <a:gd name="connsiteX6" fmla="*/ 922190 w 3139892"/>
              <a:gd name="connsiteY6" fmla="*/ 88814 h 568380"/>
              <a:gd name="connsiteX7" fmla="*/ 415032 w 3139892"/>
              <a:gd name="connsiteY7" fmla="*/ 161523 h 568380"/>
              <a:gd name="connsiteX8" fmla="*/ 111951 w 3139892"/>
              <a:gd name="connsiteY8" fmla="*/ 211610 h 568380"/>
              <a:gd name="connsiteX9" fmla="*/ 7412 w 3139892"/>
              <a:gd name="connsiteY9" fmla="*/ 259784 h 568380"/>
              <a:gd name="connsiteX10" fmla="*/ 8153 w 3139892"/>
              <a:gd name="connsiteY10" fmla="*/ 284813 h 568380"/>
              <a:gd name="connsiteX0" fmla="*/ 3139971 w 3139971"/>
              <a:gd name="connsiteY0" fmla="*/ 568380 h 568380"/>
              <a:gd name="connsiteX1" fmla="*/ 2745421 w 3139971"/>
              <a:gd name="connsiteY1" fmla="*/ 247826 h 568380"/>
              <a:gd name="connsiteX2" fmla="*/ 2597465 w 3139971"/>
              <a:gd name="connsiteY2" fmla="*/ 161523 h 568380"/>
              <a:gd name="connsiteX3" fmla="*/ 2318856 w 3139971"/>
              <a:gd name="connsiteY3" fmla="*/ 45959 h 568380"/>
              <a:gd name="connsiteX4" fmla="*/ 2079618 w 3139971"/>
              <a:gd name="connsiteY4" fmla="*/ 1247 h 568380"/>
              <a:gd name="connsiteX5" fmla="*/ 1623420 w 3139971"/>
              <a:gd name="connsiteY5" fmla="*/ 13576 h 568380"/>
              <a:gd name="connsiteX6" fmla="*/ 922269 w 3139971"/>
              <a:gd name="connsiteY6" fmla="*/ 88814 h 568380"/>
              <a:gd name="connsiteX7" fmla="*/ 415111 w 3139971"/>
              <a:gd name="connsiteY7" fmla="*/ 161523 h 568380"/>
              <a:gd name="connsiteX8" fmla="*/ 112030 w 3139971"/>
              <a:gd name="connsiteY8" fmla="*/ 211610 h 568380"/>
              <a:gd name="connsiteX9" fmla="*/ 7491 w 3139971"/>
              <a:gd name="connsiteY9" fmla="*/ 259784 h 568380"/>
              <a:gd name="connsiteX10" fmla="*/ 8232 w 3139971"/>
              <a:gd name="connsiteY10" fmla="*/ 284813 h 568380"/>
              <a:gd name="connsiteX0" fmla="*/ 3132731 w 3132731"/>
              <a:gd name="connsiteY0" fmla="*/ 568380 h 568380"/>
              <a:gd name="connsiteX1" fmla="*/ 2738181 w 3132731"/>
              <a:gd name="connsiteY1" fmla="*/ 247826 h 568380"/>
              <a:gd name="connsiteX2" fmla="*/ 2590225 w 3132731"/>
              <a:gd name="connsiteY2" fmla="*/ 161523 h 568380"/>
              <a:gd name="connsiteX3" fmla="*/ 2311616 w 3132731"/>
              <a:gd name="connsiteY3" fmla="*/ 45959 h 568380"/>
              <a:gd name="connsiteX4" fmla="*/ 2072378 w 3132731"/>
              <a:gd name="connsiteY4" fmla="*/ 1247 h 568380"/>
              <a:gd name="connsiteX5" fmla="*/ 1616180 w 3132731"/>
              <a:gd name="connsiteY5" fmla="*/ 13576 h 568380"/>
              <a:gd name="connsiteX6" fmla="*/ 915029 w 3132731"/>
              <a:gd name="connsiteY6" fmla="*/ 88814 h 568380"/>
              <a:gd name="connsiteX7" fmla="*/ 407871 w 3132731"/>
              <a:gd name="connsiteY7" fmla="*/ 161523 h 568380"/>
              <a:gd name="connsiteX8" fmla="*/ 104790 w 3132731"/>
              <a:gd name="connsiteY8" fmla="*/ 211610 h 568380"/>
              <a:gd name="connsiteX9" fmla="*/ 11658 w 3132731"/>
              <a:gd name="connsiteY9" fmla="*/ 266643 h 568380"/>
              <a:gd name="connsiteX10" fmla="*/ 251 w 3132731"/>
              <a:gd name="connsiteY10" fmla="*/ 259784 h 568380"/>
              <a:gd name="connsiteX11" fmla="*/ 992 w 3132731"/>
              <a:gd name="connsiteY11" fmla="*/ 284813 h 568380"/>
              <a:gd name="connsiteX0" fmla="*/ 3152906 w 3152906"/>
              <a:gd name="connsiteY0" fmla="*/ 568380 h 568380"/>
              <a:gd name="connsiteX1" fmla="*/ 2758356 w 3152906"/>
              <a:gd name="connsiteY1" fmla="*/ 247826 h 568380"/>
              <a:gd name="connsiteX2" fmla="*/ 2610400 w 3152906"/>
              <a:gd name="connsiteY2" fmla="*/ 161523 h 568380"/>
              <a:gd name="connsiteX3" fmla="*/ 2331791 w 3152906"/>
              <a:gd name="connsiteY3" fmla="*/ 45959 h 568380"/>
              <a:gd name="connsiteX4" fmla="*/ 2092553 w 3152906"/>
              <a:gd name="connsiteY4" fmla="*/ 1247 h 568380"/>
              <a:gd name="connsiteX5" fmla="*/ 1636355 w 3152906"/>
              <a:gd name="connsiteY5" fmla="*/ 13576 h 568380"/>
              <a:gd name="connsiteX6" fmla="*/ 935204 w 3152906"/>
              <a:gd name="connsiteY6" fmla="*/ 88814 h 568380"/>
              <a:gd name="connsiteX7" fmla="*/ 428046 w 3152906"/>
              <a:gd name="connsiteY7" fmla="*/ 161523 h 568380"/>
              <a:gd name="connsiteX8" fmla="*/ 124965 w 3152906"/>
              <a:gd name="connsiteY8" fmla="*/ 211610 h 568380"/>
              <a:gd name="connsiteX9" fmla="*/ 31833 w 3152906"/>
              <a:gd name="connsiteY9" fmla="*/ 266643 h 568380"/>
              <a:gd name="connsiteX10" fmla="*/ 20426 w 3152906"/>
              <a:gd name="connsiteY10" fmla="*/ 259784 h 568380"/>
              <a:gd name="connsiteX11" fmla="*/ 0 w 3152906"/>
              <a:gd name="connsiteY11" fmla="*/ 255180 h 568380"/>
              <a:gd name="connsiteX0" fmla="*/ 3204754 w 3204754"/>
              <a:gd name="connsiteY0" fmla="*/ 568380 h 568380"/>
              <a:gd name="connsiteX1" fmla="*/ 2810204 w 3204754"/>
              <a:gd name="connsiteY1" fmla="*/ 247826 h 568380"/>
              <a:gd name="connsiteX2" fmla="*/ 2662248 w 3204754"/>
              <a:gd name="connsiteY2" fmla="*/ 161523 h 568380"/>
              <a:gd name="connsiteX3" fmla="*/ 2383639 w 3204754"/>
              <a:gd name="connsiteY3" fmla="*/ 45959 h 568380"/>
              <a:gd name="connsiteX4" fmla="*/ 2144401 w 3204754"/>
              <a:gd name="connsiteY4" fmla="*/ 1247 h 568380"/>
              <a:gd name="connsiteX5" fmla="*/ 1688203 w 3204754"/>
              <a:gd name="connsiteY5" fmla="*/ 13576 h 568380"/>
              <a:gd name="connsiteX6" fmla="*/ 987052 w 3204754"/>
              <a:gd name="connsiteY6" fmla="*/ 88814 h 568380"/>
              <a:gd name="connsiteX7" fmla="*/ 479894 w 3204754"/>
              <a:gd name="connsiteY7" fmla="*/ 161523 h 568380"/>
              <a:gd name="connsiteX8" fmla="*/ 176813 w 3204754"/>
              <a:gd name="connsiteY8" fmla="*/ 211610 h 568380"/>
              <a:gd name="connsiteX9" fmla="*/ 83681 w 3204754"/>
              <a:gd name="connsiteY9" fmla="*/ 266643 h 568380"/>
              <a:gd name="connsiteX10" fmla="*/ 308 w 3204754"/>
              <a:gd name="connsiteY10" fmla="*/ 234384 h 568380"/>
              <a:gd name="connsiteX11" fmla="*/ 51848 w 3204754"/>
              <a:gd name="connsiteY11" fmla="*/ 255180 h 568380"/>
              <a:gd name="connsiteX0" fmla="*/ 3207897 w 3207897"/>
              <a:gd name="connsiteY0" fmla="*/ 568380 h 568380"/>
              <a:gd name="connsiteX1" fmla="*/ 2813347 w 3207897"/>
              <a:gd name="connsiteY1" fmla="*/ 247826 h 568380"/>
              <a:gd name="connsiteX2" fmla="*/ 2665391 w 3207897"/>
              <a:gd name="connsiteY2" fmla="*/ 161523 h 568380"/>
              <a:gd name="connsiteX3" fmla="*/ 2386782 w 3207897"/>
              <a:gd name="connsiteY3" fmla="*/ 45959 h 568380"/>
              <a:gd name="connsiteX4" fmla="*/ 2147544 w 3207897"/>
              <a:gd name="connsiteY4" fmla="*/ 1247 h 568380"/>
              <a:gd name="connsiteX5" fmla="*/ 1691346 w 3207897"/>
              <a:gd name="connsiteY5" fmla="*/ 13576 h 568380"/>
              <a:gd name="connsiteX6" fmla="*/ 990195 w 3207897"/>
              <a:gd name="connsiteY6" fmla="*/ 88814 h 568380"/>
              <a:gd name="connsiteX7" fmla="*/ 483037 w 3207897"/>
              <a:gd name="connsiteY7" fmla="*/ 161523 h 568380"/>
              <a:gd name="connsiteX8" fmla="*/ 179956 w 3207897"/>
              <a:gd name="connsiteY8" fmla="*/ 211610 h 568380"/>
              <a:gd name="connsiteX9" fmla="*/ 3451 w 3207897"/>
              <a:gd name="connsiteY9" fmla="*/ 234384 h 568380"/>
              <a:gd name="connsiteX10" fmla="*/ 54991 w 3207897"/>
              <a:gd name="connsiteY10" fmla="*/ 255180 h 568380"/>
              <a:gd name="connsiteX0" fmla="*/ 3204446 w 3204446"/>
              <a:gd name="connsiteY0" fmla="*/ 568380 h 568380"/>
              <a:gd name="connsiteX1" fmla="*/ 2809896 w 3204446"/>
              <a:gd name="connsiteY1" fmla="*/ 247826 h 568380"/>
              <a:gd name="connsiteX2" fmla="*/ 2661940 w 3204446"/>
              <a:gd name="connsiteY2" fmla="*/ 161523 h 568380"/>
              <a:gd name="connsiteX3" fmla="*/ 2383331 w 3204446"/>
              <a:gd name="connsiteY3" fmla="*/ 45959 h 568380"/>
              <a:gd name="connsiteX4" fmla="*/ 2144093 w 3204446"/>
              <a:gd name="connsiteY4" fmla="*/ 1247 h 568380"/>
              <a:gd name="connsiteX5" fmla="*/ 1687895 w 3204446"/>
              <a:gd name="connsiteY5" fmla="*/ 13576 h 568380"/>
              <a:gd name="connsiteX6" fmla="*/ 986744 w 3204446"/>
              <a:gd name="connsiteY6" fmla="*/ 88814 h 568380"/>
              <a:gd name="connsiteX7" fmla="*/ 479586 w 3204446"/>
              <a:gd name="connsiteY7" fmla="*/ 161523 h 568380"/>
              <a:gd name="connsiteX8" fmla="*/ 176505 w 3204446"/>
              <a:gd name="connsiteY8" fmla="*/ 211610 h 568380"/>
              <a:gd name="connsiteX9" fmla="*/ 0 w 3204446"/>
              <a:gd name="connsiteY9" fmla="*/ 234384 h 568380"/>
              <a:gd name="connsiteX0" fmla="*/ 3221379 w 3221379"/>
              <a:gd name="connsiteY0" fmla="*/ 568380 h 568380"/>
              <a:gd name="connsiteX1" fmla="*/ 2826829 w 3221379"/>
              <a:gd name="connsiteY1" fmla="*/ 247826 h 568380"/>
              <a:gd name="connsiteX2" fmla="*/ 2678873 w 3221379"/>
              <a:gd name="connsiteY2" fmla="*/ 161523 h 568380"/>
              <a:gd name="connsiteX3" fmla="*/ 2400264 w 3221379"/>
              <a:gd name="connsiteY3" fmla="*/ 45959 h 568380"/>
              <a:gd name="connsiteX4" fmla="*/ 2161026 w 3221379"/>
              <a:gd name="connsiteY4" fmla="*/ 1247 h 568380"/>
              <a:gd name="connsiteX5" fmla="*/ 1704828 w 3221379"/>
              <a:gd name="connsiteY5" fmla="*/ 13576 h 568380"/>
              <a:gd name="connsiteX6" fmla="*/ 1003677 w 3221379"/>
              <a:gd name="connsiteY6" fmla="*/ 88814 h 568380"/>
              <a:gd name="connsiteX7" fmla="*/ 496519 w 3221379"/>
              <a:gd name="connsiteY7" fmla="*/ 161523 h 568380"/>
              <a:gd name="connsiteX8" fmla="*/ 193438 w 3221379"/>
              <a:gd name="connsiteY8" fmla="*/ 211610 h 568380"/>
              <a:gd name="connsiteX9" fmla="*/ 0 w 3221379"/>
              <a:gd name="connsiteY9" fmla="*/ 280951 h 5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1379" h="568380">
                <a:moveTo>
                  <a:pt x="3221379" y="568380"/>
                </a:moveTo>
                <a:cubicBezTo>
                  <a:pt x="3139181" y="501598"/>
                  <a:pt x="2925714" y="298701"/>
                  <a:pt x="2826829" y="247826"/>
                </a:cubicBezTo>
                <a:cubicBezTo>
                  <a:pt x="2727944" y="196951"/>
                  <a:pt x="2749967" y="195167"/>
                  <a:pt x="2678873" y="161523"/>
                </a:cubicBezTo>
                <a:cubicBezTo>
                  <a:pt x="2607779" y="127879"/>
                  <a:pt x="2486572" y="72672"/>
                  <a:pt x="2400264" y="45959"/>
                </a:cubicBezTo>
                <a:cubicBezTo>
                  <a:pt x="2313956" y="19246"/>
                  <a:pt x="2276932" y="6644"/>
                  <a:pt x="2161026" y="1247"/>
                </a:cubicBezTo>
                <a:cubicBezTo>
                  <a:pt x="2045120" y="-4150"/>
                  <a:pt x="1856894" y="9466"/>
                  <a:pt x="1704828" y="13576"/>
                </a:cubicBezTo>
                <a:cubicBezTo>
                  <a:pt x="1511937" y="28170"/>
                  <a:pt x="1205062" y="64156"/>
                  <a:pt x="1003677" y="88814"/>
                </a:cubicBezTo>
                <a:cubicBezTo>
                  <a:pt x="802292" y="113472"/>
                  <a:pt x="631559" y="141057"/>
                  <a:pt x="496519" y="161523"/>
                </a:cubicBezTo>
                <a:cubicBezTo>
                  <a:pt x="361479" y="181989"/>
                  <a:pt x="273369" y="199467"/>
                  <a:pt x="193438" y="211610"/>
                </a:cubicBezTo>
                <a:cubicBezTo>
                  <a:pt x="113507" y="223753"/>
                  <a:pt x="20828" y="273689"/>
                  <a:pt x="0" y="280951"/>
                </a:cubicBezTo>
              </a:path>
            </a:pathLst>
          </a:custGeom>
          <a:ln w="38100">
            <a:solidFill>
              <a:srgbClr val="595959"/>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defTabSz="457200" fontAlgn="auto">
              <a:spcBef>
                <a:spcPts val="0"/>
              </a:spcBef>
              <a:spcAft>
                <a:spcPts val="0"/>
              </a:spcAft>
            </a:pPr>
            <a:endParaRPr lang="en-GB" sz="1800" dirty="0">
              <a:solidFill>
                <a:prstClr val="black"/>
              </a:solidFill>
            </a:endParaRPr>
          </a:p>
        </p:txBody>
      </p:sp>
      <p:pic>
        <p:nvPicPr>
          <p:cNvPr id="10" name="Picture 9"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20904" y="2806385"/>
            <a:ext cx="408306" cy="318678"/>
          </a:xfrm>
          <a:prstGeom prst="rect">
            <a:avLst/>
          </a:prstGeom>
        </p:spPr>
      </p:pic>
      <p:sp>
        <p:nvSpPr>
          <p:cNvPr id="79" name="Rectangle 78"/>
          <p:cNvSpPr/>
          <p:nvPr/>
        </p:nvSpPr>
        <p:spPr>
          <a:xfrm>
            <a:off x="3464637" y="2759248"/>
            <a:ext cx="5227785" cy="461665"/>
          </a:xfrm>
          <a:prstGeom prst="rect">
            <a:avLst/>
          </a:prstGeom>
        </p:spPr>
        <p:txBody>
          <a:bodyPr wrap="square">
            <a:spAutoFit/>
          </a:bodyPr>
          <a:lstStyle/>
          <a:p>
            <a:pPr algn="l" defTabSz="457200" fontAlgn="auto">
              <a:spcBef>
                <a:spcPts val="0"/>
              </a:spcBef>
              <a:spcAft>
                <a:spcPts val="0"/>
              </a:spcAft>
            </a:pPr>
            <a:r>
              <a:rPr lang="en-GB" sz="2400" dirty="0" smtClean="0">
                <a:solidFill>
                  <a:srgbClr val="7F7F7F"/>
                </a:solidFill>
                <a:latin typeface="Calibri"/>
              </a:rPr>
              <a:t>tensor contains          complex numbers!</a:t>
            </a:r>
            <a:endParaRPr lang="en-US" sz="1800" dirty="0">
              <a:solidFill>
                <a:prstClr val="black"/>
              </a:solidFill>
              <a:latin typeface="Calibri"/>
            </a:endParaRPr>
          </a:p>
        </p:txBody>
      </p:sp>
      <p:grpSp>
        <p:nvGrpSpPr>
          <p:cNvPr id="2" name="Group 1"/>
          <p:cNvGrpSpPr/>
          <p:nvPr/>
        </p:nvGrpSpPr>
        <p:grpSpPr>
          <a:xfrm>
            <a:off x="393038" y="3369090"/>
            <a:ext cx="8547553" cy="3421572"/>
            <a:chOff x="393038" y="3369090"/>
            <a:chExt cx="8547553" cy="3421572"/>
          </a:xfrm>
        </p:grpSpPr>
        <p:sp>
          <p:nvSpPr>
            <p:cNvPr id="124" name="Rectangle 123"/>
            <p:cNvSpPr/>
            <p:nvPr/>
          </p:nvSpPr>
          <p:spPr>
            <a:xfrm>
              <a:off x="393284" y="3369090"/>
              <a:ext cx="8094100" cy="830997"/>
            </a:xfrm>
            <a:prstGeom prst="rect">
              <a:avLst/>
            </a:prstGeom>
          </p:spPr>
          <p:txBody>
            <a:bodyPr wrap="square">
              <a:spAutoFit/>
            </a:bodyPr>
            <a:lstStyle/>
            <a:p>
              <a:pPr algn="l" defTabSz="457200" fontAlgn="auto">
                <a:spcBef>
                  <a:spcPts val="0"/>
                </a:spcBef>
                <a:spcAft>
                  <a:spcPts val="0"/>
                </a:spcAft>
              </a:pPr>
              <a:r>
                <a:rPr lang="en-GB" sz="2400" dirty="0" smtClean="0">
                  <a:solidFill>
                    <a:srgbClr val="7F7F7F"/>
                  </a:solidFill>
                  <a:latin typeface="Calibri"/>
                </a:rPr>
                <a:t>Since      is a </a:t>
              </a:r>
              <a:r>
                <a:rPr lang="en-GB" sz="2400" b="1" dirty="0" err="1" smtClean="0">
                  <a:solidFill>
                    <a:srgbClr val="7F7F7F"/>
                  </a:solidFill>
                  <a:latin typeface="Calibri"/>
                </a:rPr>
                <a:t>structureless</a:t>
              </a:r>
              <a:r>
                <a:rPr lang="en-GB" sz="2400" b="1" dirty="0" smtClean="0">
                  <a:solidFill>
                    <a:srgbClr val="7F7F7F"/>
                  </a:solidFill>
                  <a:latin typeface="Calibri"/>
                </a:rPr>
                <a:t> </a:t>
              </a:r>
              <a:r>
                <a:rPr lang="en-GB" sz="2400" dirty="0" smtClean="0">
                  <a:solidFill>
                    <a:srgbClr val="7F7F7F"/>
                  </a:solidFill>
                  <a:latin typeface="Calibri"/>
                </a:rPr>
                <a:t>tensor any calculation we perform is forced to operate on exponentially elements …    </a:t>
              </a:r>
              <a:endParaRPr lang="en-US" sz="1800" dirty="0">
                <a:solidFill>
                  <a:prstClr val="black"/>
                </a:solidFill>
                <a:latin typeface="Calibri"/>
              </a:endParaRPr>
            </a:p>
          </p:txBody>
        </p:sp>
        <p:sp>
          <p:nvSpPr>
            <p:cNvPr id="60" name="Rectangle 59"/>
            <p:cNvSpPr/>
            <p:nvPr/>
          </p:nvSpPr>
          <p:spPr>
            <a:xfrm>
              <a:off x="842445" y="4522643"/>
              <a:ext cx="4593823" cy="461665"/>
            </a:xfrm>
            <a:prstGeom prst="rect">
              <a:avLst/>
            </a:prstGeom>
          </p:spPr>
          <p:txBody>
            <a:bodyPr wrap="square">
              <a:spAutoFit/>
            </a:bodyPr>
            <a:lstStyle/>
            <a:p>
              <a:pPr algn="l" defTabSz="457200" fontAlgn="auto">
                <a:spcBef>
                  <a:spcPts val="0"/>
                </a:spcBef>
                <a:spcAft>
                  <a:spcPts val="0"/>
                </a:spcAft>
              </a:pPr>
              <a:r>
                <a:rPr lang="en-GB" sz="2400" dirty="0" smtClean="0">
                  <a:solidFill>
                    <a:srgbClr val="7F7F7F"/>
                  </a:solidFill>
                  <a:latin typeface="Calibri"/>
                </a:rPr>
                <a:t>The </a:t>
              </a:r>
              <a:r>
                <a:rPr lang="en-GB" sz="2400" i="1" dirty="0" smtClean="0">
                  <a:solidFill>
                    <a:srgbClr val="7F7F7F"/>
                  </a:solidFill>
                  <a:latin typeface="Calibri"/>
                </a:rPr>
                <a:t>“curse of dimensionality”</a:t>
              </a:r>
              <a:r>
                <a:rPr lang="en-GB" sz="2400" dirty="0" smtClean="0">
                  <a:solidFill>
                    <a:srgbClr val="7F7F7F"/>
                  </a:solidFill>
                  <a:latin typeface="Calibri"/>
                </a:rPr>
                <a:t> again </a:t>
              </a:r>
              <a:endParaRPr lang="en-US" sz="1800" dirty="0">
                <a:solidFill>
                  <a:prstClr val="black"/>
                </a:solidFill>
                <a:latin typeface="Calibri"/>
              </a:endParaRPr>
            </a:p>
          </p:txBody>
        </p:sp>
        <p:sp>
          <p:nvSpPr>
            <p:cNvPr id="61" name="Rectangle 60"/>
            <p:cNvSpPr/>
            <p:nvPr/>
          </p:nvSpPr>
          <p:spPr>
            <a:xfrm>
              <a:off x="393038" y="5959665"/>
              <a:ext cx="8547553" cy="830997"/>
            </a:xfrm>
            <a:prstGeom prst="rect">
              <a:avLst/>
            </a:prstGeom>
          </p:spPr>
          <p:txBody>
            <a:bodyPr wrap="square">
              <a:spAutoFit/>
            </a:bodyPr>
            <a:lstStyle/>
            <a:p>
              <a:pPr algn="l" defTabSz="457200" fontAlgn="auto">
                <a:spcBef>
                  <a:spcPts val="0"/>
                </a:spcBef>
                <a:spcAft>
                  <a:spcPts val="0"/>
                </a:spcAft>
              </a:pPr>
              <a:r>
                <a:rPr lang="en-GB" sz="2400" i="1" dirty="0" smtClean="0">
                  <a:solidFill>
                    <a:srgbClr val="7F7F7F"/>
                  </a:solidFill>
                  <a:latin typeface="Calibri"/>
                </a:rPr>
                <a:t>Punch line </a:t>
              </a:r>
              <a:r>
                <a:rPr lang="en-GB" sz="2400" dirty="0" smtClean="0">
                  <a:solidFill>
                    <a:srgbClr val="7F7F7F"/>
                  </a:solidFill>
                  <a:latin typeface="Calibri"/>
                </a:rPr>
                <a:t>– we have to factorise this tensor into a network of smaller tensors with a physically motivated structure …   </a:t>
              </a:r>
              <a:endParaRPr lang="en-US" sz="1800" dirty="0">
                <a:solidFill>
                  <a:prstClr val="black"/>
                </a:solidFill>
                <a:latin typeface="Calibri"/>
              </a:endParaRPr>
            </a:p>
          </p:txBody>
        </p:sp>
        <p:cxnSp>
          <p:nvCxnSpPr>
            <p:cNvPr id="80" name="Straight Connector 79"/>
            <p:cNvCxnSpPr/>
            <p:nvPr/>
          </p:nvCxnSpPr>
          <p:spPr>
            <a:xfrm>
              <a:off x="6497326" y="4913794"/>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7673087" y="4913794"/>
              <a:ext cx="0" cy="547948"/>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7440383" y="4919452"/>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6198574" y="4753476"/>
              <a:ext cx="0" cy="611725"/>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84" name="Picture 83"/>
            <p:cNvPicPr>
              <a:picLocks noChangeAspect="1"/>
            </p:cNvPicPr>
            <p:nvPr/>
          </p:nvPicPr>
          <p:blipFill>
            <a:blip r:embed="rId4"/>
            <a:stretch>
              <a:fillRect/>
            </a:stretch>
          </p:blipFill>
          <p:spPr>
            <a:xfrm>
              <a:off x="5697712" y="4346258"/>
              <a:ext cx="2209800" cy="723900"/>
            </a:xfrm>
            <a:prstGeom prst="rect">
              <a:avLst/>
            </a:prstGeom>
          </p:spPr>
        </p:pic>
        <p:pic>
          <p:nvPicPr>
            <p:cNvPr id="86" name="Picture 85"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4889" y="4500352"/>
              <a:ext cx="292100" cy="419100"/>
            </a:xfrm>
            <a:prstGeom prst="rect">
              <a:avLst/>
            </a:prstGeom>
          </p:spPr>
        </p:pic>
        <p:cxnSp>
          <p:nvCxnSpPr>
            <p:cNvPr id="87" name="Straight Connector 86"/>
            <p:cNvCxnSpPr/>
            <p:nvPr/>
          </p:nvCxnSpPr>
          <p:spPr>
            <a:xfrm>
              <a:off x="5925239" y="4919452"/>
              <a:ext cx="0" cy="44574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88" name="TextBox 87"/>
            <p:cNvSpPr txBox="1"/>
            <p:nvPr/>
          </p:nvSpPr>
          <p:spPr>
            <a:xfrm>
              <a:off x="6753292" y="4902405"/>
              <a:ext cx="344039" cy="369332"/>
            </a:xfrm>
            <a:prstGeom prst="rect">
              <a:avLst/>
            </a:prstGeom>
            <a:noFill/>
          </p:spPr>
          <p:txBody>
            <a:bodyPr wrap="none" rtlCol="0">
              <a:spAutoFit/>
            </a:bodyPr>
            <a:lstStyle/>
            <a:p>
              <a:pPr algn="l" defTabSz="457200" fontAlgn="auto">
                <a:spcBef>
                  <a:spcPts val="0"/>
                </a:spcBef>
                <a:spcAft>
                  <a:spcPts val="0"/>
                </a:spcAft>
              </a:pPr>
              <a:r>
                <a:rPr lang="en-GB" sz="1800" dirty="0" smtClean="0">
                  <a:solidFill>
                    <a:prstClr val="black"/>
                  </a:solidFill>
                  <a:latin typeface="Calibri"/>
                </a:rPr>
                <a:t>…</a:t>
              </a:r>
              <a:endParaRPr lang="en-GB" sz="1800" dirty="0">
                <a:solidFill>
                  <a:prstClr val="black"/>
                </a:solidFill>
                <a:latin typeface="Calibri"/>
              </a:endParaRPr>
            </a:p>
          </p:txBody>
        </p:sp>
        <p:pic>
          <p:nvPicPr>
            <p:cNvPr id="89" name="Picture 88"/>
            <p:cNvPicPr>
              <a:picLocks noChangeAspect="1"/>
            </p:cNvPicPr>
            <p:nvPr/>
          </p:nvPicPr>
          <p:blipFill>
            <a:blip r:embed="rId4"/>
            <a:stretch>
              <a:fillRect/>
            </a:stretch>
          </p:blipFill>
          <p:spPr>
            <a:xfrm>
              <a:off x="5697712" y="5211107"/>
              <a:ext cx="2209800" cy="723900"/>
            </a:xfrm>
            <a:prstGeom prst="rect">
              <a:avLst/>
            </a:prstGeom>
          </p:spPr>
        </p:pic>
        <p:pic>
          <p:nvPicPr>
            <p:cNvPr id="90" name="Picture 89"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89137" y="5365201"/>
              <a:ext cx="469900" cy="419100"/>
            </a:xfrm>
            <a:prstGeom prst="rect">
              <a:avLst/>
            </a:prstGeom>
          </p:spPr>
        </p:pic>
        <p:pic>
          <p:nvPicPr>
            <p:cNvPr id="91" name="Picture 90"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2873" y="3464445"/>
              <a:ext cx="218658" cy="313727"/>
            </a:xfrm>
            <a:prstGeom prst="rect">
              <a:avLst/>
            </a:prstGeom>
          </p:spPr>
        </p:pic>
        <p:sp>
          <p:nvSpPr>
            <p:cNvPr id="93" name="Rectangle 92"/>
            <p:cNvSpPr/>
            <p:nvPr/>
          </p:nvSpPr>
          <p:spPr>
            <a:xfrm>
              <a:off x="453162" y="5212097"/>
              <a:ext cx="4507791" cy="461665"/>
            </a:xfrm>
            <a:prstGeom prst="rect">
              <a:avLst/>
            </a:prstGeom>
          </p:spPr>
          <p:txBody>
            <a:bodyPr wrap="square">
              <a:spAutoFit/>
            </a:bodyPr>
            <a:lstStyle/>
            <a:p>
              <a:pPr algn="l" defTabSz="457200" fontAlgn="auto">
                <a:spcBef>
                  <a:spcPts val="0"/>
                </a:spcBef>
                <a:spcAft>
                  <a:spcPts val="0"/>
                </a:spcAft>
              </a:pPr>
              <a:r>
                <a:rPr lang="en-GB" sz="2400" dirty="0" smtClean="0">
                  <a:solidFill>
                    <a:srgbClr val="7F7F7F"/>
                  </a:solidFill>
                  <a:latin typeface="Calibri"/>
                </a:rPr>
                <a:t>Even computing the norm is  </a:t>
              </a:r>
              <a:endParaRPr lang="en-US" sz="1800" dirty="0">
                <a:solidFill>
                  <a:prstClr val="black"/>
                </a:solidFill>
                <a:latin typeface="Calibri"/>
              </a:endParaRPr>
            </a:p>
          </p:txBody>
        </p:sp>
        <p:pic>
          <p:nvPicPr>
            <p:cNvPr id="16" name="Picture 15"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16720" y="5271737"/>
              <a:ext cx="905883" cy="388236"/>
            </a:xfrm>
            <a:prstGeom prst="rect">
              <a:avLst/>
            </a:prstGeom>
          </p:spPr>
        </p:pic>
      </p:grpSp>
    </p:spTree>
    <p:extLst>
      <p:ext uri="{BB962C8B-B14F-4D97-AF65-F5344CB8AC3E}">
        <p14:creationId xmlns:p14="http://schemas.microsoft.com/office/powerpoint/2010/main" val="236826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408193" y="2597095"/>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583954" y="2597095"/>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2351250" y="2602753"/>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1109441" y="2436777"/>
            <a:ext cx="0" cy="57211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608579" y="2029559"/>
            <a:ext cx="2209800" cy="723900"/>
          </a:xfrm>
          <a:prstGeom prst="rect">
            <a:avLst/>
          </a:prstGeom>
        </p:spPr>
      </p:pic>
      <p:pic>
        <p:nvPicPr>
          <p:cNvPr id="9" name="Picture 8"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5756" y="2183653"/>
            <a:ext cx="292100" cy="419100"/>
          </a:xfrm>
          <a:prstGeom prst="rect">
            <a:avLst/>
          </a:prstGeom>
        </p:spPr>
      </p:pic>
      <p:cxnSp>
        <p:nvCxnSpPr>
          <p:cNvPr id="10" name="Straight Connector 9"/>
          <p:cNvCxnSpPr/>
          <p:nvPr/>
        </p:nvCxnSpPr>
        <p:spPr>
          <a:xfrm>
            <a:off x="836106" y="2602753"/>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664159" y="2635022"/>
            <a:ext cx="344039" cy="369332"/>
          </a:xfrm>
          <a:prstGeom prst="rect">
            <a:avLst/>
          </a:prstGeom>
          <a:noFill/>
        </p:spPr>
        <p:txBody>
          <a:bodyPr wrap="none" rtlCol="0">
            <a:spAutoFit/>
          </a:bodyPr>
          <a:lstStyle/>
          <a:p>
            <a:pPr algn="l" defTabSz="457200" fontAlgn="auto">
              <a:spcBef>
                <a:spcPts val="0"/>
              </a:spcBef>
              <a:spcAft>
                <a:spcPts val="0"/>
              </a:spcAft>
            </a:pPr>
            <a:r>
              <a:rPr lang="en-GB" sz="1800" dirty="0" smtClean="0">
                <a:solidFill>
                  <a:prstClr val="black"/>
                </a:solidFill>
                <a:latin typeface="Calibri"/>
              </a:rPr>
              <a:t>…</a:t>
            </a:r>
            <a:endParaRPr lang="en-GB" sz="1800" dirty="0">
              <a:solidFill>
                <a:prstClr val="black"/>
              </a:solidFill>
              <a:latin typeface="Calibri"/>
            </a:endParaRPr>
          </a:p>
        </p:txBody>
      </p:sp>
      <p:sp>
        <p:nvSpPr>
          <p:cNvPr id="12" name="Shape 58"/>
          <p:cNvSpPr/>
          <p:nvPr/>
        </p:nvSpPr>
        <p:spPr>
          <a:xfrm>
            <a:off x="2032000" y="81146"/>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a:r>
              <a:rPr lang="en-GB" sz="4800" kern="0" dirty="0">
                <a:solidFill>
                  <a:srgbClr val="000000"/>
                </a:solidFill>
                <a:latin typeface="+mn-lt"/>
              </a:rPr>
              <a:t>Our approach …</a:t>
            </a:r>
            <a:endParaRPr sz="4800" kern="0" dirty="0">
              <a:solidFill>
                <a:srgbClr val="000000"/>
              </a:solidFill>
              <a:latin typeface="+mn-lt"/>
            </a:endParaRPr>
          </a:p>
        </p:txBody>
      </p:sp>
      <p:pic>
        <p:nvPicPr>
          <p:cNvPr id="13" name="tntlogo_new.jpg"/>
          <p:cNvPicPr/>
          <p:nvPr/>
        </p:nvPicPr>
        <p:blipFill>
          <a:blip r:embed="rId4">
            <a:extLst/>
          </a:blip>
          <a:stretch>
            <a:fillRect/>
          </a:stretch>
        </p:blipFill>
        <p:spPr>
          <a:xfrm>
            <a:off x="114300" y="165100"/>
            <a:ext cx="1804186" cy="660400"/>
          </a:xfrm>
          <a:prstGeom prst="rect">
            <a:avLst/>
          </a:prstGeom>
          <a:ln w="12700">
            <a:miter lim="400000"/>
          </a:ln>
        </p:spPr>
      </p:pic>
      <p:sp>
        <p:nvSpPr>
          <p:cNvPr id="14" name="TextBox 13"/>
          <p:cNvSpPr txBox="1"/>
          <p:nvPr/>
        </p:nvSpPr>
        <p:spPr>
          <a:xfrm>
            <a:off x="275791" y="985078"/>
            <a:ext cx="8659416" cy="830997"/>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We are confronted with an intractable problem because our tensor for an arbitrary state is </a:t>
            </a:r>
            <a:r>
              <a:rPr lang="en-GB" sz="2400" i="1" dirty="0" err="1" smtClean="0">
                <a:solidFill>
                  <a:srgbClr val="7F7F7F"/>
                </a:solidFill>
                <a:latin typeface="Calibri"/>
              </a:rPr>
              <a:t>structureless</a:t>
            </a:r>
            <a:r>
              <a:rPr lang="en-GB" sz="2400" i="1" dirty="0" smtClean="0">
                <a:solidFill>
                  <a:srgbClr val="7F7F7F"/>
                </a:solidFill>
                <a:latin typeface="Calibri"/>
              </a:rPr>
              <a:t> </a:t>
            </a:r>
            <a:r>
              <a:rPr lang="en-GB" sz="2400" dirty="0" smtClean="0">
                <a:solidFill>
                  <a:srgbClr val="7F7F7F"/>
                </a:solidFill>
                <a:latin typeface="Calibri"/>
              </a:rPr>
              <a:t>= exponentially large.</a:t>
            </a:r>
          </a:p>
        </p:txBody>
      </p:sp>
      <p:pic>
        <p:nvPicPr>
          <p:cNvPr id="67" name="Picture 66"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560" y="1867559"/>
            <a:ext cx="402546" cy="324000"/>
          </a:xfrm>
          <a:prstGeom prst="rect">
            <a:avLst/>
          </a:prstGeom>
        </p:spPr>
      </p:pic>
      <p:grpSp>
        <p:nvGrpSpPr>
          <p:cNvPr id="16" name="Group 15"/>
          <p:cNvGrpSpPr/>
          <p:nvPr/>
        </p:nvGrpSpPr>
        <p:grpSpPr>
          <a:xfrm>
            <a:off x="240514" y="4524760"/>
            <a:ext cx="8868209" cy="2163182"/>
            <a:chOff x="240514" y="4524760"/>
            <a:chExt cx="8868209" cy="2163182"/>
          </a:xfrm>
        </p:grpSpPr>
        <p:sp>
          <p:nvSpPr>
            <p:cNvPr id="74" name="TextBox 73"/>
            <p:cNvSpPr txBox="1"/>
            <p:nvPr/>
          </p:nvSpPr>
          <p:spPr>
            <a:xfrm>
              <a:off x="240514" y="5487614"/>
              <a:ext cx="8868209" cy="1200328"/>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But even with this we also need to be able to:</a:t>
              </a:r>
            </a:p>
            <a:p>
              <a:pPr marL="342900" indent="-342900" algn="l" defTabSz="457200" fontAlgn="auto">
                <a:spcBef>
                  <a:spcPts val="0"/>
                </a:spcBef>
                <a:spcAft>
                  <a:spcPts val="0"/>
                </a:spcAft>
                <a:buClr>
                  <a:srgbClr val="F79646">
                    <a:lumMod val="75000"/>
                  </a:srgbClr>
                </a:buClr>
                <a:buFont typeface="Arial"/>
                <a:buChar char="•"/>
              </a:pPr>
              <a:r>
                <a:rPr lang="en-GB" sz="2400" dirty="0" smtClean="0">
                  <a:solidFill>
                    <a:srgbClr val="7F7F7F"/>
                  </a:solidFill>
                  <a:latin typeface="Calibri"/>
                </a:rPr>
                <a:t>find and time evolve our representation </a:t>
              </a:r>
              <a:r>
                <a:rPr lang="en-GB" sz="2400" b="1" dirty="0" smtClean="0">
                  <a:solidFill>
                    <a:srgbClr val="7F7F7F"/>
                  </a:solidFill>
                  <a:latin typeface="Calibri"/>
                </a:rPr>
                <a:t>efficiently</a:t>
              </a:r>
            </a:p>
            <a:p>
              <a:pPr marL="342900" indent="-342900" algn="l" defTabSz="457200" fontAlgn="auto">
                <a:spcBef>
                  <a:spcPts val="0"/>
                </a:spcBef>
                <a:spcAft>
                  <a:spcPts val="0"/>
                </a:spcAft>
                <a:buClr>
                  <a:srgbClr val="F79646">
                    <a:lumMod val="75000"/>
                  </a:srgbClr>
                </a:buClr>
                <a:buFont typeface="Arial"/>
                <a:buChar char="•"/>
              </a:pPr>
              <a:r>
                <a:rPr lang="en-GB" sz="2400" dirty="0" smtClean="0">
                  <a:solidFill>
                    <a:srgbClr val="7F7F7F"/>
                  </a:solidFill>
                  <a:latin typeface="Calibri"/>
                </a:rPr>
                <a:t>and then be able to </a:t>
              </a:r>
              <a:r>
                <a:rPr lang="en-GB" sz="2400" b="1" dirty="0" smtClean="0">
                  <a:solidFill>
                    <a:srgbClr val="7F7F7F"/>
                  </a:solidFill>
                  <a:latin typeface="Calibri"/>
                </a:rPr>
                <a:t>efficiently</a:t>
              </a:r>
              <a:r>
                <a:rPr lang="en-GB" sz="2400" dirty="0" smtClean="0">
                  <a:solidFill>
                    <a:srgbClr val="7F7F7F"/>
                  </a:solidFill>
                  <a:latin typeface="Calibri"/>
                </a:rPr>
                <a:t> calculate observables from it </a:t>
              </a:r>
            </a:p>
          </p:txBody>
        </p:sp>
        <p:sp>
          <p:nvSpPr>
            <p:cNvPr id="81" name="TextBox 80"/>
            <p:cNvSpPr txBox="1"/>
            <p:nvPr/>
          </p:nvSpPr>
          <p:spPr>
            <a:xfrm>
              <a:off x="279428" y="4524760"/>
              <a:ext cx="8473000" cy="830997"/>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Can we accurately encode physical states into such networks with only a number of parameters that grows only </a:t>
              </a:r>
              <a:r>
                <a:rPr lang="en-GB" sz="2400" dirty="0" err="1" smtClean="0">
                  <a:solidFill>
                    <a:srgbClr val="7F7F7F"/>
                  </a:solidFill>
                  <a:latin typeface="Calibri"/>
                </a:rPr>
                <a:t>polynomially</a:t>
              </a:r>
              <a:r>
                <a:rPr lang="en-GB" sz="2400" dirty="0" smtClean="0">
                  <a:solidFill>
                    <a:srgbClr val="7F7F7F"/>
                  </a:solidFill>
                  <a:latin typeface="Calibri"/>
                </a:rPr>
                <a:t> with </a:t>
              </a:r>
              <a:r>
                <a:rPr lang="en-GB" sz="2400" i="1" dirty="0" smtClean="0">
                  <a:solidFill>
                    <a:srgbClr val="7F7F7F"/>
                  </a:solidFill>
                  <a:latin typeface="Calibri"/>
                </a:rPr>
                <a:t>N</a:t>
              </a:r>
              <a:r>
                <a:rPr lang="en-GB" sz="2400" dirty="0" smtClean="0">
                  <a:solidFill>
                    <a:srgbClr val="7F7F7F"/>
                  </a:solidFill>
                  <a:latin typeface="Calibri"/>
                </a:rPr>
                <a:t>?</a:t>
              </a:r>
            </a:p>
          </p:txBody>
        </p:sp>
      </p:grpSp>
      <p:grpSp>
        <p:nvGrpSpPr>
          <p:cNvPr id="3" name="Group 2"/>
          <p:cNvGrpSpPr/>
          <p:nvPr/>
        </p:nvGrpSpPr>
        <p:grpSpPr>
          <a:xfrm>
            <a:off x="266818" y="1981631"/>
            <a:ext cx="8841905" cy="2555111"/>
            <a:chOff x="266818" y="1981631"/>
            <a:chExt cx="8841905" cy="2555111"/>
          </a:xfrm>
        </p:grpSpPr>
        <p:sp>
          <p:nvSpPr>
            <p:cNvPr id="15" name="TextBox 14"/>
            <p:cNvSpPr txBox="1"/>
            <p:nvPr/>
          </p:nvSpPr>
          <p:spPr>
            <a:xfrm>
              <a:off x="3045550" y="1981631"/>
              <a:ext cx="6063173" cy="1200328"/>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Physical states have structure (see shortly) – so we want to break-up this tensor into a network of smaller ones:</a:t>
              </a:r>
            </a:p>
          </p:txBody>
        </p:sp>
        <p:cxnSp>
          <p:nvCxnSpPr>
            <p:cNvPr id="52" name="Straight Connector 51"/>
            <p:cNvCxnSpPr/>
            <p:nvPr/>
          </p:nvCxnSpPr>
          <p:spPr>
            <a:xfrm>
              <a:off x="4711770" y="3517740"/>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4033482" y="4097373"/>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022199" y="4065006"/>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5499097" y="3544188"/>
              <a:ext cx="0" cy="57211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6361562" y="4130599"/>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5840428" y="3657563"/>
              <a:ext cx="344039" cy="369332"/>
            </a:xfrm>
            <a:prstGeom prst="rect">
              <a:avLst/>
            </a:prstGeom>
            <a:noFill/>
          </p:spPr>
          <p:txBody>
            <a:bodyPr wrap="none" rtlCol="0">
              <a:spAutoFit/>
            </a:bodyPr>
            <a:lstStyle/>
            <a:p>
              <a:pPr algn="l" defTabSz="457200" fontAlgn="auto">
                <a:spcBef>
                  <a:spcPts val="0"/>
                </a:spcBef>
                <a:spcAft>
                  <a:spcPts val="0"/>
                </a:spcAft>
              </a:pPr>
              <a:r>
                <a:rPr lang="en-GB" sz="1800" dirty="0" smtClean="0">
                  <a:solidFill>
                    <a:prstClr val="black"/>
                  </a:solidFill>
                  <a:latin typeface="Calibri"/>
                </a:rPr>
                <a:t>…</a:t>
              </a:r>
              <a:endParaRPr lang="en-GB" sz="1800" dirty="0">
                <a:solidFill>
                  <a:prstClr val="black"/>
                </a:solidFill>
                <a:latin typeface="Calibri"/>
              </a:endParaRPr>
            </a:p>
          </p:txBody>
        </p:sp>
        <p:sp>
          <p:nvSpPr>
            <p:cNvPr id="73" name="TextBox 72"/>
            <p:cNvSpPr txBox="1"/>
            <p:nvPr/>
          </p:nvSpPr>
          <p:spPr>
            <a:xfrm>
              <a:off x="266818" y="3467085"/>
              <a:ext cx="3303336" cy="830997"/>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Contract pieces together to build a state:  </a:t>
              </a:r>
            </a:p>
          </p:txBody>
        </p:sp>
        <p:pic>
          <p:nvPicPr>
            <p:cNvPr id="2" name="Picture 1" descr="lego.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79766" y="3346893"/>
              <a:ext cx="879297" cy="879297"/>
            </a:xfrm>
            <a:prstGeom prst="rect">
              <a:avLst/>
            </a:prstGeom>
          </p:spPr>
        </p:pic>
        <p:sp>
          <p:nvSpPr>
            <p:cNvPr id="75" name="TextBox 74"/>
            <p:cNvSpPr txBox="1"/>
            <p:nvPr/>
          </p:nvSpPr>
          <p:spPr>
            <a:xfrm rot="1898222">
              <a:off x="7694156" y="3112276"/>
              <a:ext cx="127458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l" defTabSz="457200" fontAlgn="auto">
                <a:spcBef>
                  <a:spcPts val="0"/>
                </a:spcBef>
                <a:spcAft>
                  <a:spcPts val="0"/>
                </a:spcAft>
              </a:pPr>
              <a:r>
                <a:rPr lang="en-GB" sz="1800" b="1" dirty="0" smtClean="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latin typeface="Calibri"/>
                </a:rPr>
                <a:t>QUANTUM</a:t>
              </a:r>
              <a:r>
                <a:rPr lang="en-GB" sz="2400" b="1" dirty="0" smtClean="0">
                  <a:ln w="11430"/>
                  <a:gradFill>
                    <a:gsLst>
                      <a:gs pos="0">
                        <a:srgbClr val="F79646">
                          <a:tint val="90000"/>
                          <a:satMod val="120000"/>
                        </a:srgbClr>
                      </a:gs>
                      <a:gs pos="25000">
                        <a:srgbClr val="F79646">
                          <a:tint val="93000"/>
                          <a:satMod val="120000"/>
                        </a:srgbClr>
                      </a:gs>
                      <a:gs pos="50000">
                        <a:srgbClr val="F79646">
                          <a:shade val="89000"/>
                          <a:satMod val="110000"/>
                        </a:srgbClr>
                      </a:gs>
                      <a:gs pos="75000">
                        <a:srgbClr val="F79646">
                          <a:tint val="93000"/>
                          <a:satMod val="120000"/>
                        </a:srgbClr>
                      </a:gs>
                      <a:gs pos="100000">
                        <a:srgbClr val="F79646">
                          <a:tint val="90000"/>
                          <a:satMod val="120000"/>
                        </a:srgbClr>
                      </a:gs>
                    </a:gsLst>
                    <a:lin ang="5400000"/>
                  </a:gradFill>
                  <a:effectLst>
                    <a:outerShdw blurRad="80000" dist="40000" dir="5040000" algn="tl">
                      <a:srgbClr val="000000">
                        <a:alpha val="30000"/>
                      </a:srgbClr>
                    </a:outerShdw>
                  </a:effectLst>
                  <a:latin typeface="Calibri"/>
                </a:rPr>
                <a:t> </a:t>
              </a:r>
            </a:p>
          </p:txBody>
        </p:sp>
        <p:cxnSp>
          <p:nvCxnSpPr>
            <p:cNvPr id="78" name="Straight Connector 77"/>
            <p:cNvCxnSpPr/>
            <p:nvPr/>
          </p:nvCxnSpPr>
          <p:spPr>
            <a:xfrm flipH="1">
              <a:off x="6372657" y="3530170"/>
              <a:ext cx="371390" cy="60042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77" name="Picture 76"/>
            <p:cNvPicPr>
              <a:picLocks noChangeAspect="1"/>
            </p:cNvPicPr>
            <p:nvPr/>
          </p:nvPicPr>
          <p:blipFill>
            <a:blip r:embed="rId2"/>
            <a:stretch>
              <a:fillRect/>
            </a:stretch>
          </p:blipFill>
          <p:spPr>
            <a:xfrm>
              <a:off x="6172872" y="3901362"/>
              <a:ext cx="375522" cy="399071"/>
            </a:xfrm>
            <a:prstGeom prst="rect">
              <a:avLst/>
            </a:prstGeom>
          </p:spPr>
        </p:pic>
        <p:cxnSp>
          <p:nvCxnSpPr>
            <p:cNvPr id="79" name="Straight Connector 78"/>
            <p:cNvCxnSpPr/>
            <p:nvPr/>
          </p:nvCxnSpPr>
          <p:spPr>
            <a:xfrm flipH="1">
              <a:off x="4213182" y="4026895"/>
              <a:ext cx="988718" cy="0"/>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5022200" y="3609634"/>
              <a:ext cx="307772" cy="404752"/>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76" name="Picture 75"/>
            <p:cNvPicPr>
              <a:picLocks noChangeAspect="1"/>
            </p:cNvPicPr>
            <p:nvPr/>
          </p:nvPicPr>
          <p:blipFill>
            <a:blip r:embed="rId2"/>
            <a:stretch>
              <a:fillRect/>
            </a:stretch>
          </p:blipFill>
          <p:spPr>
            <a:xfrm>
              <a:off x="4834439" y="3827359"/>
              <a:ext cx="375522" cy="399071"/>
            </a:xfrm>
            <a:prstGeom prst="rect">
              <a:avLst/>
            </a:prstGeom>
          </p:spPr>
        </p:pic>
        <p:pic>
          <p:nvPicPr>
            <p:cNvPr id="57" name="Picture 56"/>
            <p:cNvPicPr>
              <a:picLocks noChangeAspect="1"/>
            </p:cNvPicPr>
            <p:nvPr/>
          </p:nvPicPr>
          <p:blipFill>
            <a:blip r:embed="rId2"/>
            <a:stretch>
              <a:fillRect/>
            </a:stretch>
          </p:blipFill>
          <p:spPr>
            <a:xfrm>
              <a:off x="3821718" y="3827359"/>
              <a:ext cx="375522" cy="399071"/>
            </a:xfrm>
            <a:prstGeom prst="rect">
              <a:avLst/>
            </a:prstGeom>
          </p:spPr>
        </p:pic>
        <p:cxnSp>
          <p:nvCxnSpPr>
            <p:cNvPr id="87" name="Straight Connector 86"/>
            <p:cNvCxnSpPr/>
            <p:nvPr/>
          </p:nvCxnSpPr>
          <p:spPr>
            <a:xfrm>
              <a:off x="7089134" y="3679950"/>
              <a:ext cx="0" cy="57211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5949171" y="3203491"/>
              <a:ext cx="0" cy="406143"/>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5949171" y="3092770"/>
              <a:ext cx="563283" cy="409889"/>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89" name="Picture 88"/>
            <p:cNvPicPr>
              <a:picLocks noChangeAspect="1"/>
            </p:cNvPicPr>
            <p:nvPr/>
          </p:nvPicPr>
          <p:blipFill>
            <a:blip r:embed="rId2"/>
            <a:stretch>
              <a:fillRect/>
            </a:stretch>
          </p:blipFill>
          <p:spPr>
            <a:xfrm>
              <a:off x="5761410" y="2858006"/>
              <a:ext cx="375522" cy="399071"/>
            </a:xfrm>
            <a:prstGeom prst="rect">
              <a:avLst/>
            </a:prstGeom>
          </p:spPr>
        </p:pic>
        <p:cxnSp>
          <p:nvCxnSpPr>
            <p:cNvPr id="96" name="Straight Connector 95"/>
            <p:cNvCxnSpPr/>
            <p:nvPr/>
          </p:nvCxnSpPr>
          <p:spPr>
            <a:xfrm flipH="1" flipV="1">
              <a:off x="5478565" y="3616076"/>
              <a:ext cx="446423" cy="190846"/>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72" name="Picture 71"/>
            <p:cNvPicPr>
              <a:picLocks noChangeAspect="1"/>
            </p:cNvPicPr>
            <p:nvPr/>
          </p:nvPicPr>
          <p:blipFill>
            <a:blip r:embed="rId2"/>
            <a:stretch>
              <a:fillRect/>
            </a:stretch>
          </p:blipFill>
          <p:spPr>
            <a:xfrm rot="673660">
              <a:off x="4568162" y="3350422"/>
              <a:ext cx="1105341" cy="399071"/>
            </a:xfrm>
            <a:prstGeom prst="rect">
              <a:avLst/>
            </a:prstGeom>
          </p:spPr>
        </p:pic>
        <p:cxnSp>
          <p:nvCxnSpPr>
            <p:cNvPr id="98" name="Straight Connector 97"/>
            <p:cNvCxnSpPr/>
            <p:nvPr/>
          </p:nvCxnSpPr>
          <p:spPr>
            <a:xfrm flipH="1">
              <a:off x="6136932" y="3517740"/>
              <a:ext cx="375522" cy="250736"/>
            </a:xfrm>
            <a:prstGeom prst="line">
              <a:avLst/>
            </a:prstGeom>
            <a:ln w="38100"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84" name="Picture 83"/>
            <p:cNvPicPr>
              <a:picLocks noChangeAspect="1"/>
            </p:cNvPicPr>
            <p:nvPr/>
          </p:nvPicPr>
          <p:blipFill>
            <a:blip r:embed="rId2"/>
            <a:stretch>
              <a:fillRect/>
            </a:stretch>
          </p:blipFill>
          <p:spPr>
            <a:xfrm rot="673660">
              <a:off x="6212740" y="3324497"/>
              <a:ext cx="1105341" cy="399071"/>
            </a:xfrm>
            <a:prstGeom prst="rect">
              <a:avLst/>
            </a:prstGeom>
          </p:spPr>
        </p:pic>
      </p:grpSp>
    </p:spTree>
    <p:extLst>
      <p:ext uri="{BB962C8B-B14F-4D97-AF65-F5344CB8AC3E}">
        <p14:creationId xmlns:p14="http://schemas.microsoft.com/office/powerpoint/2010/main" val="1201293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58"/>
          <p:cNvSpPr/>
          <p:nvPr/>
        </p:nvSpPr>
        <p:spPr>
          <a:xfrm>
            <a:off x="2032000" y="81146"/>
            <a:ext cx="7162800" cy="815608"/>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wrap="square" lIns="38100" tIns="38100" rIns="38100" bIns="38100" anchor="ctr">
            <a:spAutoFit/>
          </a:bodyPr>
          <a:lstStyle/>
          <a:p>
            <a:pPr algn="l"/>
            <a:r>
              <a:rPr lang="en-GB" sz="4800" kern="0" dirty="0">
                <a:solidFill>
                  <a:srgbClr val="000000"/>
                </a:solidFill>
                <a:latin typeface="+mn-lt"/>
              </a:rPr>
              <a:t>Physical states</a:t>
            </a:r>
            <a:endParaRPr sz="4800" kern="0" dirty="0">
              <a:solidFill>
                <a:srgbClr val="000000"/>
              </a:solidFill>
              <a:latin typeface="+mn-lt"/>
            </a:endParaRPr>
          </a:p>
        </p:txBody>
      </p:sp>
      <p:pic>
        <p:nvPicPr>
          <p:cNvPr id="13" name="tntlogo_new.jpg"/>
          <p:cNvPicPr/>
          <p:nvPr/>
        </p:nvPicPr>
        <p:blipFill>
          <a:blip r:embed="rId2">
            <a:extLst/>
          </a:blip>
          <a:stretch>
            <a:fillRect/>
          </a:stretch>
        </p:blipFill>
        <p:spPr>
          <a:xfrm>
            <a:off x="114300" y="165100"/>
            <a:ext cx="1804186" cy="660400"/>
          </a:xfrm>
          <a:prstGeom prst="rect">
            <a:avLst/>
          </a:prstGeom>
          <a:ln w="12700">
            <a:miter lim="400000"/>
          </a:ln>
        </p:spPr>
      </p:pic>
      <p:sp>
        <p:nvSpPr>
          <p:cNvPr id="14" name="TextBox 13"/>
          <p:cNvSpPr txBox="1"/>
          <p:nvPr/>
        </p:nvSpPr>
        <p:spPr>
          <a:xfrm>
            <a:off x="312078" y="985078"/>
            <a:ext cx="8659416" cy="830997"/>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One might question whether </a:t>
            </a:r>
            <a:r>
              <a:rPr lang="en-GB" sz="2400" dirty="0" smtClean="0">
                <a:solidFill>
                  <a:srgbClr val="7F7F7F"/>
                </a:solidFill>
                <a:latin typeface="Calibri"/>
              </a:rPr>
              <a:t>this is possible </a:t>
            </a:r>
            <a:r>
              <a:rPr lang="en-GB" sz="2400" dirty="0">
                <a:solidFill>
                  <a:srgbClr val="7F7F7F"/>
                </a:solidFill>
                <a:latin typeface="Calibri"/>
              </a:rPr>
              <a:t>even </a:t>
            </a:r>
            <a:r>
              <a:rPr lang="en-GB" sz="2400" dirty="0" smtClean="0">
                <a:solidFill>
                  <a:srgbClr val="7F7F7F"/>
                </a:solidFill>
                <a:latin typeface="Calibri"/>
              </a:rPr>
              <a:t>in </a:t>
            </a:r>
            <a:r>
              <a:rPr lang="en-GB" sz="2400" dirty="0" smtClean="0">
                <a:solidFill>
                  <a:srgbClr val="7F7F7F"/>
                </a:solidFill>
                <a:latin typeface="Calibri"/>
              </a:rPr>
              <a:t>principle – why should we be able to encode states so compactly?</a:t>
            </a:r>
          </a:p>
        </p:txBody>
      </p:sp>
      <p:sp>
        <p:nvSpPr>
          <p:cNvPr id="40" name="Rounded Rectangle 39"/>
          <p:cNvSpPr/>
          <p:nvPr/>
        </p:nvSpPr>
        <p:spPr>
          <a:xfrm>
            <a:off x="6241871" y="2622068"/>
            <a:ext cx="2504642" cy="1563848"/>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path path="circle">
              <a:fillToRect l="50000" t="50000" r="50000" b="50000"/>
            </a:path>
            <a:tileRect/>
          </a:gradFill>
          <a:ln>
            <a:solidFill>
              <a:srgbClr val="59595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fontAlgn="auto">
              <a:spcBef>
                <a:spcPts val="0"/>
              </a:spcBef>
              <a:spcAft>
                <a:spcPts val="0"/>
              </a:spcAft>
            </a:pPr>
            <a:endParaRPr lang="en-GB" sz="1800" dirty="0">
              <a:solidFill>
                <a:prstClr val="white"/>
              </a:solidFill>
            </a:endParaRPr>
          </a:p>
        </p:txBody>
      </p:sp>
      <p:pic>
        <p:nvPicPr>
          <p:cNvPr id="45" name="Picture 44"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2660" y="2746670"/>
            <a:ext cx="270664" cy="251998"/>
          </a:xfrm>
          <a:prstGeom prst="rect">
            <a:avLst/>
          </a:prstGeom>
        </p:spPr>
      </p:pic>
      <p:grpSp>
        <p:nvGrpSpPr>
          <p:cNvPr id="4" name="Group 3"/>
          <p:cNvGrpSpPr/>
          <p:nvPr/>
        </p:nvGrpSpPr>
        <p:grpSpPr>
          <a:xfrm>
            <a:off x="623221" y="1852291"/>
            <a:ext cx="8384082" cy="1318099"/>
            <a:chOff x="623221" y="1852291"/>
            <a:chExt cx="8384082" cy="1318099"/>
          </a:xfrm>
        </p:grpSpPr>
        <p:sp>
          <p:nvSpPr>
            <p:cNvPr id="15" name="TextBox 14"/>
            <p:cNvSpPr txBox="1"/>
            <p:nvPr/>
          </p:nvSpPr>
          <p:spPr>
            <a:xfrm>
              <a:off x="623221" y="1852291"/>
              <a:ext cx="8384082" cy="461665"/>
            </a:xfrm>
            <a:prstGeom prst="rect">
              <a:avLst/>
            </a:prstGeom>
            <a:noFill/>
          </p:spPr>
          <p:txBody>
            <a:bodyPr wrap="square" rtlCol="0">
              <a:spAutoFit/>
            </a:bodyPr>
            <a:lstStyle/>
            <a:p>
              <a:pPr algn="l" defTabSz="457200" fontAlgn="auto">
                <a:spcBef>
                  <a:spcPts val="0"/>
                </a:spcBef>
                <a:spcAft>
                  <a:spcPts val="0"/>
                </a:spcAft>
              </a:pPr>
              <a:r>
                <a:rPr lang="en-GB" sz="2400" i="1" dirty="0" smtClean="0">
                  <a:solidFill>
                    <a:srgbClr val="7F7F7F"/>
                  </a:solidFill>
                  <a:latin typeface="Calibri"/>
                </a:rPr>
                <a:t>Random</a:t>
              </a:r>
              <a:r>
                <a:rPr lang="en-GB" sz="2400" dirty="0" smtClean="0">
                  <a:solidFill>
                    <a:srgbClr val="7F7F7F"/>
                  </a:solidFill>
                  <a:latin typeface="Calibri"/>
                </a:rPr>
                <a:t> states in Hilbert space are clearly not compressible.</a:t>
              </a:r>
            </a:p>
          </p:txBody>
        </p:sp>
        <p:cxnSp>
          <p:nvCxnSpPr>
            <p:cNvPr id="42" name="Straight Arrow Connector 41"/>
            <p:cNvCxnSpPr/>
            <p:nvPr/>
          </p:nvCxnSpPr>
          <p:spPr>
            <a:xfrm>
              <a:off x="7219954" y="2339892"/>
              <a:ext cx="141106" cy="482088"/>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sp>
          <p:nvSpPr>
            <p:cNvPr id="43" name="Oval 42"/>
            <p:cNvSpPr>
              <a:spLocks noChangeAspect="1"/>
            </p:cNvSpPr>
            <p:nvPr/>
          </p:nvSpPr>
          <p:spPr>
            <a:xfrm>
              <a:off x="7372567" y="2920734"/>
              <a:ext cx="72000" cy="72000"/>
            </a:xfrm>
            <a:prstGeom prst="ellipse">
              <a:avLst/>
            </a:prstGeom>
            <a:solidFill>
              <a:schemeClr val="tx1">
                <a:lumMod val="65000"/>
                <a:lumOff val="35000"/>
              </a:schemeClr>
            </a:solidFill>
            <a:ln>
              <a:solidFill>
                <a:srgbClr val="595959"/>
              </a:solidFill>
            </a:ln>
            <a:effectLst/>
          </p:spPr>
          <p:style>
            <a:lnRef idx="1">
              <a:schemeClr val="dk1"/>
            </a:lnRef>
            <a:fillRef idx="3">
              <a:schemeClr val="dk1"/>
            </a:fillRef>
            <a:effectRef idx="2">
              <a:schemeClr val="dk1"/>
            </a:effectRef>
            <a:fontRef idx="minor">
              <a:schemeClr val="lt1"/>
            </a:fontRef>
          </p:style>
          <p:txBody>
            <a:bodyPr rtlCol="0" anchor="ctr"/>
            <a:lstStyle/>
            <a:p>
              <a:pPr defTabSz="457200" fontAlgn="auto">
                <a:spcBef>
                  <a:spcPts val="0"/>
                </a:spcBef>
                <a:spcAft>
                  <a:spcPts val="0"/>
                </a:spcAft>
              </a:pPr>
              <a:endParaRPr lang="en-GB" sz="1800" dirty="0">
                <a:solidFill>
                  <a:prstClr val="white"/>
                </a:solidFill>
              </a:endParaRPr>
            </a:p>
          </p:txBody>
        </p:sp>
        <p:pic>
          <p:nvPicPr>
            <p:cNvPr id="46" name="Picture 45"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3091" y="2808490"/>
              <a:ext cx="401024" cy="361900"/>
            </a:xfrm>
            <a:prstGeom prst="rect">
              <a:avLst/>
            </a:prstGeom>
          </p:spPr>
        </p:pic>
      </p:grpSp>
      <p:grpSp>
        <p:nvGrpSpPr>
          <p:cNvPr id="5" name="Group 4"/>
          <p:cNvGrpSpPr/>
          <p:nvPr/>
        </p:nvGrpSpPr>
        <p:grpSpPr>
          <a:xfrm>
            <a:off x="176951" y="4788771"/>
            <a:ext cx="8897528" cy="1404802"/>
            <a:chOff x="258231" y="4697331"/>
            <a:chExt cx="8897528" cy="1404802"/>
          </a:xfrm>
        </p:grpSpPr>
        <p:sp>
          <p:nvSpPr>
            <p:cNvPr id="74" name="TextBox 73"/>
            <p:cNvSpPr txBox="1"/>
            <p:nvPr/>
          </p:nvSpPr>
          <p:spPr>
            <a:xfrm>
              <a:off x="287550" y="5640468"/>
              <a:ext cx="8868209" cy="461665"/>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We can’t efficiently evolve or compute observables from this.</a:t>
              </a:r>
            </a:p>
          </p:txBody>
        </p:sp>
        <p:sp>
          <p:nvSpPr>
            <p:cNvPr id="56" name="TextBox 55"/>
            <p:cNvSpPr txBox="1"/>
            <p:nvPr/>
          </p:nvSpPr>
          <p:spPr>
            <a:xfrm>
              <a:off x="258231" y="4697331"/>
              <a:ext cx="7102829" cy="830997"/>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Since        is specified by a polynomial number of parameters in </a:t>
              </a:r>
              <a:r>
                <a:rPr lang="en-GB" sz="2400" i="1" dirty="0" smtClean="0">
                  <a:solidFill>
                    <a:srgbClr val="7F7F7F"/>
                  </a:solidFill>
                  <a:latin typeface="Calibri"/>
                </a:rPr>
                <a:t>N </a:t>
              </a:r>
              <a:r>
                <a:rPr lang="en-GB" sz="2400" dirty="0" smtClean="0">
                  <a:solidFill>
                    <a:srgbClr val="7F7F7F"/>
                  </a:solidFill>
                  <a:latin typeface="Calibri"/>
                </a:rPr>
                <a:t>a thermal states appears efficient:  </a:t>
              </a:r>
            </a:p>
          </p:txBody>
        </p:sp>
        <p:pic>
          <p:nvPicPr>
            <p:cNvPr id="17" name="Picture 16"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2412" y="4897339"/>
              <a:ext cx="1965404" cy="719999"/>
            </a:xfrm>
            <a:prstGeom prst="rect">
              <a:avLst/>
            </a:prstGeom>
          </p:spPr>
        </p:pic>
        <p:pic>
          <p:nvPicPr>
            <p:cNvPr id="27" name="Picture 26"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8387" y="4707654"/>
              <a:ext cx="318853" cy="359997"/>
            </a:xfrm>
            <a:prstGeom prst="rect">
              <a:avLst/>
            </a:prstGeom>
          </p:spPr>
        </p:pic>
      </p:grpSp>
      <p:grpSp>
        <p:nvGrpSpPr>
          <p:cNvPr id="3" name="Group 2"/>
          <p:cNvGrpSpPr/>
          <p:nvPr/>
        </p:nvGrpSpPr>
        <p:grpSpPr>
          <a:xfrm>
            <a:off x="277829" y="2396517"/>
            <a:ext cx="6893453" cy="2198384"/>
            <a:chOff x="267669" y="2396517"/>
            <a:chExt cx="6893453" cy="2198384"/>
          </a:xfrm>
        </p:grpSpPr>
        <p:sp>
          <p:nvSpPr>
            <p:cNvPr id="81" name="TextBox 80"/>
            <p:cNvSpPr txBox="1"/>
            <p:nvPr/>
          </p:nvSpPr>
          <p:spPr>
            <a:xfrm>
              <a:off x="267669" y="2396517"/>
              <a:ext cx="5529459" cy="1569660"/>
            </a:xfrm>
            <a:prstGeom prst="rect">
              <a:avLst/>
            </a:prstGeom>
            <a:noFill/>
          </p:spPr>
          <p:txBody>
            <a:bodyPr wrap="square" rtlCol="0">
              <a:spAutoFit/>
            </a:bodyPr>
            <a:lstStyle/>
            <a:p>
              <a:pPr algn="l" defTabSz="457200" fontAlgn="auto">
                <a:spcBef>
                  <a:spcPts val="0"/>
                </a:spcBef>
                <a:spcAft>
                  <a:spcPts val="0"/>
                </a:spcAft>
              </a:pPr>
              <a:r>
                <a:rPr lang="en-GB" sz="2400" dirty="0" smtClean="0">
                  <a:solidFill>
                    <a:srgbClr val="7F7F7F"/>
                  </a:solidFill>
                  <a:latin typeface="Calibri"/>
                </a:rPr>
                <a:t>However, we’re interested in </a:t>
              </a:r>
              <a:r>
                <a:rPr lang="en-GB" sz="2400" i="1" dirty="0" smtClean="0">
                  <a:solidFill>
                    <a:srgbClr val="7F7F7F"/>
                  </a:solidFill>
                  <a:latin typeface="Calibri"/>
                </a:rPr>
                <a:t>physical</a:t>
              </a:r>
              <a:r>
                <a:rPr lang="en-GB" sz="2400" dirty="0" smtClean="0">
                  <a:solidFill>
                    <a:srgbClr val="7F7F7F"/>
                  </a:solidFill>
                  <a:latin typeface="Calibri"/>
                </a:rPr>
                <a:t> states, i.e. those arising as stationary states of lattice Hamiltonians with short-range 2-body interactions, like:</a:t>
              </a:r>
            </a:p>
          </p:txBody>
        </p:sp>
        <p:pic>
          <p:nvPicPr>
            <p:cNvPr id="20" name="Picture 19"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919" y="4090901"/>
              <a:ext cx="4439077" cy="504000"/>
            </a:xfrm>
            <a:prstGeom prst="rect">
              <a:avLst/>
            </a:prstGeom>
          </p:spPr>
        </p:pic>
        <p:sp>
          <p:nvSpPr>
            <p:cNvPr id="21" name="Rounded Rectangle 20"/>
            <p:cNvSpPr/>
            <p:nvPr/>
          </p:nvSpPr>
          <p:spPr>
            <a:xfrm>
              <a:off x="6602741" y="3398249"/>
              <a:ext cx="558381" cy="446235"/>
            </a:xfrm>
            <a:prstGeom prst="roundRect">
              <a:avLst/>
            </a:prstGeom>
            <a:solidFill>
              <a:schemeClr val="accent2">
                <a:lumMod val="60000"/>
                <a:lumOff val="40000"/>
              </a:schemeClr>
            </a:solidFill>
            <a:ln>
              <a:solidFill>
                <a:srgbClr val="C0504D"/>
              </a:solidFill>
            </a:ln>
            <a:effectLst/>
          </p:spPr>
          <p:style>
            <a:lnRef idx="1">
              <a:schemeClr val="accent3"/>
            </a:lnRef>
            <a:fillRef idx="3">
              <a:schemeClr val="accent3"/>
            </a:fillRef>
            <a:effectRef idx="2">
              <a:schemeClr val="accent3"/>
            </a:effectRef>
            <a:fontRef idx="minor">
              <a:schemeClr val="lt1"/>
            </a:fontRef>
          </p:style>
          <p:txBody>
            <a:bodyPr rtlCol="0" anchor="ctr"/>
            <a:lstStyle/>
            <a:p>
              <a:pPr defTabSz="457200" fontAlgn="auto">
                <a:spcBef>
                  <a:spcPts val="0"/>
                </a:spcBef>
                <a:spcAft>
                  <a:spcPts val="0"/>
                </a:spcAft>
              </a:pPr>
              <a:endParaRPr lang="en-GB" sz="1800" dirty="0">
                <a:solidFill>
                  <a:prstClr val="white"/>
                </a:solidFill>
              </a:endParaRPr>
            </a:p>
          </p:txBody>
        </p:sp>
        <p:sp>
          <p:nvSpPr>
            <p:cNvPr id="44" name="Oval 43"/>
            <p:cNvSpPr>
              <a:spLocks noChangeAspect="1"/>
            </p:cNvSpPr>
            <p:nvPr/>
          </p:nvSpPr>
          <p:spPr>
            <a:xfrm>
              <a:off x="6880046" y="3584481"/>
              <a:ext cx="72000" cy="72000"/>
            </a:xfrm>
            <a:prstGeom prst="ellipse">
              <a:avLst/>
            </a:prstGeom>
            <a:solidFill>
              <a:schemeClr val="tx1">
                <a:lumMod val="65000"/>
                <a:lumOff val="35000"/>
              </a:schemeClr>
            </a:solidFill>
            <a:ln>
              <a:solidFill>
                <a:srgbClr val="595959"/>
              </a:solidFill>
            </a:ln>
            <a:effectLst/>
          </p:spPr>
          <p:style>
            <a:lnRef idx="1">
              <a:schemeClr val="dk1"/>
            </a:lnRef>
            <a:fillRef idx="3">
              <a:schemeClr val="dk1"/>
            </a:fillRef>
            <a:effectRef idx="2">
              <a:schemeClr val="dk1"/>
            </a:effectRef>
            <a:fontRef idx="minor">
              <a:schemeClr val="lt1"/>
            </a:fontRef>
          </p:style>
          <p:txBody>
            <a:bodyPr rtlCol="0" anchor="ctr"/>
            <a:lstStyle/>
            <a:p>
              <a:pPr defTabSz="457200" fontAlgn="auto">
                <a:spcBef>
                  <a:spcPts val="0"/>
                </a:spcBef>
                <a:spcAft>
                  <a:spcPts val="0"/>
                </a:spcAft>
              </a:pPr>
              <a:endParaRPr lang="en-GB" sz="1800" dirty="0">
                <a:solidFill>
                  <a:prstClr val="white"/>
                </a:solidFill>
              </a:endParaRPr>
            </a:p>
          </p:txBody>
        </p:sp>
        <p:cxnSp>
          <p:nvCxnSpPr>
            <p:cNvPr id="49" name="Straight Arrow Connector 48"/>
            <p:cNvCxnSpPr/>
            <p:nvPr/>
          </p:nvCxnSpPr>
          <p:spPr>
            <a:xfrm>
              <a:off x="5961639" y="2819563"/>
              <a:ext cx="846592" cy="754945"/>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2172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400" dirty="0" smtClean="0">
                <a:solidFill>
                  <a:srgbClr val="868686"/>
                </a:solidFill>
              </a:rPr>
              <a:t>Physical states/boundary laws</a:t>
            </a:r>
            <a:endParaRPr sz="4400" dirty="0">
              <a:solidFill>
                <a:srgbClr val="868686"/>
              </a:solidFill>
            </a:endParaRPr>
          </a:p>
        </p:txBody>
      </p:sp>
      <p:pic>
        <p:nvPicPr>
          <p:cNvPr id="5" name="tntlogo_new.jpg"/>
          <p:cNvPicPr/>
          <p:nvPr/>
        </p:nvPicPr>
        <p:blipFill>
          <a:blip r:embed="rId2">
            <a:extLst/>
          </a:blip>
          <a:stretch>
            <a:fillRect/>
          </a:stretch>
        </p:blipFill>
        <p:spPr>
          <a:xfrm>
            <a:off x="114300" y="165100"/>
            <a:ext cx="1804186" cy="660400"/>
          </a:xfrm>
          <a:prstGeom prst="rect">
            <a:avLst/>
          </a:prstGeom>
          <a:ln w="12700">
            <a:miter lim="400000"/>
          </a:ln>
        </p:spPr>
      </p:pic>
      <p:sp>
        <p:nvSpPr>
          <p:cNvPr id="7" name="Shape 67"/>
          <p:cNvSpPr/>
          <p:nvPr/>
        </p:nvSpPr>
        <p:spPr>
          <a:xfrm>
            <a:off x="310035" y="918385"/>
            <a:ext cx="8640885"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We now come to an important observation about physical states. Suppose we have a Hamiltonian of the form:</a:t>
            </a:r>
            <a:endParaRPr sz="2400" dirty="0">
              <a:solidFill>
                <a:srgbClr val="868686"/>
              </a:solidFill>
              <a:latin typeface="+mj-lt"/>
            </a:endParaRPr>
          </a:p>
        </p:txBody>
      </p:sp>
      <p:pic>
        <p:nvPicPr>
          <p:cNvPr id="85" name="Picture 84"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218" y="1804396"/>
            <a:ext cx="1809582" cy="539700"/>
          </a:xfrm>
          <a:prstGeom prst="rect">
            <a:avLst/>
          </a:prstGeom>
        </p:spPr>
      </p:pic>
      <p:grpSp>
        <p:nvGrpSpPr>
          <p:cNvPr id="2" name="Group 1"/>
          <p:cNvGrpSpPr/>
          <p:nvPr/>
        </p:nvGrpSpPr>
        <p:grpSpPr>
          <a:xfrm>
            <a:off x="333088" y="1435764"/>
            <a:ext cx="8705081" cy="2161393"/>
            <a:chOff x="333088" y="1435764"/>
            <a:chExt cx="8705081" cy="2161393"/>
          </a:xfrm>
        </p:grpSpPr>
        <p:sp>
          <p:nvSpPr>
            <p:cNvPr id="84" name="Shape 67"/>
            <p:cNvSpPr/>
            <p:nvPr/>
          </p:nvSpPr>
          <p:spPr>
            <a:xfrm>
              <a:off x="333088" y="2355906"/>
              <a:ext cx="6216610" cy="1184940"/>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where        acts only on a finite number of sites or spins (usually 2) that are geometrically local (usually nearest-neighbour) then …</a:t>
              </a:r>
              <a:endParaRPr sz="2400" dirty="0">
                <a:solidFill>
                  <a:srgbClr val="868686"/>
                </a:solidFill>
                <a:latin typeface="+mj-lt"/>
              </a:endParaRPr>
            </a:p>
          </p:txBody>
        </p:sp>
        <p:pic>
          <p:nvPicPr>
            <p:cNvPr id="86" name="Picture 85"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3012" y="2353515"/>
              <a:ext cx="339652" cy="504000"/>
            </a:xfrm>
            <a:prstGeom prst="rect">
              <a:avLst/>
            </a:prstGeom>
          </p:spPr>
        </p:pic>
        <p:grpSp>
          <p:nvGrpSpPr>
            <p:cNvPr id="92" name="Group 91"/>
            <p:cNvGrpSpPr/>
            <p:nvPr/>
          </p:nvGrpSpPr>
          <p:grpSpPr>
            <a:xfrm>
              <a:off x="7270814" y="1554045"/>
              <a:ext cx="576263" cy="296862"/>
              <a:chOff x="-166396" y="5900721"/>
              <a:chExt cx="576263" cy="296862"/>
            </a:xfrm>
          </p:grpSpPr>
          <p:sp>
            <p:nvSpPr>
              <p:cNvPr id="93"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94"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95" name="Group 94"/>
            <p:cNvGrpSpPr/>
            <p:nvPr/>
          </p:nvGrpSpPr>
          <p:grpSpPr>
            <a:xfrm>
              <a:off x="7039735" y="2820637"/>
              <a:ext cx="133350" cy="619125"/>
              <a:chOff x="592429" y="5710221"/>
              <a:chExt cx="133350" cy="619125"/>
            </a:xfrm>
          </p:grpSpPr>
          <p:sp>
            <p:nvSpPr>
              <p:cNvPr id="9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97"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110" name="Group 109"/>
            <p:cNvGrpSpPr/>
            <p:nvPr/>
          </p:nvGrpSpPr>
          <p:grpSpPr>
            <a:xfrm>
              <a:off x="7549817" y="2889294"/>
              <a:ext cx="139981" cy="707863"/>
              <a:chOff x="2253593" y="5819418"/>
              <a:chExt cx="139981" cy="707863"/>
            </a:xfrm>
          </p:grpSpPr>
          <p:sp>
            <p:nvSpPr>
              <p:cNvPr id="111"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12"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16" name="Group 115"/>
            <p:cNvGrpSpPr/>
            <p:nvPr/>
          </p:nvGrpSpPr>
          <p:grpSpPr>
            <a:xfrm>
              <a:off x="6755142" y="2380503"/>
              <a:ext cx="535537" cy="295290"/>
              <a:chOff x="2561654" y="6016982"/>
              <a:chExt cx="535537" cy="295290"/>
            </a:xfrm>
          </p:grpSpPr>
          <p:sp>
            <p:nvSpPr>
              <p:cNvPr id="117"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18"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19" name="Group 118"/>
            <p:cNvGrpSpPr/>
            <p:nvPr/>
          </p:nvGrpSpPr>
          <p:grpSpPr>
            <a:xfrm>
              <a:off x="6948030" y="1460180"/>
              <a:ext cx="139981" cy="707863"/>
              <a:chOff x="2253593" y="5819418"/>
              <a:chExt cx="139981" cy="707863"/>
            </a:xfrm>
          </p:grpSpPr>
          <p:sp>
            <p:nvSpPr>
              <p:cNvPr id="120"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21"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28" name="Group 127"/>
            <p:cNvGrpSpPr/>
            <p:nvPr/>
          </p:nvGrpSpPr>
          <p:grpSpPr>
            <a:xfrm>
              <a:off x="7354354" y="2096933"/>
              <a:ext cx="296863" cy="576262"/>
              <a:chOff x="1001264" y="5754671"/>
              <a:chExt cx="296863" cy="576262"/>
            </a:xfrm>
          </p:grpSpPr>
          <p:sp>
            <p:nvSpPr>
              <p:cNvPr id="129"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30"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1" name="Group 130"/>
            <p:cNvGrpSpPr/>
            <p:nvPr/>
          </p:nvGrpSpPr>
          <p:grpSpPr>
            <a:xfrm>
              <a:off x="8271233" y="1645399"/>
              <a:ext cx="535537" cy="295290"/>
              <a:chOff x="2561654" y="6016982"/>
              <a:chExt cx="535537" cy="295290"/>
            </a:xfrm>
          </p:grpSpPr>
          <p:sp>
            <p:nvSpPr>
              <p:cNvPr id="132"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3"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4" name="Group 133"/>
            <p:cNvGrpSpPr/>
            <p:nvPr/>
          </p:nvGrpSpPr>
          <p:grpSpPr>
            <a:xfrm>
              <a:off x="8461906" y="3013649"/>
              <a:ext cx="576263" cy="296862"/>
              <a:chOff x="1482438" y="5906501"/>
              <a:chExt cx="576263" cy="296862"/>
            </a:xfrm>
          </p:grpSpPr>
          <p:sp>
            <p:nvSpPr>
              <p:cNvPr id="135"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6"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7" name="Group 136"/>
            <p:cNvGrpSpPr/>
            <p:nvPr/>
          </p:nvGrpSpPr>
          <p:grpSpPr>
            <a:xfrm>
              <a:off x="7973446" y="1435764"/>
              <a:ext cx="139981" cy="707863"/>
              <a:chOff x="2253593" y="5819418"/>
              <a:chExt cx="139981" cy="707863"/>
            </a:xfrm>
          </p:grpSpPr>
          <p:sp>
            <p:nvSpPr>
              <p:cNvPr id="13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9"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43" name="Group 142"/>
            <p:cNvGrpSpPr/>
            <p:nvPr/>
          </p:nvGrpSpPr>
          <p:grpSpPr>
            <a:xfrm>
              <a:off x="7926547" y="2975282"/>
              <a:ext cx="576263" cy="296862"/>
              <a:chOff x="-166396" y="5900721"/>
              <a:chExt cx="576263" cy="296862"/>
            </a:xfrm>
          </p:grpSpPr>
          <p:sp>
            <p:nvSpPr>
              <p:cNvPr id="146"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47"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148" name="Group 147"/>
            <p:cNvGrpSpPr/>
            <p:nvPr/>
          </p:nvGrpSpPr>
          <p:grpSpPr>
            <a:xfrm>
              <a:off x="8579561" y="2165815"/>
              <a:ext cx="139981" cy="707863"/>
              <a:chOff x="2253593" y="5819418"/>
              <a:chExt cx="139981" cy="707863"/>
            </a:xfrm>
          </p:grpSpPr>
          <p:sp>
            <p:nvSpPr>
              <p:cNvPr id="151"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52"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55" name="Group 154"/>
            <p:cNvGrpSpPr/>
            <p:nvPr/>
          </p:nvGrpSpPr>
          <p:grpSpPr>
            <a:xfrm>
              <a:off x="8056126" y="2096560"/>
              <a:ext cx="133350" cy="619125"/>
              <a:chOff x="592429" y="5710221"/>
              <a:chExt cx="133350" cy="619125"/>
            </a:xfrm>
          </p:grpSpPr>
          <p:sp>
            <p:nvSpPr>
              <p:cNvPr id="15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58"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pic>
          <p:nvPicPr>
            <p:cNvPr id="163" name="Picture 162"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7066" y="1776902"/>
              <a:ext cx="339652" cy="504000"/>
            </a:xfrm>
            <a:prstGeom prst="rect">
              <a:avLst/>
            </a:prstGeom>
          </p:spPr>
        </p:pic>
        <p:sp>
          <p:nvSpPr>
            <p:cNvPr id="165" name="Oval 164"/>
            <p:cNvSpPr/>
            <p:nvPr/>
          </p:nvSpPr>
          <p:spPr>
            <a:xfrm>
              <a:off x="7361058" y="2304622"/>
              <a:ext cx="987746" cy="305713"/>
            </a:xfrm>
            <a:prstGeom prst="ellipse">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grpSp>
      <p:grpSp>
        <p:nvGrpSpPr>
          <p:cNvPr id="8" name="Group 7"/>
          <p:cNvGrpSpPr/>
          <p:nvPr/>
        </p:nvGrpSpPr>
        <p:grpSpPr>
          <a:xfrm>
            <a:off x="272326" y="3563081"/>
            <a:ext cx="8687476" cy="2132075"/>
            <a:chOff x="272326" y="3563081"/>
            <a:chExt cx="8687476" cy="2132075"/>
          </a:xfrm>
        </p:grpSpPr>
        <p:sp>
          <p:nvSpPr>
            <p:cNvPr id="416" name="Rounded Rectangle 415"/>
            <p:cNvSpPr/>
            <p:nvPr/>
          </p:nvSpPr>
          <p:spPr>
            <a:xfrm>
              <a:off x="1975026" y="4326582"/>
              <a:ext cx="1399773" cy="1188041"/>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4800000" scaled="0"/>
              <a:tileRect/>
            </a:gradFill>
            <a:ln w="7620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pic>
          <p:nvPicPr>
            <p:cNvPr id="10" name="Picture 9"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2474" y="4480107"/>
              <a:ext cx="2005122" cy="361900"/>
            </a:xfrm>
            <a:prstGeom prst="rect">
              <a:avLst/>
            </a:prstGeom>
          </p:spPr>
        </p:pic>
        <p:pic>
          <p:nvPicPr>
            <p:cNvPr id="11" name="Picture 10"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326" y="4772425"/>
              <a:ext cx="413997" cy="251998"/>
            </a:xfrm>
            <a:prstGeom prst="rect">
              <a:avLst/>
            </a:prstGeom>
          </p:spPr>
        </p:pic>
        <p:cxnSp>
          <p:nvCxnSpPr>
            <p:cNvPr id="420" name="Straight Arrow Connector 419"/>
            <p:cNvCxnSpPr>
              <a:endCxn id="416" idx="1"/>
            </p:cNvCxnSpPr>
            <p:nvPr/>
          </p:nvCxnSpPr>
          <p:spPr>
            <a:xfrm flipV="1">
              <a:off x="787845" y="4920603"/>
              <a:ext cx="1187181" cy="17864"/>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sp>
          <p:nvSpPr>
            <p:cNvPr id="421" name="Shape 67"/>
            <p:cNvSpPr/>
            <p:nvPr/>
          </p:nvSpPr>
          <p:spPr>
            <a:xfrm>
              <a:off x="4530543" y="3563081"/>
              <a:ext cx="4359171"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Pick any region </a:t>
              </a:r>
              <a:r>
                <a:rPr lang="en-GB" sz="2400" b="1" dirty="0" smtClean="0">
                  <a:solidFill>
                    <a:srgbClr val="868686"/>
                  </a:solidFill>
                  <a:latin typeface="+mj-lt"/>
                </a:rPr>
                <a:t>A</a:t>
              </a:r>
              <a:r>
                <a:rPr lang="en-GB" sz="2400" dirty="0" smtClean="0">
                  <a:solidFill>
                    <a:srgbClr val="868686"/>
                  </a:solidFill>
                  <a:latin typeface="+mj-lt"/>
                </a:rPr>
                <a:t> then we find that for the ground state          :  </a:t>
              </a:r>
              <a:endParaRPr sz="2400" dirty="0">
                <a:solidFill>
                  <a:srgbClr val="868686"/>
                </a:solidFill>
                <a:latin typeface="+mj-lt"/>
              </a:endParaRPr>
            </a:p>
          </p:txBody>
        </p:sp>
        <p:sp>
          <p:nvSpPr>
            <p:cNvPr id="422" name="Shape 67"/>
            <p:cNvSpPr/>
            <p:nvPr/>
          </p:nvSpPr>
          <p:spPr>
            <a:xfrm>
              <a:off x="4600631" y="4879548"/>
              <a:ext cx="4359171"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The entanglement between </a:t>
              </a:r>
              <a:r>
                <a:rPr lang="en-GB" sz="2400" b="1" dirty="0" smtClean="0">
                  <a:solidFill>
                    <a:srgbClr val="868686"/>
                  </a:solidFill>
                  <a:latin typeface="+mj-lt"/>
                </a:rPr>
                <a:t>A</a:t>
              </a:r>
              <a:r>
                <a:rPr lang="en-GB" sz="2400" dirty="0" smtClean="0">
                  <a:solidFill>
                    <a:srgbClr val="868686"/>
                  </a:solidFill>
                  <a:latin typeface="+mj-lt"/>
                </a:rPr>
                <a:t> and the rest scales with the boundary</a:t>
              </a:r>
              <a:endParaRPr sz="2400" dirty="0">
                <a:solidFill>
                  <a:srgbClr val="868686"/>
                </a:solidFill>
                <a:latin typeface="+mj-lt"/>
              </a:endParaRPr>
            </a:p>
          </p:txBody>
        </p:sp>
        <p:sp>
          <p:nvSpPr>
            <p:cNvPr id="417" name="Shape 67"/>
            <p:cNvSpPr/>
            <p:nvPr/>
          </p:nvSpPr>
          <p:spPr>
            <a:xfrm>
              <a:off x="2876805" y="4886920"/>
              <a:ext cx="484769"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b="1" dirty="0" smtClean="0">
                  <a:solidFill>
                    <a:srgbClr val="868686"/>
                  </a:solidFill>
                  <a:latin typeface="+mj-lt"/>
                </a:rPr>
                <a:t>A</a:t>
              </a:r>
              <a:endParaRPr sz="2400" b="1" dirty="0">
                <a:solidFill>
                  <a:srgbClr val="868686"/>
                </a:solidFill>
                <a:latin typeface="+mj-lt"/>
              </a:endParaRPr>
            </a:p>
          </p:txBody>
        </p:sp>
        <p:pic>
          <p:nvPicPr>
            <p:cNvPr id="18" name="Picture 17"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0994" y="3986260"/>
              <a:ext cx="547741" cy="361900"/>
            </a:xfrm>
            <a:prstGeom prst="rect">
              <a:avLst/>
            </a:prstGeom>
          </p:spPr>
        </p:pic>
      </p:grpSp>
      <p:grpSp>
        <p:nvGrpSpPr>
          <p:cNvPr id="12" name="Group 11"/>
          <p:cNvGrpSpPr/>
          <p:nvPr/>
        </p:nvGrpSpPr>
        <p:grpSpPr>
          <a:xfrm>
            <a:off x="4643721" y="5796235"/>
            <a:ext cx="4359171" cy="815608"/>
            <a:chOff x="4643721" y="5796235"/>
            <a:chExt cx="4359171" cy="815608"/>
          </a:xfrm>
        </p:grpSpPr>
        <p:sp>
          <p:nvSpPr>
            <p:cNvPr id="424" name="Shape 67"/>
            <p:cNvSpPr/>
            <p:nvPr/>
          </p:nvSpPr>
          <p:spPr>
            <a:xfrm>
              <a:off x="4643721" y="5796235"/>
              <a:ext cx="4359171"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Contrast this to entropies in stat. mech. which scale with        .       </a:t>
              </a:r>
              <a:endParaRPr sz="2400" dirty="0">
                <a:solidFill>
                  <a:srgbClr val="868686"/>
                </a:solidFill>
                <a:latin typeface="+mj-lt"/>
              </a:endParaRPr>
            </a:p>
          </p:txBody>
        </p:sp>
        <p:pic>
          <p:nvPicPr>
            <p:cNvPr id="20" name="Picture 19"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66074" y="6232088"/>
              <a:ext cx="381462" cy="361900"/>
            </a:xfrm>
            <a:prstGeom prst="rect">
              <a:avLst/>
            </a:prstGeom>
          </p:spPr>
        </p:pic>
      </p:grpSp>
      <p:grpSp>
        <p:nvGrpSpPr>
          <p:cNvPr id="6" name="Group 5"/>
          <p:cNvGrpSpPr/>
          <p:nvPr/>
        </p:nvGrpSpPr>
        <p:grpSpPr>
          <a:xfrm>
            <a:off x="338174" y="3703394"/>
            <a:ext cx="4093994" cy="2832869"/>
            <a:chOff x="338174" y="3703394"/>
            <a:chExt cx="4093994" cy="2832869"/>
          </a:xfrm>
        </p:grpSpPr>
        <p:grpSp>
          <p:nvGrpSpPr>
            <p:cNvPr id="9" name="Group 8"/>
            <p:cNvGrpSpPr/>
            <p:nvPr/>
          </p:nvGrpSpPr>
          <p:grpSpPr>
            <a:xfrm>
              <a:off x="957548" y="5114841"/>
              <a:ext cx="1617647" cy="1421422"/>
              <a:chOff x="-124269" y="4236559"/>
              <a:chExt cx="2577130" cy="2170361"/>
            </a:xfrm>
          </p:grpSpPr>
          <p:grpSp>
            <p:nvGrpSpPr>
              <p:cNvPr id="166" name="Group 165"/>
              <p:cNvGrpSpPr/>
              <p:nvPr/>
            </p:nvGrpSpPr>
            <p:grpSpPr>
              <a:xfrm>
                <a:off x="391403" y="4363808"/>
                <a:ext cx="576263" cy="296862"/>
                <a:chOff x="-166396" y="5900721"/>
                <a:chExt cx="576263" cy="296862"/>
              </a:xfrm>
            </p:grpSpPr>
            <p:sp>
              <p:nvSpPr>
                <p:cNvPr id="167"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168"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170" name="Group 169"/>
              <p:cNvGrpSpPr/>
              <p:nvPr/>
            </p:nvGrpSpPr>
            <p:grpSpPr>
              <a:xfrm>
                <a:off x="160324" y="5630400"/>
                <a:ext cx="133350" cy="619125"/>
                <a:chOff x="592429" y="5710221"/>
                <a:chExt cx="133350" cy="619125"/>
              </a:xfrm>
            </p:grpSpPr>
            <p:sp>
              <p:nvSpPr>
                <p:cNvPr id="171"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172"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173" name="Group 172"/>
              <p:cNvGrpSpPr/>
              <p:nvPr/>
            </p:nvGrpSpPr>
            <p:grpSpPr>
              <a:xfrm>
                <a:off x="2258163" y="4951022"/>
                <a:ext cx="139981" cy="707863"/>
                <a:chOff x="2253593" y="5819418"/>
                <a:chExt cx="139981" cy="707863"/>
              </a:xfrm>
            </p:grpSpPr>
            <p:sp>
              <p:nvSpPr>
                <p:cNvPr id="174"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75"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176" name="Group 175"/>
              <p:cNvGrpSpPr/>
              <p:nvPr/>
            </p:nvGrpSpPr>
            <p:grpSpPr>
              <a:xfrm>
                <a:off x="670406" y="5699057"/>
                <a:ext cx="139981" cy="707863"/>
                <a:chOff x="2253593" y="5819418"/>
                <a:chExt cx="139981" cy="707863"/>
              </a:xfrm>
            </p:grpSpPr>
            <p:sp>
              <p:nvSpPr>
                <p:cNvPr id="177"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78"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179" name="Group 178"/>
              <p:cNvGrpSpPr/>
              <p:nvPr/>
            </p:nvGrpSpPr>
            <p:grpSpPr>
              <a:xfrm>
                <a:off x="-124269" y="5190266"/>
                <a:ext cx="535537" cy="295290"/>
                <a:chOff x="2561654" y="6016982"/>
                <a:chExt cx="535537" cy="295290"/>
              </a:xfrm>
            </p:grpSpPr>
            <p:sp>
              <p:nvSpPr>
                <p:cNvPr id="180"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81"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182" name="Group 181"/>
              <p:cNvGrpSpPr/>
              <p:nvPr/>
            </p:nvGrpSpPr>
            <p:grpSpPr>
              <a:xfrm>
                <a:off x="68619" y="4269943"/>
                <a:ext cx="139981" cy="707863"/>
                <a:chOff x="2253593" y="5819418"/>
                <a:chExt cx="139981" cy="707863"/>
              </a:xfrm>
            </p:grpSpPr>
            <p:sp>
              <p:nvSpPr>
                <p:cNvPr id="183"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84" name="Oval 183"/>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185" name="Group 184"/>
              <p:cNvGrpSpPr/>
              <p:nvPr/>
            </p:nvGrpSpPr>
            <p:grpSpPr>
              <a:xfrm>
                <a:off x="474943" y="4906696"/>
                <a:ext cx="296863" cy="576262"/>
                <a:chOff x="1001264" y="5754671"/>
                <a:chExt cx="296863" cy="576262"/>
              </a:xfrm>
            </p:grpSpPr>
            <p:sp>
              <p:nvSpPr>
                <p:cNvPr id="186"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189"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191" name="Group 190"/>
              <p:cNvGrpSpPr/>
              <p:nvPr/>
            </p:nvGrpSpPr>
            <p:grpSpPr>
              <a:xfrm>
                <a:off x="1391822" y="4455162"/>
                <a:ext cx="535537" cy="295290"/>
                <a:chOff x="2561654" y="6016982"/>
                <a:chExt cx="535537" cy="295290"/>
              </a:xfrm>
            </p:grpSpPr>
            <p:sp>
              <p:nvSpPr>
                <p:cNvPr id="193"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99"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01" name="Group 200"/>
              <p:cNvGrpSpPr/>
              <p:nvPr/>
            </p:nvGrpSpPr>
            <p:grpSpPr>
              <a:xfrm>
                <a:off x="1582495" y="5823412"/>
                <a:ext cx="576263" cy="296862"/>
                <a:chOff x="1482438" y="5906501"/>
                <a:chExt cx="576263" cy="296862"/>
              </a:xfrm>
            </p:grpSpPr>
            <p:sp>
              <p:nvSpPr>
                <p:cNvPr id="202"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203"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04" name="Group 203"/>
              <p:cNvGrpSpPr/>
              <p:nvPr/>
            </p:nvGrpSpPr>
            <p:grpSpPr>
              <a:xfrm>
                <a:off x="1094035" y="4245527"/>
                <a:ext cx="139981" cy="707863"/>
                <a:chOff x="2253593" y="5819418"/>
                <a:chExt cx="139981" cy="707863"/>
              </a:xfrm>
            </p:grpSpPr>
            <p:sp>
              <p:nvSpPr>
                <p:cNvPr id="205"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207"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09" name="Group 208"/>
              <p:cNvGrpSpPr/>
              <p:nvPr/>
            </p:nvGrpSpPr>
            <p:grpSpPr>
              <a:xfrm>
                <a:off x="2188444" y="4236559"/>
                <a:ext cx="133350" cy="619125"/>
                <a:chOff x="592429" y="5710221"/>
                <a:chExt cx="133350" cy="619125"/>
              </a:xfrm>
            </p:grpSpPr>
            <p:sp>
              <p:nvSpPr>
                <p:cNvPr id="210"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11"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20" name="Group 219"/>
              <p:cNvGrpSpPr/>
              <p:nvPr/>
            </p:nvGrpSpPr>
            <p:grpSpPr>
              <a:xfrm>
                <a:off x="1047136" y="5785045"/>
                <a:ext cx="576263" cy="296862"/>
                <a:chOff x="-166396" y="5900721"/>
                <a:chExt cx="576263" cy="296862"/>
              </a:xfrm>
            </p:grpSpPr>
            <p:sp>
              <p:nvSpPr>
                <p:cNvPr id="230"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31"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40" name="Group 239"/>
              <p:cNvGrpSpPr/>
              <p:nvPr/>
            </p:nvGrpSpPr>
            <p:grpSpPr>
              <a:xfrm>
                <a:off x="1700150" y="4975578"/>
                <a:ext cx="139981" cy="707863"/>
                <a:chOff x="2253593" y="5819418"/>
                <a:chExt cx="139981" cy="707863"/>
              </a:xfrm>
            </p:grpSpPr>
            <p:sp>
              <p:nvSpPr>
                <p:cNvPr id="241"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242"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43" name="Group 242"/>
              <p:cNvGrpSpPr/>
              <p:nvPr/>
            </p:nvGrpSpPr>
            <p:grpSpPr>
              <a:xfrm>
                <a:off x="1176715" y="4906323"/>
                <a:ext cx="133350" cy="619125"/>
                <a:chOff x="592429" y="5710221"/>
                <a:chExt cx="133350" cy="619125"/>
              </a:xfrm>
            </p:grpSpPr>
            <p:sp>
              <p:nvSpPr>
                <p:cNvPr id="25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57"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60" name="Group 259"/>
              <p:cNvGrpSpPr/>
              <p:nvPr/>
            </p:nvGrpSpPr>
            <p:grpSpPr>
              <a:xfrm>
                <a:off x="2155998" y="5705800"/>
                <a:ext cx="296863" cy="576262"/>
                <a:chOff x="1001264" y="5754671"/>
                <a:chExt cx="296863" cy="576262"/>
              </a:xfrm>
            </p:grpSpPr>
            <p:sp>
              <p:nvSpPr>
                <p:cNvPr id="262"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70"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grpSp>
          <p:nvGrpSpPr>
            <p:cNvPr id="278" name="Group 277"/>
            <p:cNvGrpSpPr/>
            <p:nvPr/>
          </p:nvGrpSpPr>
          <p:grpSpPr>
            <a:xfrm flipV="1">
              <a:off x="992359" y="3703394"/>
              <a:ext cx="1617647" cy="1421422"/>
              <a:chOff x="-124269" y="4236559"/>
              <a:chExt cx="2577130" cy="2170361"/>
            </a:xfrm>
          </p:grpSpPr>
          <p:grpSp>
            <p:nvGrpSpPr>
              <p:cNvPr id="279" name="Group 278"/>
              <p:cNvGrpSpPr/>
              <p:nvPr/>
            </p:nvGrpSpPr>
            <p:grpSpPr>
              <a:xfrm>
                <a:off x="391403" y="4363808"/>
                <a:ext cx="576263" cy="296862"/>
                <a:chOff x="-166396" y="5900721"/>
                <a:chExt cx="576263" cy="296862"/>
              </a:xfrm>
            </p:grpSpPr>
            <p:sp>
              <p:nvSpPr>
                <p:cNvPr id="322"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23"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80" name="Group 279"/>
              <p:cNvGrpSpPr/>
              <p:nvPr/>
            </p:nvGrpSpPr>
            <p:grpSpPr>
              <a:xfrm>
                <a:off x="160324" y="5630400"/>
                <a:ext cx="133350" cy="619125"/>
                <a:chOff x="592429" y="5710221"/>
                <a:chExt cx="133350" cy="619125"/>
              </a:xfrm>
            </p:grpSpPr>
            <p:sp>
              <p:nvSpPr>
                <p:cNvPr id="320"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21"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81" name="Group 280"/>
              <p:cNvGrpSpPr/>
              <p:nvPr/>
            </p:nvGrpSpPr>
            <p:grpSpPr>
              <a:xfrm>
                <a:off x="2258163" y="4951022"/>
                <a:ext cx="139981" cy="707863"/>
                <a:chOff x="2253593" y="5819418"/>
                <a:chExt cx="139981" cy="707863"/>
              </a:xfrm>
            </p:grpSpPr>
            <p:sp>
              <p:nvSpPr>
                <p:cNvPr id="31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19"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2" name="Group 281"/>
              <p:cNvGrpSpPr/>
              <p:nvPr/>
            </p:nvGrpSpPr>
            <p:grpSpPr>
              <a:xfrm>
                <a:off x="670406" y="5699057"/>
                <a:ext cx="139981" cy="707863"/>
                <a:chOff x="2253593" y="5819418"/>
                <a:chExt cx="139981" cy="707863"/>
              </a:xfrm>
            </p:grpSpPr>
            <p:sp>
              <p:nvSpPr>
                <p:cNvPr id="316"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17"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3" name="Group 282"/>
              <p:cNvGrpSpPr/>
              <p:nvPr/>
            </p:nvGrpSpPr>
            <p:grpSpPr>
              <a:xfrm>
                <a:off x="-124269" y="5190266"/>
                <a:ext cx="535537" cy="295290"/>
                <a:chOff x="2561654" y="6016982"/>
                <a:chExt cx="535537" cy="295290"/>
              </a:xfrm>
            </p:grpSpPr>
            <p:sp>
              <p:nvSpPr>
                <p:cNvPr id="314"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15"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4" name="Group 283"/>
              <p:cNvGrpSpPr/>
              <p:nvPr/>
            </p:nvGrpSpPr>
            <p:grpSpPr>
              <a:xfrm>
                <a:off x="68619" y="4269943"/>
                <a:ext cx="139981" cy="707863"/>
                <a:chOff x="2253593" y="5819418"/>
                <a:chExt cx="139981" cy="707863"/>
              </a:xfrm>
            </p:grpSpPr>
            <p:sp>
              <p:nvSpPr>
                <p:cNvPr id="312"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13" name="Oval 312"/>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5" name="Group 284"/>
              <p:cNvGrpSpPr/>
              <p:nvPr/>
            </p:nvGrpSpPr>
            <p:grpSpPr>
              <a:xfrm>
                <a:off x="474943" y="4906696"/>
                <a:ext cx="296863" cy="576262"/>
                <a:chOff x="1001264" y="5754671"/>
                <a:chExt cx="296863" cy="576262"/>
              </a:xfrm>
            </p:grpSpPr>
            <p:sp>
              <p:nvSpPr>
                <p:cNvPr id="310"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11"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6" name="Group 285"/>
              <p:cNvGrpSpPr/>
              <p:nvPr/>
            </p:nvGrpSpPr>
            <p:grpSpPr>
              <a:xfrm>
                <a:off x="1391822" y="4455162"/>
                <a:ext cx="535537" cy="295290"/>
                <a:chOff x="2561654" y="6016982"/>
                <a:chExt cx="535537" cy="295290"/>
              </a:xfrm>
            </p:grpSpPr>
            <p:sp>
              <p:nvSpPr>
                <p:cNvPr id="308"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09"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7" name="Group 286"/>
              <p:cNvGrpSpPr/>
              <p:nvPr/>
            </p:nvGrpSpPr>
            <p:grpSpPr>
              <a:xfrm>
                <a:off x="1582495" y="5823412"/>
                <a:ext cx="576263" cy="296862"/>
                <a:chOff x="1482438" y="5906501"/>
                <a:chExt cx="576263" cy="296862"/>
              </a:xfrm>
            </p:grpSpPr>
            <p:sp>
              <p:nvSpPr>
                <p:cNvPr id="306"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07"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8" name="Group 287"/>
              <p:cNvGrpSpPr/>
              <p:nvPr/>
            </p:nvGrpSpPr>
            <p:grpSpPr>
              <a:xfrm>
                <a:off x="1094035" y="4245527"/>
                <a:ext cx="139981" cy="707863"/>
                <a:chOff x="2253593" y="5819418"/>
                <a:chExt cx="139981" cy="707863"/>
              </a:xfrm>
            </p:grpSpPr>
            <p:sp>
              <p:nvSpPr>
                <p:cNvPr id="304"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05"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89" name="Group 288"/>
              <p:cNvGrpSpPr/>
              <p:nvPr/>
            </p:nvGrpSpPr>
            <p:grpSpPr>
              <a:xfrm>
                <a:off x="2188444" y="4236559"/>
                <a:ext cx="133350" cy="619125"/>
                <a:chOff x="592429" y="5710221"/>
                <a:chExt cx="133350" cy="619125"/>
              </a:xfrm>
            </p:grpSpPr>
            <p:sp>
              <p:nvSpPr>
                <p:cNvPr id="302"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03"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90" name="Group 289"/>
              <p:cNvGrpSpPr/>
              <p:nvPr/>
            </p:nvGrpSpPr>
            <p:grpSpPr>
              <a:xfrm>
                <a:off x="1047136" y="5785045"/>
                <a:ext cx="576263" cy="296862"/>
                <a:chOff x="-166396" y="5900721"/>
                <a:chExt cx="576263" cy="296862"/>
              </a:xfrm>
            </p:grpSpPr>
            <p:sp>
              <p:nvSpPr>
                <p:cNvPr id="300"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01"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91" name="Group 290"/>
              <p:cNvGrpSpPr/>
              <p:nvPr/>
            </p:nvGrpSpPr>
            <p:grpSpPr>
              <a:xfrm>
                <a:off x="1700150" y="4975578"/>
                <a:ext cx="139981" cy="707863"/>
                <a:chOff x="2253593" y="5819418"/>
                <a:chExt cx="139981" cy="707863"/>
              </a:xfrm>
            </p:grpSpPr>
            <p:sp>
              <p:nvSpPr>
                <p:cNvPr id="29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299"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292" name="Group 291"/>
              <p:cNvGrpSpPr/>
              <p:nvPr/>
            </p:nvGrpSpPr>
            <p:grpSpPr>
              <a:xfrm>
                <a:off x="1176715" y="4906323"/>
                <a:ext cx="133350" cy="619125"/>
                <a:chOff x="592429" y="5710221"/>
                <a:chExt cx="133350" cy="619125"/>
              </a:xfrm>
            </p:grpSpPr>
            <p:sp>
              <p:nvSpPr>
                <p:cNvPr id="29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97"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293" name="Group 292"/>
              <p:cNvGrpSpPr/>
              <p:nvPr/>
            </p:nvGrpSpPr>
            <p:grpSpPr>
              <a:xfrm>
                <a:off x="2155998" y="5705800"/>
                <a:ext cx="296863" cy="576262"/>
                <a:chOff x="1001264" y="5754671"/>
                <a:chExt cx="296863" cy="576262"/>
              </a:xfrm>
            </p:grpSpPr>
            <p:sp>
              <p:nvSpPr>
                <p:cNvPr id="294"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295"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grpSp>
          <p:nvGrpSpPr>
            <p:cNvPr id="324" name="Group 323"/>
            <p:cNvGrpSpPr/>
            <p:nvPr/>
          </p:nvGrpSpPr>
          <p:grpSpPr>
            <a:xfrm flipH="1" flipV="1">
              <a:off x="2791469" y="5114383"/>
              <a:ext cx="1617647" cy="1421422"/>
              <a:chOff x="-124269" y="4236559"/>
              <a:chExt cx="2577130" cy="2170361"/>
            </a:xfrm>
          </p:grpSpPr>
          <p:grpSp>
            <p:nvGrpSpPr>
              <p:cNvPr id="325" name="Group 324"/>
              <p:cNvGrpSpPr/>
              <p:nvPr/>
            </p:nvGrpSpPr>
            <p:grpSpPr>
              <a:xfrm>
                <a:off x="391403" y="4363808"/>
                <a:ext cx="576263" cy="296862"/>
                <a:chOff x="-166396" y="5900721"/>
                <a:chExt cx="576263" cy="296862"/>
              </a:xfrm>
            </p:grpSpPr>
            <p:sp>
              <p:nvSpPr>
                <p:cNvPr id="368"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69"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26" name="Group 325"/>
              <p:cNvGrpSpPr/>
              <p:nvPr/>
            </p:nvGrpSpPr>
            <p:grpSpPr>
              <a:xfrm>
                <a:off x="160324" y="5630400"/>
                <a:ext cx="133350" cy="619125"/>
                <a:chOff x="592429" y="5710221"/>
                <a:chExt cx="133350" cy="619125"/>
              </a:xfrm>
            </p:grpSpPr>
            <p:sp>
              <p:nvSpPr>
                <p:cNvPr id="36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67"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27" name="Group 326"/>
              <p:cNvGrpSpPr/>
              <p:nvPr/>
            </p:nvGrpSpPr>
            <p:grpSpPr>
              <a:xfrm>
                <a:off x="2258163" y="4951022"/>
                <a:ext cx="139981" cy="707863"/>
                <a:chOff x="2253593" y="5819418"/>
                <a:chExt cx="139981" cy="707863"/>
              </a:xfrm>
            </p:grpSpPr>
            <p:sp>
              <p:nvSpPr>
                <p:cNvPr id="364"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65"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28" name="Group 327"/>
              <p:cNvGrpSpPr/>
              <p:nvPr/>
            </p:nvGrpSpPr>
            <p:grpSpPr>
              <a:xfrm>
                <a:off x="670406" y="5699057"/>
                <a:ext cx="139981" cy="707863"/>
                <a:chOff x="2253593" y="5819418"/>
                <a:chExt cx="139981" cy="707863"/>
              </a:xfrm>
            </p:grpSpPr>
            <p:sp>
              <p:nvSpPr>
                <p:cNvPr id="362"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63"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29" name="Group 328"/>
              <p:cNvGrpSpPr/>
              <p:nvPr/>
            </p:nvGrpSpPr>
            <p:grpSpPr>
              <a:xfrm>
                <a:off x="-124269" y="5190266"/>
                <a:ext cx="535537" cy="295290"/>
                <a:chOff x="2561654" y="6016982"/>
                <a:chExt cx="535537" cy="295290"/>
              </a:xfrm>
            </p:grpSpPr>
            <p:sp>
              <p:nvSpPr>
                <p:cNvPr id="360"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61"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0" name="Group 329"/>
              <p:cNvGrpSpPr/>
              <p:nvPr/>
            </p:nvGrpSpPr>
            <p:grpSpPr>
              <a:xfrm>
                <a:off x="68619" y="4269943"/>
                <a:ext cx="139981" cy="707863"/>
                <a:chOff x="2253593" y="5819418"/>
                <a:chExt cx="139981" cy="707863"/>
              </a:xfrm>
            </p:grpSpPr>
            <p:sp>
              <p:nvSpPr>
                <p:cNvPr id="35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59" name="Oval 358"/>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1" name="Group 330"/>
              <p:cNvGrpSpPr/>
              <p:nvPr/>
            </p:nvGrpSpPr>
            <p:grpSpPr>
              <a:xfrm>
                <a:off x="474943" y="4906696"/>
                <a:ext cx="296863" cy="576262"/>
                <a:chOff x="1001264" y="5754671"/>
                <a:chExt cx="296863" cy="576262"/>
              </a:xfrm>
            </p:grpSpPr>
            <p:sp>
              <p:nvSpPr>
                <p:cNvPr id="356"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57"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2" name="Group 331"/>
              <p:cNvGrpSpPr/>
              <p:nvPr/>
            </p:nvGrpSpPr>
            <p:grpSpPr>
              <a:xfrm>
                <a:off x="1391822" y="4455162"/>
                <a:ext cx="535537" cy="295290"/>
                <a:chOff x="2561654" y="6016982"/>
                <a:chExt cx="535537" cy="295290"/>
              </a:xfrm>
            </p:grpSpPr>
            <p:sp>
              <p:nvSpPr>
                <p:cNvPr id="354"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55"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3" name="Group 332"/>
              <p:cNvGrpSpPr/>
              <p:nvPr/>
            </p:nvGrpSpPr>
            <p:grpSpPr>
              <a:xfrm>
                <a:off x="1582495" y="5823412"/>
                <a:ext cx="576263" cy="296862"/>
                <a:chOff x="1482438" y="5906501"/>
                <a:chExt cx="576263" cy="296862"/>
              </a:xfrm>
            </p:grpSpPr>
            <p:sp>
              <p:nvSpPr>
                <p:cNvPr id="352"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53"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4" name="Group 333"/>
              <p:cNvGrpSpPr/>
              <p:nvPr/>
            </p:nvGrpSpPr>
            <p:grpSpPr>
              <a:xfrm>
                <a:off x="1094035" y="4245527"/>
                <a:ext cx="139981" cy="707863"/>
                <a:chOff x="2253593" y="5819418"/>
                <a:chExt cx="139981" cy="707863"/>
              </a:xfrm>
            </p:grpSpPr>
            <p:sp>
              <p:nvSpPr>
                <p:cNvPr id="350"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51"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5" name="Group 334"/>
              <p:cNvGrpSpPr/>
              <p:nvPr/>
            </p:nvGrpSpPr>
            <p:grpSpPr>
              <a:xfrm>
                <a:off x="2188444" y="4236559"/>
                <a:ext cx="133350" cy="619125"/>
                <a:chOff x="592429" y="5710221"/>
                <a:chExt cx="133350" cy="619125"/>
              </a:xfrm>
            </p:grpSpPr>
            <p:sp>
              <p:nvSpPr>
                <p:cNvPr id="348"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49"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36" name="Group 335"/>
              <p:cNvGrpSpPr/>
              <p:nvPr/>
            </p:nvGrpSpPr>
            <p:grpSpPr>
              <a:xfrm>
                <a:off x="1047136" y="5785045"/>
                <a:ext cx="576263" cy="296862"/>
                <a:chOff x="-166396" y="5900721"/>
                <a:chExt cx="576263" cy="296862"/>
              </a:xfrm>
            </p:grpSpPr>
            <p:sp>
              <p:nvSpPr>
                <p:cNvPr id="346"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47"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37" name="Group 336"/>
              <p:cNvGrpSpPr/>
              <p:nvPr/>
            </p:nvGrpSpPr>
            <p:grpSpPr>
              <a:xfrm>
                <a:off x="1700150" y="4975578"/>
                <a:ext cx="139981" cy="707863"/>
                <a:chOff x="2253593" y="5819418"/>
                <a:chExt cx="139981" cy="707863"/>
              </a:xfrm>
            </p:grpSpPr>
            <p:sp>
              <p:nvSpPr>
                <p:cNvPr id="344"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45"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38" name="Group 337"/>
              <p:cNvGrpSpPr/>
              <p:nvPr/>
            </p:nvGrpSpPr>
            <p:grpSpPr>
              <a:xfrm>
                <a:off x="1176715" y="4906323"/>
                <a:ext cx="133350" cy="619125"/>
                <a:chOff x="592429" y="5710221"/>
                <a:chExt cx="133350" cy="619125"/>
              </a:xfrm>
            </p:grpSpPr>
            <p:sp>
              <p:nvSpPr>
                <p:cNvPr id="342"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43"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39" name="Group 338"/>
              <p:cNvGrpSpPr/>
              <p:nvPr/>
            </p:nvGrpSpPr>
            <p:grpSpPr>
              <a:xfrm>
                <a:off x="2155998" y="5705800"/>
                <a:ext cx="296863" cy="576262"/>
                <a:chOff x="1001264" y="5754671"/>
                <a:chExt cx="296863" cy="576262"/>
              </a:xfrm>
            </p:grpSpPr>
            <p:sp>
              <p:nvSpPr>
                <p:cNvPr id="340"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41"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grpSp>
          <p:nvGrpSpPr>
            <p:cNvPr id="370" name="Group 369"/>
            <p:cNvGrpSpPr/>
            <p:nvPr/>
          </p:nvGrpSpPr>
          <p:grpSpPr>
            <a:xfrm flipH="1">
              <a:off x="2814521" y="3726454"/>
              <a:ext cx="1617647" cy="1421422"/>
              <a:chOff x="-124269" y="4236559"/>
              <a:chExt cx="2577130" cy="2170361"/>
            </a:xfrm>
          </p:grpSpPr>
          <p:grpSp>
            <p:nvGrpSpPr>
              <p:cNvPr id="371" name="Group 370"/>
              <p:cNvGrpSpPr/>
              <p:nvPr/>
            </p:nvGrpSpPr>
            <p:grpSpPr>
              <a:xfrm>
                <a:off x="391403" y="4363808"/>
                <a:ext cx="576263" cy="296862"/>
                <a:chOff x="-166396" y="5900721"/>
                <a:chExt cx="576263" cy="296862"/>
              </a:xfrm>
            </p:grpSpPr>
            <p:sp>
              <p:nvSpPr>
                <p:cNvPr id="414"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415"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72" name="Group 371"/>
              <p:cNvGrpSpPr/>
              <p:nvPr/>
            </p:nvGrpSpPr>
            <p:grpSpPr>
              <a:xfrm>
                <a:off x="160324" y="5630400"/>
                <a:ext cx="133350" cy="619125"/>
                <a:chOff x="592429" y="5710221"/>
                <a:chExt cx="133350" cy="619125"/>
              </a:xfrm>
            </p:grpSpPr>
            <p:sp>
              <p:nvSpPr>
                <p:cNvPr id="412"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413"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73" name="Group 372"/>
              <p:cNvGrpSpPr/>
              <p:nvPr/>
            </p:nvGrpSpPr>
            <p:grpSpPr>
              <a:xfrm>
                <a:off x="2258163" y="4951022"/>
                <a:ext cx="139981" cy="707863"/>
                <a:chOff x="2253593" y="5819418"/>
                <a:chExt cx="139981" cy="707863"/>
              </a:xfrm>
            </p:grpSpPr>
            <p:sp>
              <p:nvSpPr>
                <p:cNvPr id="410"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411"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4" name="Group 373"/>
              <p:cNvGrpSpPr/>
              <p:nvPr/>
            </p:nvGrpSpPr>
            <p:grpSpPr>
              <a:xfrm>
                <a:off x="670406" y="5699057"/>
                <a:ext cx="139981" cy="707863"/>
                <a:chOff x="2253593" y="5819418"/>
                <a:chExt cx="139981" cy="707863"/>
              </a:xfrm>
            </p:grpSpPr>
            <p:sp>
              <p:nvSpPr>
                <p:cNvPr id="40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409"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5" name="Group 374"/>
              <p:cNvGrpSpPr/>
              <p:nvPr/>
            </p:nvGrpSpPr>
            <p:grpSpPr>
              <a:xfrm>
                <a:off x="-124269" y="5190266"/>
                <a:ext cx="535537" cy="295290"/>
                <a:chOff x="2561654" y="6016982"/>
                <a:chExt cx="535537" cy="295290"/>
              </a:xfrm>
            </p:grpSpPr>
            <p:sp>
              <p:nvSpPr>
                <p:cNvPr id="406"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407"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6" name="Group 375"/>
              <p:cNvGrpSpPr/>
              <p:nvPr/>
            </p:nvGrpSpPr>
            <p:grpSpPr>
              <a:xfrm>
                <a:off x="68619" y="4269943"/>
                <a:ext cx="139981" cy="707863"/>
                <a:chOff x="2253593" y="5819418"/>
                <a:chExt cx="139981" cy="707863"/>
              </a:xfrm>
            </p:grpSpPr>
            <p:sp>
              <p:nvSpPr>
                <p:cNvPr id="404"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405" name="Oval 404"/>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7" name="Group 376"/>
              <p:cNvGrpSpPr/>
              <p:nvPr/>
            </p:nvGrpSpPr>
            <p:grpSpPr>
              <a:xfrm>
                <a:off x="474943" y="4906696"/>
                <a:ext cx="296863" cy="576262"/>
                <a:chOff x="1001264" y="5754671"/>
                <a:chExt cx="296863" cy="576262"/>
              </a:xfrm>
            </p:grpSpPr>
            <p:sp>
              <p:nvSpPr>
                <p:cNvPr id="402"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403"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8" name="Group 377"/>
              <p:cNvGrpSpPr/>
              <p:nvPr/>
            </p:nvGrpSpPr>
            <p:grpSpPr>
              <a:xfrm>
                <a:off x="1391822" y="4455162"/>
                <a:ext cx="535537" cy="295290"/>
                <a:chOff x="2561654" y="6016982"/>
                <a:chExt cx="535537" cy="295290"/>
              </a:xfrm>
            </p:grpSpPr>
            <p:sp>
              <p:nvSpPr>
                <p:cNvPr id="400"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401"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79" name="Group 378"/>
              <p:cNvGrpSpPr/>
              <p:nvPr/>
            </p:nvGrpSpPr>
            <p:grpSpPr>
              <a:xfrm>
                <a:off x="1582495" y="5823412"/>
                <a:ext cx="576263" cy="296862"/>
                <a:chOff x="1482438" y="5906501"/>
                <a:chExt cx="576263" cy="296862"/>
              </a:xfrm>
            </p:grpSpPr>
            <p:sp>
              <p:nvSpPr>
                <p:cNvPr id="398"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99"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80" name="Group 379"/>
              <p:cNvGrpSpPr/>
              <p:nvPr/>
            </p:nvGrpSpPr>
            <p:grpSpPr>
              <a:xfrm>
                <a:off x="1094035" y="4245527"/>
                <a:ext cx="139981" cy="707863"/>
                <a:chOff x="2253593" y="5819418"/>
                <a:chExt cx="139981" cy="707863"/>
              </a:xfrm>
            </p:grpSpPr>
            <p:sp>
              <p:nvSpPr>
                <p:cNvPr id="396"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97"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81" name="Group 380"/>
              <p:cNvGrpSpPr/>
              <p:nvPr/>
            </p:nvGrpSpPr>
            <p:grpSpPr>
              <a:xfrm>
                <a:off x="2188444" y="4236559"/>
                <a:ext cx="133350" cy="619125"/>
                <a:chOff x="592429" y="5710221"/>
                <a:chExt cx="133350" cy="619125"/>
              </a:xfrm>
            </p:grpSpPr>
            <p:sp>
              <p:nvSpPr>
                <p:cNvPr id="394"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95"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82" name="Group 381"/>
              <p:cNvGrpSpPr/>
              <p:nvPr/>
            </p:nvGrpSpPr>
            <p:grpSpPr>
              <a:xfrm>
                <a:off x="1047136" y="5785045"/>
                <a:ext cx="576263" cy="296862"/>
                <a:chOff x="-166396" y="5900721"/>
                <a:chExt cx="576263" cy="296862"/>
              </a:xfrm>
            </p:grpSpPr>
            <p:sp>
              <p:nvSpPr>
                <p:cNvPr id="392"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93"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83" name="Group 382"/>
              <p:cNvGrpSpPr/>
              <p:nvPr/>
            </p:nvGrpSpPr>
            <p:grpSpPr>
              <a:xfrm>
                <a:off x="1700150" y="4975578"/>
                <a:ext cx="139981" cy="707863"/>
                <a:chOff x="2253593" y="5819418"/>
                <a:chExt cx="139981" cy="707863"/>
              </a:xfrm>
            </p:grpSpPr>
            <p:sp>
              <p:nvSpPr>
                <p:cNvPr id="390"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391"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nvGrpSpPr>
              <p:cNvPr id="384" name="Group 383"/>
              <p:cNvGrpSpPr/>
              <p:nvPr/>
            </p:nvGrpSpPr>
            <p:grpSpPr>
              <a:xfrm>
                <a:off x="1176715" y="4906323"/>
                <a:ext cx="133350" cy="619125"/>
                <a:chOff x="592429" y="5710221"/>
                <a:chExt cx="133350" cy="619125"/>
              </a:xfrm>
            </p:grpSpPr>
            <p:sp>
              <p:nvSpPr>
                <p:cNvPr id="388"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89"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a:p>
              </p:txBody>
            </p:sp>
          </p:grpSp>
          <p:grpSp>
            <p:nvGrpSpPr>
              <p:cNvPr id="385" name="Group 384"/>
              <p:cNvGrpSpPr/>
              <p:nvPr/>
            </p:nvGrpSpPr>
            <p:grpSpPr>
              <a:xfrm>
                <a:off x="2155998" y="5705800"/>
                <a:ext cx="296863" cy="576262"/>
                <a:chOff x="1001264" y="5754671"/>
                <a:chExt cx="296863" cy="576262"/>
              </a:xfrm>
            </p:grpSpPr>
            <p:sp>
              <p:nvSpPr>
                <p:cNvPr id="386"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387"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endParaRPr lang="en-US" dirty="0"/>
                </a:p>
              </p:txBody>
            </p:sp>
          </p:grpSp>
        </p:grpSp>
        <p:pic>
          <p:nvPicPr>
            <p:cNvPr id="17" name="Picture 16"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8174" y="3774615"/>
              <a:ext cx="547740" cy="361899"/>
            </a:xfrm>
            <a:prstGeom prst="rect">
              <a:avLst/>
            </a:prstGeom>
          </p:spPr>
        </p:pic>
      </p:grpSp>
    </p:spTree>
    <p:extLst>
      <p:ext uri="{BB962C8B-B14F-4D97-AF65-F5344CB8AC3E}">
        <p14:creationId xmlns:p14="http://schemas.microsoft.com/office/powerpoint/2010/main" val="3707118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400" dirty="0" smtClean="0">
                <a:solidFill>
                  <a:srgbClr val="868686"/>
                </a:solidFill>
              </a:rPr>
              <a:t>Physical states/boundary laws</a:t>
            </a:r>
            <a:endParaRPr sz="4400" dirty="0">
              <a:solidFill>
                <a:srgbClr val="868686"/>
              </a:solidFill>
            </a:endParaRPr>
          </a:p>
        </p:txBody>
      </p:sp>
      <p:pic>
        <p:nvPicPr>
          <p:cNvPr id="5" name="tntlogo_new.jpg"/>
          <p:cNvPicPr/>
          <p:nvPr/>
        </p:nvPicPr>
        <p:blipFill>
          <a:blip r:embed="rId2">
            <a:extLst/>
          </a:blip>
          <a:stretch>
            <a:fillRect/>
          </a:stretch>
        </p:blipFill>
        <p:spPr>
          <a:xfrm>
            <a:off x="114300" y="165100"/>
            <a:ext cx="1804186" cy="660400"/>
          </a:xfrm>
          <a:prstGeom prst="rect">
            <a:avLst/>
          </a:prstGeom>
          <a:ln w="12700">
            <a:miter lim="400000"/>
          </a:ln>
        </p:spPr>
      </p:pic>
      <p:sp>
        <p:nvSpPr>
          <p:cNvPr id="84" name="Shape 67"/>
          <p:cNvSpPr/>
          <p:nvPr/>
        </p:nvSpPr>
        <p:spPr>
          <a:xfrm>
            <a:off x="180222" y="956676"/>
            <a:ext cx="8846189" cy="1184940"/>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Intuitively a boundary law means that entanglement, and so correlations, between a region and the rest is concentrated at their interface. In 1D this is particularly constraining …</a:t>
            </a:r>
            <a:endParaRPr sz="2400" dirty="0">
              <a:solidFill>
                <a:srgbClr val="868686"/>
              </a:solidFill>
              <a:latin typeface="+mj-lt"/>
            </a:endParaRPr>
          </a:p>
        </p:txBody>
      </p:sp>
      <p:sp>
        <p:nvSpPr>
          <p:cNvPr id="422" name="Shape 67"/>
          <p:cNvSpPr/>
          <p:nvPr/>
        </p:nvSpPr>
        <p:spPr>
          <a:xfrm>
            <a:off x="191050" y="4083453"/>
            <a:ext cx="8592834" cy="1184940"/>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Beyond numerical evidence the boundary law has been proven for:</a:t>
            </a:r>
          </a:p>
          <a:p>
            <a:pPr marL="342900" lvl="0" indent="-342900" algn="l">
              <a:buClr>
                <a:schemeClr val="accent6"/>
              </a:buClr>
              <a:buFont typeface="Arial"/>
              <a:buChar char="•"/>
              <a:defRPr sz="1800">
                <a:solidFill>
                  <a:srgbClr val="000000"/>
                </a:solidFill>
              </a:defRPr>
            </a:pPr>
            <a:r>
              <a:rPr lang="en-GB" sz="2400" dirty="0" smtClean="0">
                <a:solidFill>
                  <a:srgbClr val="868686"/>
                </a:solidFill>
                <a:latin typeface="+mj-lt"/>
              </a:rPr>
              <a:t>Any gapped 1D Hamiltonian with unique GS.</a:t>
            </a:r>
          </a:p>
          <a:p>
            <a:pPr marL="342900" lvl="0" indent="-342900" algn="l">
              <a:buClr>
                <a:schemeClr val="accent6"/>
              </a:buClr>
              <a:buFont typeface="Arial"/>
              <a:buChar char="•"/>
              <a:defRPr sz="1800">
                <a:solidFill>
                  <a:srgbClr val="000000"/>
                </a:solidFill>
              </a:defRPr>
            </a:pPr>
            <a:r>
              <a:rPr lang="en-GB" sz="2400" dirty="0" smtClean="0">
                <a:solidFill>
                  <a:srgbClr val="868686"/>
                </a:solidFill>
                <a:latin typeface="+mj-lt"/>
              </a:rPr>
              <a:t>For gapped free </a:t>
            </a:r>
            <a:r>
              <a:rPr lang="en-GB" sz="2400" dirty="0" err="1" smtClean="0">
                <a:solidFill>
                  <a:srgbClr val="868686"/>
                </a:solidFill>
                <a:latin typeface="+mj-lt"/>
              </a:rPr>
              <a:t>bosonic</a:t>
            </a:r>
            <a:r>
              <a:rPr lang="en-GB" sz="2400" dirty="0" smtClean="0">
                <a:solidFill>
                  <a:srgbClr val="868686"/>
                </a:solidFill>
                <a:latin typeface="+mj-lt"/>
              </a:rPr>
              <a:t>/</a:t>
            </a:r>
            <a:r>
              <a:rPr lang="en-GB" sz="2400" dirty="0" err="1" smtClean="0">
                <a:solidFill>
                  <a:srgbClr val="868686"/>
                </a:solidFill>
                <a:latin typeface="+mj-lt"/>
              </a:rPr>
              <a:t>fermionic</a:t>
            </a:r>
            <a:r>
              <a:rPr lang="en-GB" sz="2400" dirty="0" smtClean="0">
                <a:solidFill>
                  <a:srgbClr val="868686"/>
                </a:solidFill>
                <a:latin typeface="+mj-lt"/>
              </a:rPr>
              <a:t> models in any dimension.</a:t>
            </a:r>
          </a:p>
        </p:txBody>
      </p:sp>
      <p:grpSp>
        <p:nvGrpSpPr>
          <p:cNvPr id="2" name="Group 1"/>
          <p:cNvGrpSpPr/>
          <p:nvPr/>
        </p:nvGrpSpPr>
        <p:grpSpPr>
          <a:xfrm>
            <a:off x="156239" y="2323623"/>
            <a:ext cx="8846654" cy="1741058"/>
            <a:chOff x="156239" y="2323623"/>
            <a:chExt cx="8846654" cy="1741058"/>
          </a:xfrm>
        </p:grpSpPr>
        <p:sp>
          <p:nvSpPr>
            <p:cNvPr id="416" name="Rounded Rectangle 415"/>
            <p:cNvSpPr/>
            <p:nvPr/>
          </p:nvSpPr>
          <p:spPr>
            <a:xfrm>
              <a:off x="3750612" y="2327678"/>
              <a:ext cx="2234653" cy="811774"/>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4800000" scaled="0"/>
              <a:tileRect/>
            </a:gradFill>
            <a:ln w="7620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grpSp>
          <p:nvGrpSpPr>
            <p:cNvPr id="92" name="Group 91"/>
            <p:cNvGrpSpPr/>
            <p:nvPr/>
          </p:nvGrpSpPr>
          <p:grpSpPr>
            <a:xfrm>
              <a:off x="2143937" y="2565252"/>
              <a:ext cx="576263" cy="296862"/>
              <a:chOff x="-166396" y="5900721"/>
              <a:chExt cx="576263" cy="296862"/>
            </a:xfrm>
          </p:grpSpPr>
          <p:sp>
            <p:nvSpPr>
              <p:cNvPr id="93"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94"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95" name="Group 94"/>
            <p:cNvGrpSpPr/>
            <p:nvPr/>
          </p:nvGrpSpPr>
          <p:grpSpPr>
            <a:xfrm>
              <a:off x="5640423" y="2338547"/>
              <a:ext cx="133350" cy="619125"/>
              <a:chOff x="592429" y="5710221"/>
              <a:chExt cx="133350" cy="619125"/>
            </a:xfrm>
          </p:grpSpPr>
          <p:sp>
            <p:nvSpPr>
              <p:cNvPr id="9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97"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110" name="Group 109"/>
            <p:cNvGrpSpPr/>
            <p:nvPr/>
          </p:nvGrpSpPr>
          <p:grpSpPr>
            <a:xfrm>
              <a:off x="6150505" y="2407204"/>
              <a:ext cx="139981" cy="707863"/>
              <a:chOff x="2253593" y="5819418"/>
              <a:chExt cx="139981" cy="707863"/>
            </a:xfrm>
          </p:grpSpPr>
          <p:sp>
            <p:nvSpPr>
              <p:cNvPr id="111"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12"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19" name="Group 118"/>
            <p:cNvGrpSpPr/>
            <p:nvPr/>
          </p:nvGrpSpPr>
          <p:grpSpPr>
            <a:xfrm>
              <a:off x="1821153" y="2471387"/>
              <a:ext cx="139981" cy="707863"/>
              <a:chOff x="2253593" y="5819418"/>
              <a:chExt cx="139981" cy="707863"/>
            </a:xfrm>
          </p:grpSpPr>
          <p:sp>
            <p:nvSpPr>
              <p:cNvPr id="120"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21"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28" name="Group 127"/>
            <p:cNvGrpSpPr/>
            <p:nvPr/>
          </p:nvGrpSpPr>
          <p:grpSpPr>
            <a:xfrm>
              <a:off x="3897238" y="2402645"/>
              <a:ext cx="296863" cy="576262"/>
              <a:chOff x="1001264" y="5754671"/>
              <a:chExt cx="296863" cy="576262"/>
            </a:xfrm>
          </p:grpSpPr>
          <p:sp>
            <p:nvSpPr>
              <p:cNvPr id="129" name="Line 117"/>
              <p:cNvSpPr>
                <a:spLocks noChangeShapeType="1"/>
              </p:cNvSpPr>
              <p:nvPr/>
            </p:nvSpPr>
            <p:spPr bwMode="auto">
              <a:xfrm rot="20681107" flipH="1" flipV="1">
                <a:off x="1001264" y="5754671"/>
                <a:ext cx="296863" cy="57626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30" name="Oval 118"/>
              <p:cNvSpPr>
                <a:spLocks noChangeArrowheads="1"/>
              </p:cNvSpPr>
              <p:nvPr/>
            </p:nvSpPr>
            <p:spPr bwMode="auto">
              <a:xfrm>
                <a:off x="1152077" y="604518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1" name="Group 130"/>
            <p:cNvGrpSpPr/>
            <p:nvPr/>
          </p:nvGrpSpPr>
          <p:grpSpPr>
            <a:xfrm>
              <a:off x="3144356" y="2656606"/>
              <a:ext cx="535537" cy="295290"/>
              <a:chOff x="2561654" y="6016982"/>
              <a:chExt cx="535537" cy="295290"/>
            </a:xfrm>
          </p:grpSpPr>
          <p:sp>
            <p:nvSpPr>
              <p:cNvPr id="132" name="Line 117"/>
              <p:cNvSpPr>
                <a:spLocks noChangeShapeType="1"/>
              </p:cNvSpPr>
              <p:nvPr/>
            </p:nvSpPr>
            <p:spPr bwMode="auto">
              <a:xfrm rot="20681107" flipH="1">
                <a:off x="2561654" y="6016982"/>
                <a:ext cx="535537" cy="295290"/>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3" name="Oval 118"/>
              <p:cNvSpPr>
                <a:spLocks noChangeArrowheads="1"/>
              </p:cNvSpPr>
              <p:nvPr/>
            </p:nvSpPr>
            <p:spPr bwMode="auto">
              <a:xfrm>
                <a:off x="2800911" y="6050963"/>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4" name="Group 133"/>
            <p:cNvGrpSpPr/>
            <p:nvPr/>
          </p:nvGrpSpPr>
          <p:grpSpPr>
            <a:xfrm>
              <a:off x="7062594" y="2531559"/>
              <a:ext cx="576263" cy="296862"/>
              <a:chOff x="1482438" y="5906501"/>
              <a:chExt cx="576263" cy="296862"/>
            </a:xfrm>
          </p:grpSpPr>
          <p:sp>
            <p:nvSpPr>
              <p:cNvPr id="135" name="Line 115"/>
              <p:cNvSpPr>
                <a:spLocks noChangeShapeType="1"/>
              </p:cNvSpPr>
              <p:nvPr/>
            </p:nvSpPr>
            <p:spPr bwMode="auto">
              <a:xfrm rot="2978103" flipH="1" flipV="1">
                <a:off x="1622139" y="576680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6" name="Oval 119"/>
              <p:cNvSpPr>
                <a:spLocks noChangeArrowheads="1"/>
              </p:cNvSpPr>
              <p:nvPr/>
            </p:nvSpPr>
            <p:spPr bwMode="auto">
              <a:xfrm>
                <a:off x="1673308" y="606048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37" name="Group 136"/>
            <p:cNvGrpSpPr/>
            <p:nvPr/>
          </p:nvGrpSpPr>
          <p:grpSpPr>
            <a:xfrm>
              <a:off x="2846569" y="2446971"/>
              <a:ext cx="139981" cy="707863"/>
              <a:chOff x="2253593" y="5819418"/>
              <a:chExt cx="139981" cy="707863"/>
            </a:xfrm>
          </p:grpSpPr>
          <p:sp>
            <p:nvSpPr>
              <p:cNvPr id="138"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39"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43" name="Group 142"/>
            <p:cNvGrpSpPr/>
            <p:nvPr/>
          </p:nvGrpSpPr>
          <p:grpSpPr>
            <a:xfrm>
              <a:off x="6527235" y="2493192"/>
              <a:ext cx="576263" cy="296862"/>
              <a:chOff x="-166396" y="5900721"/>
              <a:chExt cx="576263" cy="296862"/>
            </a:xfrm>
          </p:grpSpPr>
          <p:sp>
            <p:nvSpPr>
              <p:cNvPr id="146" name="Line 115"/>
              <p:cNvSpPr>
                <a:spLocks noChangeShapeType="1"/>
              </p:cNvSpPr>
              <p:nvPr/>
            </p:nvSpPr>
            <p:spPr bwMode="auto">
              <a:xfrm rot="2978103" flipH="1" flipV="1">
                <a:off x="-26695" y="5761020"/>
                <a:ext cx="296862" cy="576263"/>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47" name="Oval 119"/>
              <p:cNvSpPr>
                <a:spLocks noChangeArrowheads="1"/>
              </p:cNvSpPr>
              <p:nvPr/>
            </p:nvSpPr>
            <p:spPr bwMode="auto">
              <a:xfrm>
                <a:off x="36804" y="6054708"/>
                <a:ext cx="133350" cy="141288"/>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grpSp>
          <p:nvGrpSpPr>
            <p:cNvPr id="148" name="Group 147"/>
            <p:cNvGrpSpPr/>
            <p:nvPr/>
          </p:nvGrpSpPr>
          <p:grpSpPr>
            <a:xfrm>
              <a:off x="5122445" y="2471527"/>
              <a:ext cx="139981" cy="707863"/>
              <a:chOff x="2253593" y="5819418"/>
              <a:chExt cx="139981" cy="707863"/>
            </a:xfrm>
          </p:grpSpPr>
          <p:sp>
            <p:nvSpPr>
              <p:cNvPr id="151" name="Line 116"/>
              <p:cNvSpPr>
                <a:spLocks noChangeShapeType="1"/>
              </p:cNvSpPr>
              <p:nvPr/>
            </p:nvSpPr>
            <p:spPr bwMode="auto">
              <a:xfrm rot="4481107" flipV="1">
                <a:off x="1992606" y="6126314"/>
                <a:ext cx="707863" cy="9407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dirty="0"/>
              </a:p>
            </p:txBody>
          </p:sp>
          <p:sp>
            <p:nvSpPr>
              <p:cNvPr id="152" name="Oval 120"/>
              <p:cNvSpPr>
                <a:spLocks noChangeArrowheads="1"/>
              </p:cNvSpPr>
              <p:nvPr/>
            </p:nvSpPr>
            <p:spPr bwMode="auto">
              <a:xfrm>
                <a:off x="2253593" y="603667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dirty="0"/>
              </a:p>
            </p:txBody>
          </p:sp>
        </p:grpSp>
        <p:grpSp>
          <p:nvGrpSpPr>
            <p:cNvPr id="155" name="Group 154"/>
            <p:cNvGrpSpPr/>
            <p:nvPr/>
          </p:nvGrpSpPr>
          <p:grpSpPr>
            <a:xfrm>
              <a:off x="4599010" y="2402272"/>
              <a:ext cx="133350" cy="619125"/>
              <a:chOff x="592429" y="5710221"/>
              <a:chExt cx="133350" cy="619125"/>
            </a:xfrm>
          </p:grpSpPr>
          <p:sp>
            <p:nvSpPr>
              <p:cNvPr id="156" name="Line 116"/>
              <p:cNvSpPr>
                <a:spLocks noChangeShapeType="1"/>
              </p:cNvSpPr>
              <p:nvPr/>
            </p:nvSpPr>
            <p:spPr bwMode="auto">
              <a:xfrm rot="4481107" flipH="1" flipV="1">
                <a:off x="327317" y="6005496"/>
                <a:ext cx="619125" cy="28575"/>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pPr algn="l"/>
                <a:endParaRPr lang="en-US"/>
              </a:p>
            </p:txBody>
          </p:sp>
          <p:sp>
            <p:nvSpPr>
              <p:cNvPr id="158" name="Oval 120"/>
              <p:cNvSpPr>
                <a:spLocks noChangeArrowheads="1"/>
              </p:cNvSpPr>
              <p:nvPr/>
            </p:nvSpPr>
            <p:spPr bwMode="auto">
              <a:xfrm>
                <a:off x="592429" y="6030896"/>
                <a:ext cx="133350" cy="141287"/>
              </a:xfrm>
              <a:prstGeom prst="ellipse">
                <a:avLst/>
              </a:prstGeom>
              <a:gradFill rotWithShape="1">
                <a:gsLst>
                  <a:gs pos="0">
                    <a:srgbClr val="99FF99"/>
                  </a:gs>
                  <a:gs pos="100000">
                    <a:srgbClr val="008000"/>
                  </a:gs>
                </a:gsLst>
                <a:path path="shape">
                  <a:fillToRect l="50000" t="50000" r="50000" b="50000"/>
                </a:path>
              </a:gradFill>
              <a:ln w="9525">
                <a:solidFill>
                  <a:schemeClr val="tx1"/>
                </a:solidFill>
                <a:round/>
                <a:headEnd/>
                <a:tailEnd/>
              </a:ln>
            </p:spPr>
            <p:txBody>
              <a:bodyPr wrap="none" anchor="ctr"/>
              <a:lstStyle/>
              <a:p>
                <a:pPr algn="l"/>
                <a:endParaRPr lang="en-US"/>
              </a:p>
            </p:txBody>
          </p:sp>
        </p:grpSp>
        <p:sp>
          <p:nvSpPr>
            <p:cNvPr id="417" name="Shape 67"/>
            <p:cNvSpPr/>
            <p:nvPr/>
          </p:nvSpPr>
          <p:spPr>
            <a:xfrm>
              <a:off x="4734704" y="2323623"/>
              <a:ext cx="484769"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b="1" dirty="0" smtClean="0">
                  <a:solidFill>
                    <a:srgbClr val="868686"/>
                  </a:solidFill>
                  <a:latin typeface="+mj-lt"/>
                </a:rPr>
                <a:t>A</a:t>
              </a:r>
              <a:endParaRPr sz="2400" b="1" dirty="0">
                <a:solidFill>
                  <a:srgbClr val="868686"/>
                </a:solidFill>
                <a:latin typeface="+mj-lt"/>
              </a:endParaRPr>
            </a:p>
          </p:txBody>
        </p:sp>
        <p:sp>
          <p:nvSpPr>
            <p:cNvPr id="421" name="Shape 67"/>
            <p:cNvSpPr/>
            <p:nvPr/>
          </p:nvSpPr>
          <p:spPr>
            <a:xfrm>
              <a:off x="156239" y="3618405"/>
              <a:ext cx="8846654"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Obeying the boundary law means that                                  for any    . </a:t>
              </a:r>
              <a:endParaRPr sz="2400" dirty="0">
                <a:solidFill>
                  <a:srgbClr val="868686"/>
                </a:solidFill>
                <a:latin typeface="+mj-lt"/>
              </a:endParaRPr>
            </a:p>
          </p:txBody>
        </p:sp>
        <p:cxnSp>
          <p:nvCxnSpPr>
            <p:cNvPr id="244" name="Straight Arrow Connector 243"/>
            <p:cNvCxnSpPr/>
            <p:nvPr/>
          </p:nvCxnSpPr>
          <p:spPr>
            <a:xfrm>
              <a:off x="3960742" y="3284844"/>
              <a:ext cx="1895176" cy="0"/>
            </a:xfrm>
            <a:prstGeom prst="straightConnector1">
              <a:avLst/>
            </a:prstGeom>
            <a:ln>
              <a:solidFill>
                <a:srgbClr val="595959"/>
              </a:solidFill>
              <a:headEnd type="arrow"/>
              <a:tailEnd type="arrow"/>
            </a:ln>
            <a:effectLst/>
          </p:spPr>
          <p:style>
            <a:lnRef idx="2">
              <a:schemeClr val="accent1"/>
            </a:lnRef>
            <a:fillRef idx="0">
              <a:schemeClr val="accent1"/>
            </a:fillRef>
            <a:effectRef idx="1">
              <a:schemeClr val="accent1"/>
            </a:effectRef>
            <a:fontRef idx="minor">
              <a:schemeClr val="tx1"/>
            </a:fontRef>
          </p:style>
        </p:cxnSp>
        <p:pic>
          <p:nvPicPr>
            <p:cNvPr id="8" name="Picture 7" descr="latexit-dra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2161" y="3715822"/>
              <a:ext cx="2118325" cy="340774"/>
            </a:xfrm>
            <a:prstGeom prst="rect">
              <a:avLst/>
            </a:prstGeom>
          </p:spPr>
        </p:pic>
        <p:pic>
          <p:nvPicPr>
            <p:cNvPr id="12" name="Picture 11"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9410" y="3356025"/>
              <a:ext cx="139999" cy="251998"/>
            </a:xfrm>
            <a:prstGeom prst="rect">
              <a:avLst/>
            </a:prstGeom>
          </p:spPr>
        </p:pic>
        <p:pic>
          <p:nvPicPr>
            <p:cNvPr id="247" name="Picture 246" descr="latexit-drag.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573" y="3731832"/>
              <a:ext cx="139999" cy="251998"/>
            </a:xfrm>
            <a:prstGeom prst="rect">
              <a:avLst/>
            </a:prstGeom>
          </p:spPr>
        </p:pic>
        <p:sp>
          <p:nvSpPr>
            <p:cNvPr id="248" name="Oval 247"/>
            <p:cNvSpPr/>
            <p:nvPr/>
          </p:nvSpPr>
          <p:spPr>
            <a:xfrm>
              <a:off x="3257209" y="2610337"/>
              <a:ext cx="987746" cy="305713"/>
            </a:xfrm>
            <a:prstGeom prst="ellipse">
              <a:avLst/>
            </a:prstGeom>
            <a:noFill/>
            <a:ln w="38100" cmpd="sng">
              <a:solidFill>
                <a:schemeClr val="accent6">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sp>
          <p:nvSpPr>
            <p:cNvPr id="249" name="Oval 248"/>
            <p:cNvSpPr/>
            <p:nvPr/>
          </p:nvSpPr>
          <p:spPr>
            <a:xfrm>
              <a:off x="5455654" y="2562846"/>
              <a:ext cx="987746" cy="305713"/>
            </a:xfrm>
            <a:prstGeom prst="ellipse">
              <a:avLst/>
            </a:prstGeom>
            <a:noFill/>
            <a:ln w="38100" cmpd="sng">
              <a:solidFill>
                <a:schemeClr val="accent6">
                  <a:lumMod val="75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grpSp>
      <p:grpSp>
        <p:nvGrpSpPr>
          <p:cNvPr id="3" name="Group 2"/>
          <p:cNvGrpSpPr/>
          <p:nvPr/>
        </p:nvGrpSpPr>
        <p:grpSpPr>
          <a:xfrm>
            <a:off x="178825" y="5333110"/>
            <a:ext cx="8965175" cy="1524890"/>
            <a:chOff x="178825" y="5333110"/>
            <a:chExt cx="8965175" cy="1524890"/>
          </a:xfrm>
        </p:grpSpPr>
        <p:sp>
          <p:nvSpPr>
            <p:cNvPr id="250" name="Shape 67"/>
            <p:cNvSpPr/>
            <p:nvPr/>
          </p:nvSpPr>
          <p:spPr>
            <a:xfrm>
              <a:off x="178825" y="5337663"/>
              <a:ext cx="5618303"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Even critical gapless systems in 1D, which violate the boundary-law, do so “gently” as:</a:t>
              </a:r>
            </a:p>
          </p:txBody>
        </p:sp>
        <p:pic>
          <p:nvPicPr>
            <p:cNvPr id="251" name="Picture 35" descr="isingchain"/>
            <p:cNvPicPr>
              <a:picLocks noChangeAspect="1" noChangeArrowheads="1"/>
            </p:cNvPicPr>
            <p:nvPr/>
          </p:nvPicPr>
          <p:blipFill>
            <a:blip r:embed="rId5" cstate="print">
              <a:extLst>
                <a:ext uri="{28A0092B-C50C-407E-A947-70E740481C1C}">
                  <a14:useLocalDpi xmlns:a14="http://schemas.microsoft.com/office/drawing/2010/main" val="0"/>
                </a:ext>
              </a:extLst>
            </a:blip>
            <a:srcRect l="37396" t="54779" r="30769"/>
            <a:stretch>
              <a:fillRect/>
            </a:stretch>
          </p:blipFill>
          <p:spPr bwMode="auto">
            <a:xfrm>
              <a:off x="6499683" y="5333110"/>
              <a:ext cx="2644317" cy="152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6672" y="6279121"/>
              <a:ext cx="2220305" cy="361900"/>
            </a:xfrm>
            <a:prstGeom prst="rect">
              <a:avLst/>
            </a:prstGeom>
          </p:spPr>
        </p:pic>
        <p:sp>
          <p:nvSpPr>
            <p:cNvPr id="14" name="Rectangle 13"/>
            <p:cNvSpPr/>
            <p:nvPr/>
          </p:nvSpPr>
          <p:spPr>
            <a:xfrm>
              <a:off x="8650127" y="6584620"/>
              <a:ext cx="482114" cy="27338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pic>
          <p:nvPicPr>
            <p:cNvPr id="253" name="Picture 252" descr="latexit-drag.eps"/>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8593633" y="6518079"/>
              <a:ext cx="139999" cy="251998"/>
            </a:xfrm>
            <a:prstGeom prst="rect">
              <a:avLst/>
            </a:prstGeom>
          </p:spPr>
        </p:pic>
        <p:sp>
          <p:nvSpPr>
            <p:cNvPr id="258" name="Rectangle 257"/>
            <p:cNvSpPr/>
            <p:nvPr/>
          </p:nvSpPr>
          <p:spPr>
            <a:xfrm>
              <a:off x="6537937" y="5420096"/>
              <a:ext cx="336133" cy="30617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dirty="0"/>
            </a:p>
          </p:txBody>
        </p:sp>
        <p:pic>
          <p:nvPicPr>
            <p:cNvPr id="15" name="Picture 14"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48750" y="5444286"/>
              <a:ext cx="792727" cy="325899"/>
            </a:xfrm>
            <a:prstGeom prst="rect">
              <a:avLst/>
            </a:prstGeom>
          </p:spPr>
        </p:pic>
      </p:grpSp>
    </p:spTree>
    <p:extLst>
      <p:ext uri="{BB962C8B-B14F-4D97-AF65-F5344CB8AC3E}">
        <p14:creationId xmlns:p14="http://schemas.microsoft.com/office/powerpoint/2010/main" val="172027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400" dirty="0" smtClean="0">
                <a:solidFill>
                  <a:srgbClr val="868686"/>
                </a:solidFill>
              </a:rPr>
              <a:t>Physical states/dynamics</a:t>
            </a:r>
            <a:endParaRPr sz="4400" dirty="0">
              <a:solidFill>
                <a:srgbClr val="868686"/>
              </a:solidFill>
            </a:endParaRPr>
          </a:p>
        </p:txBody>
      </p:sp>
      <p:pic>
        <p:nvPicPr>
          <p:cNvPr id="5" name="tntlogo_new.jpg"/>
          <p:cNvPicPr/>
          <p:nvPr/>
        </p:nvPicPr>
        <p:blipFill>
          <a:blip r:embed="rId2">
            <a:extLst/>
          </a:blip>
          <a:stretch>
            <a:fillRect/>
          </a:stretch>
        </p:blipFill>
        <p:spPr>
          <a:xfrm>
            <a:off x="114300" y="165100"/>
            <a:ext cx="1804186" cy="660400"/>
          </a:xfrm>
          <a:prstGeom prst="rect">
            <a:avLst/>
          </a:prstGeom>
          <a:ln w="12700">
            <a:miter lim="400000"/>
          </a:ln>
        </p:spPr>
      </p:pic>
      <p:sp>
        <p:nvSpPr>
          <p:cNvPr id="57" name="Rectangle 3"/>
          <p:cNvSpPr txBox="1">
            <a:spLocks noChangeArrowheads="1"/>
          </p:cNvSpPr>
          <p:nvPr/>
        </p:nvSpPr>
        <p:spPr>
          <a:xfrm>
            <a:off x="419100" y="1168400"/>
            <a:ext cx="8420100" cy="800219"/>
          </a:xfrm>
          <a:prstGeom prst="rect">
            <a:avLst/>
          </a:prstGeom>
          <a:noFill/>
          <a:ln w="9525">
            <a:noFill/>
            <a:miter lim="800000"/>
            <a:headEnd/>
            <a:tailEnd/>
          </a:ln>
        </p:spPr>
        <p:txBody>
          <a:bodyPr>
            <a:spAutoFit/>
          </a:bodyPr>
          <a:lstStyle>
            <a:defPPr>
              <a:defRPr lang="en-GB"/>
            </a:defPPr>
            <a:lvl1pPr algn="l">
              <a:buFont typeface="Wingdings" pitchFamily="2" charset="2"/>
              <a:buNone/>
              <a:defRPr sz="2300">
                <a:solidFill>
                  <a:schemeClr val="bg1">
                    <a:lumMod val="50000"/>
                  </a:schemeClr>
                </a:solidFill>
              </a:defRPr>
            </a:lvl1pPr>
          </a:lstStyle>
          <a:p>
            <a:r>
              <a:rPr lang="en-GB" dirty="0"/>
              <a:t>Interactions are local and involve only a few bodies (XXZ spin model)</a:t>
            </a:r>
          </a:p>
        </p:txBody>
      </p:sp>
      <p:sp>
        <p:nvSpPr>
          <p:cNvPr id="58" name="Text Box 5"/>
          <p:cNvSpPr txBox="1">
            <a:spLocks noChangeArrowheads="1"/>
          </p:cNvSpPr>
          <p:nvPr/>
        </p:nvSpPr>
        <p:spPr bwMode="auto">
          <a:xfrm>
            <a:off x="287338" y="3160713"/>
            <a:ext cx="8672512" cy="800219"/>
          </a:xfrm>
          <a:prstGeom prst="rect">
            <a:avLst/>
          </a:prstGeom>
          <a:noFill/>
          <a:ln w="9525">
            <a:noFill/>
            <a:miter lim="800000"/>
            <a:headEnd/>
            <a:tailEnd/>
          </a:ln>
        </p:spPr>
        <p:txBody>
          <a:bodyPr>
            <a:spAutoFit/>
          </a:bodyPr>
          <a:lstStyle/>
          <a:p>
            <a:pPr algn="l">
              <a:buFont typeface="Wingdings" pitchFamily="2" charset="2"/>
              <a:buNone/>
            </a:pPr>
            <a:r>
              <a:rPr lang="en-GB" sz="2300" dirty="0" smtClean="0">
                <a:solidFill>
                  <a:schemeClr val="bg1">
                    <a:lumMod val="50000"/>
                  </a:schemeClr>
                </a:solidFill>
              </a:rPr>
              <a:t>Puts serious </a:t>
            </a:r>
            <a:r>
              <a:rPr lang="en-GB" sz="2300" dirty="0">
                <a:solidFill>
                  <a:schemeClr val="bg1">
                    <a:lumMod val="50000"/>
                  </a:schemeClr>
                </a:solidFill>
              </a:rPr>
              <a:t>constraints on the states which are accessible and in fact shows that almost all states </a:t>
            </a:r>
            <a:r>
              <a:rPr lang="en-GB" sz="2300" dirty="0" smtClean="0">
                <a:solidFill>
                  <a:schemeClr val="bg1">
                    <a:lumMod val="50000"/>
                  </a:schemeClr>
                </a:solidFill>
              </a:rPr>
              <a:t>in </a:t>
            </a:r>
            <a:r>
              <a:rPr lang="en-GB" sz="2300" dirty="0" smtClean="0">
                <a:solidFill>
                  <a:schemeClr val="bg1">
                    <a:lumMod val="50000"/>
                  </a:schemeClr>
                </a:solidFill>
                <a:latin typeface="Blackadder ITC" pitchFamily="82" charset="0"/>
              </a:rPr>
              <a:t>H  </a:t>
            </a:r>
            <a:r>
              <a:rPr lang="en-GB" sz="2300" dirty="0" smtClean="0">
                <a:solidFill>
                  <a:schemeClr val="bg1">
                    <a:lumMod val="50000"/>
                  </a:schemeClr>
                </a:solidFill>
              </a:rPr>
              <a:t>are non-physical</a:t>
            </a:r>
            <a:endParaRPr lang="en-GB" sz="2300" dirty="0">
              <a:solidFill>
                <a:schemeClr val="bg1">
                  <a:lumMod val="50000"/>
                </a:schemeClr>
              </a:solidFill>
            </a:endParaRPr>
          </a:p>
        </p:txBody>
      </p:sp>
      <mc:AlternateContent xmlns:mc="http://schemas.openxmlformats.org/markup-compatibility/2006" xmlns:a14="http://schemas.microsoft.com/office/drawing/2010/main">
        <mc:Choice Requires="a14">
          <p:sp>
            <p:nvSpPr>
              <p:cNvPr id="60" name="Text Box 5"/>
              <p:cNvSpPr txBox="1">
                <a:spLocks noChangeArrowheads="1"/>
              </p:cNvSpPr>
              <p:nvPr/>
            </p:nvSpPr>
            <p:spPr bwMode="auto">
              <a:xfrm>
                <a:off x="258638" y="5493407"/>
                <a:ext cx="8705850" cy="1154162"/>
              </a:xfrm>
              <a:prstGeom prst="rect">
                <a:avLst/>
              </a:prstGeom>
              <a:noFill/>
              <a:ln w="9525">
                <a:noFill/>
                <a:miter lim="800000"/>
                <a:headEnd/>
                <a:tailEnd/>
              </a:ln>
            </p:spPr>
            <p:txBody>
              <a:bodyPr>
                <a:spAutoFit/>
              </a:bodyPr>
              <a:lstStyle/>
              <a:p>
                <a:pPr algn="l">
                  <a:buFont typeface="Wingdings" pitchFamily="2" charset="2"/>
                  <a:buNone/>
                </a:pPr>
                <a:r>
                  <a:rPr lang="en-GB" sz="2300" dirty="0" smtClean="0">
                    <a:solidFill>
                      <a:schemeClr val="bg1">
                        <a:lumMod val="50000"/>
                      </a:schemeClr>
                    </a:solidFill>
                  </a:rPr>
                  <a:t>Lower bound on the time required for a local Hamiltonian to evolve from </a:t>
                </a:r>
                <a14:m>
                  <m:oMath xmlns:m="http://schemas.openxmlformats.org/officeDocument/2006/math">
                    <m:r>
                      <a:rPr lang="en-GB" sz="2300" b="0" i="1" smtClean="0">
                        <a:solidFill>
                          <a:schemeClr val="bg1">
                            <a:lumMod val="50000"/>
                          </a:schemeClr>
                        </a:solidFill>
                        <a:latin typeface="Cambria Math"/>
                      </a:rPr>
                      <m:t>|</m:t>
                    </m:r>
                    <m:r>
                      <a:rPr lang="en-GB" sz="2300" b="0" i="1" smtClean="0">
                        <a:solidFill>
                          <a:schemeClr val="bg1">
                            <a:lumMod val="50000"/>
                          </a:schemeClr>
                        </a:solidFill>
                        <a:latin typeface="Cambria Math"/>
                        <a:ea typeface="Cambria Math"/>
                      </a:rPr>
                      <m:t>↑↑…↑〉</m:t>
                    </m:r>
                  </m:oMath>
                </a14:m>
                <a:r>
                  <a:rPr lang="en-GB" sz="2300" dirty="0" smtClean="0">
                    <a:solidFill>
                      <a:schemeClr val="bg1">
                        <a:lumMod val="50000"/>
                      </a:schemeClr>
                    </a:solidFill>
                  </a:rPr>
                  <a:t> to </a:t>
                </a:r>
                <a14:m>
                  <m:oMath xmlns:m="http://schemas.openxmlformats.org/officeDocument/2006/math">
                    <m:r>
                      <a:rPr lang="en-GB" sz="2300" b="0" i="1" smtClean="0">
                        <a:solidFill>
                          <a:schemeClr val="bg1">
                            <a:lumMod val="50000"/>
                          </a:schemeClr>
                        </a:solidFill>
                        <a:latin typeface="Cambria Math"/>
                      </a:rPr>
                      <m:t>|</m:t>
                    </m:r>
                    <m:r>
                      <a:rPr lang="en-GB" sz="2300" b="0" i="1" smtClean="0">
                        <a:solidFill>
                          <a:schemeClr val="bg1">
                            <a:lumMod val="50000"/>
                          </a:schemeClr>
                        </a:solidFill>
                        <a:latin typeface="Cambria Math"/>
                      </a:rPr>
                      <m:t>𝜓</m:t>
                    </m:r>
                    <m:r>
                      <a:rPr lang="en-GB" sz="2300" b="0" i="1" smtClean="0">
                        <a:solidFill>
                          <a:schemeClr val="bg1">
                            <a:lumMod val="50000"/>
                          </a:schemeClr>
                        </a:solidFill>
                        <a:latin typeface="Cambria Math"/>
                      </a:rPr>
                      <m:t>〉</m:t>
                    </m:r>
                  </m:oMath>
                </a14:m>
                <a:r>
                  <a:rPr lang="en-GB" sz="2300" dirty="0" smtClean="0">
                    <a:solidFill>
                      <a:schemeClr val="bg1">
                        <a:lumMod val="50000"/>
                      </a:schemeClr>
                    </a:solidFill>
                  </a:rPr>
                  <a:t> is </a:t>
                </a:r>
                <a:r>
                  <a:rPr lang="en-GB" sz="2300" dirty="0">
                    <a:solidFill>
                      <a:schemeClr val="bg1">
                        <a:lumMod val="50000"/>
                      </a:schemeClr>
                    </a:solidFill>
                  </a:rPr>
                  <a:t>found to be exponential in </a:t>
                </a:r>
                <a:r>
                  <a:rPr lang="en-GB" sz="2300" b="1" dirty="0">
                    <a:solidFill>
                      <a:schemeClr val="bg1">
                        <a:lumMod val="50000"/>
                      </a:schemeClr>
                    </a:solidFill>
                  </a:rPr>
                  <a:t>N</a:t>
                </a:r>
                <a:r>
                  <a:rPr lang="en-GB" sz="2300" dirty="0">
                    <a:solidFill>
                      <a:schemeClr val="bg1">
                        <a:lumMod val="50000"/>
                      </a:schemeClr>
                    </a:solidFill>
                  </a:rPr>
                  <a:t>. For </a:t>
                </a:r>
                <a:r>
                  <a:rPr lang="en-GB" sz="2300" b="1" dirty="0">
                    <a:solidFill>
                      <a:schemeClr val="bg1">
                        <a:lumMod val="50000"/>
                      </a:schemeClr>
                    </a:solidFill>
                  </a:rPr>
                  <a:t>N</a:t>
                </a:r>
                <a:r>
                  <a:rPr lang="en-GB" sz="2300" dirty="0">
                    <a:solidFill>
                      <a:schemeClr val="bg1">
                        <a:lumMod val="50000"/>
                      </a:schemeClr>
                    </a:solidFill>
                  </a:rPr>
                  <a:t> = 20 this is already longer than the age of the universe.</a:t>
                </a:r>
              </a:p>
            </p:txBody>
          </p:sp>
        </mc:Choice>
        <mc:Fallback xmlns="">
          <p:sp>
            <p:nvSpPr>
              <p:cNvPr id="60" name="Text Box 5"/>
              <p:cNvSpPr txBox="1">
                <a:spLocks noRot="1" noChangeAspect="1" noMove="1" noResize="1" noEditPoints="1" noAdjustHandles="1" noChangeArrowheads="1" noChangeShapeType="1" noTextEdit="1"/>
              </p:cNvSpPr>
              <p:nvPr/>
            </p:nvSpPr>
            <p:spPr bwMode="auto">
              <a:xfrm>
                <a:off x="258638" y="5493407"/>
                <a:ext cx="8705850" cy="1154162"/>
              </a:xfrm>
              <a:prstGeom prst="rect">
                <a:avLst/>
              </a:prstGeom>
              <a:blipFill rotWithShape="0">
                <a:blip r:embed="rId3"/>
                <a:stretch>
                  <a:fillRect l="-980" t="-3704" b="-11111"/>
                </a:stretch>
              </a:blipFill>
              <a:ln w="9525">
                <a:noFill/>
                <a:miter lim="800000"/>
                <a:headEnd/>
                <a:tailEnd/>
              </a:ln>
            </p:spPr>
            <p:txBody>
              <a:bodyPr/>
              <a:lstStyle/>
              <a:p>
                <a:r>
                  <a:rPr lang="en-GB">
                    <a:noFill/>
                  </a:rPr>
                  <a:t> </a:t>
                </a:r>
              </a:p>
            </p:txBody>
          </p:sp>
        </mc:Fallback>
      </mc:AlternateContent>
      <p:grpSp>
        <p:nvGrpSpPr>
          <p:cNvPr id="61" name="Group 60"/>
          <p:cNvGrpSpPr/>
          <p:nvPr/>
        </p:nvGrpSpPr>
        <p:grpSpPr>
          <a:xfrm>
            <a:off x="1356320" y="4080003"/>
            <a:ext cx="6096000" cy="1041185"/>
            <a:chOff x="1356320" y="4080003"/>
            <a:chExt cx="6096000" cy="1041185"/>
          </a:xfrm>
        </p:grpSpPr>
        <p:sp>
          <p:nvSpPr>
            <p:cNvPr id="62" name="Oval 6"/>
            <p:cNvSpPr>
              <a:spLocks noChangeArrowheads="1"/>
            </p:cNvSpPr>
            <p:nvPr/>
          </p:nvSpPr>
          <p:spPr bwMode="auto">
            <a:xfrm>
              <a:off x="1356320" y="4080003"/>
              <a:ext cx="6096000" cy="104118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en-GB" dirty="0">
                <a:solidFill>
                  <a:srgbClr val="000080"/>
                </a:solidFill>
              </a:endParaRPr>
            </a:p>
          </p:txBody>
        </p:sp>
        <p:sp>
          <p:nvSpPr>
            <p:cNvPr id="63" name="Oval 7"/>
            <p:cNvSpPr>
              <a:spLocks noChangeArrowheads="1"/>
            </p:cNvSpPr>
            <p:nvPr/>
          </p:nvSpPr>
          <p:spPr bwMode="auto">
            <a:xfrm>
              <a:off x="2440583" y="4692331"/>
              <a:ext cx="117475" cy="107950"/>
            </a:xfrm>
            <a:prstGeom prst="ellipse">
              <a:avLst/>
            </a:prstGeom>
            <a:solidFill>
              <a:schemeClr val="bg2">
                <a:lumMod val="60000"/>
                <a:lumOff val="40000"/>
              </a:schemeClr>
            </a:solidFill>
            <a:ln w="9525" algn="ctr">
              <a:solidFill>
                <a:schemeClr val="tx1"/>
              </a:solidFill>
              <a:round/>
              <a:headEnd/>
              <a:tailEnd/>
            </a:ln>
            <a:effectLst/>
          </p:spPr>
          <p:txBody>
            <a:bodyPr wrap="none" anchor="ctr"/>
            <a:lstStyle/>
            <a:p>
              <a:endParaRPr lang="en-GB">
                <a:solidFill>
                  <a:srgbClr val="000080"/>
                </a:solidFill>
              </a:endParaRPr>
            </a:p>
          </p:txBody>
        </p:sp>
        <p:sp>
          <p:nvSpPr>
            <p:cNvPr id="64" name="Oval 8"/>
            <p:cNvSpPr>
              <a:spLocks noChangeArrowheads="1"/>
            </p:cNvSpPr>
            <p:nvPr/>
          </p:nvSpPr>
          <p:spPr bwMode="auto">
            <a:xfrm>
              <a:off x="3909020" y="4324031"/>
              <a:ext cx="117475" cy="107950"/>
            </a:xfrm>
            <a:prstGeom prst="ellipse">
              <a:avLst/>
            </a:prstGeom>
            <a:solidFill>
              <a:schemeClr val="bg2">
                <a:lumMod val="40000"/>
                <a:lumOff val="60000"/>
              </a:schemeClr>
            </a:solidFill>
            <a:ln w="9525" algn="ctr">
              <a:solidFill>
                <a:schemeClr val="tx1"/>
              </a:solidFill>
              <a:round/>
              <a:headEnd/>
              <a:tailEnd/>
            </a:ln>
            <a:effectLst/>
          </p:spPr>
          <p:txBody>
            <a:bodyPr wrap="none" anchor="ctr"/>
            <a:lstStyle/>
            <a:p>
              <a:endParaRPr lang="en-GB">
                <a:solidFill>
                  <a:srgbClr val="000080"/>
                </a:solidFill>
              </a:endParaRPr>
            </a:p>
          </p:txBody>
        </p:sp>
        <p:cxnSp>
          <p:nvCxnSpPr>
            <p:cNvPr id="65" name="AutoShape 9"/>
            <p:cNvCxnSpPr>
              <a:cxnSpLocks noChangeShapeType="1"/>
              <a:stCxn id="63" idx="6"/>
              <a:endCxn id="64" idx="4"/>
            </p:cNvCxnSpPr>
            <p:nvPr/>
          </p:nvCxnSpPr>
          <p:spPr bwMode="auto">
            <a:xfrm flipV="1">
              <a:off x="2558058" y="4431981"/>
              <a:ext cx="1409700" cy="314325"/>
            </a:xfrm>
            <a:prstGeom prst="curvedConnector2">
              <a:avLst/>
            </a:prstGeom>
            <a:solidFill>
              <a:schemeClr val="tx1">
                <a:lumMod val="20000"/>
                <a:lumOff val="80000"/>
              </a:schemeClr>
            </a:solidFill>
            <a:ln w="19050">
              <a:solidFill>
                <a:schemeClr val="tx1"/>
              </a:solidFill>
              <a:round/>
              <a:headEnd/>
              <a:tailEnd type="triangle" w="med" len="med"/>
            </a:ln>
            <a:effectLst/>
          </p:spPr>
        </p:cxnSp>
        <p:pic>
          <p:nvPicPr>
            <p:cNvPr id="66" name="Picture 13" descr="latex-image-13"/>
            <p:cNvPicPr>
              <a:picLocks noChangeAspect="1" noChangeArrowheads="1"/>
            </p:cNvPicPr>
            <p:nvPr/>
          </p:nvPicPr>
          <p:blipFill>
            <a:blip r:embed="rId4" cstate="print">
              <a:clrChange>
                <a:clrFrom>
                  <a:srgbClr val="000000">
                    <a:alpha val="0"/>
                  </a:srgbClr>
                </a:clrFrom>
                <a:clrTo>
                  <a:srgbClr val="000000">
                    <a:alpha val="0"/>
                  </a:srgbClr>
                </a:clrTo>
              </a:clrChange>
            </a:blip>
            <a:srcRect/>
            <a:stretch>
              <a:fillRect/>
            </a:stretch>
          </p:blipFill>
          <p:spPr bwMode="auto">
            <a:xfrm>
              <a:off x="4070945" y="4293869"/>
              <a:ext cx="285750" cy="247650"/>
            </a:xfrm>
            <a:prstGeom prst="rect">
              <a:avLst/>
            </a:prstGeom>
            <a:solidFill>
              <a:schemeClr val="tx1">
                <a:lumMod val="20000"/>
                <a:lumOff val="80000"/>
                <a:alpha val="0"/>
              </a:schemeClr>
            </a:solidFill>
          </p:spPr>
        </p:pic>
        <p:pic>
          <p:nvPicPr>
            <p:cNvPr id="67" name="Picture 14" descr="latex-image-11"/>
            <p:cNvPicPr>
              <a:picLocks noChangeAspect="1" noChangeArrowheads="1"/>
            </p:cNvPicPr>
            <p:nvPr/>
          </p:nvPicPr>
          <p:blipFill>
            <a:blip r:embed="rId5" cstate="print">
              <a:clrChange>
                <a:clrFrom>
                  <a:srgbClr val="000000">
                    <a:alpha val="0"/>
                  </a:srgbClr>
                </a:clrFrom>
                <a:clrTo>
                  <a:srgbClr val="000000">
                    <a:alpha val="0"/>
                  </a:srgbClr>
                </a:clrTo>
              </a:clrChange>
            </a:blip>
            <a:srcRect/>
            <a:stretch>
              <a:fillRect/>
            </a:stretch>
          </p:blipFill>
          <p:spPr bwMode="auto">
            <a:xfrm>
              <a:off x="6861770" y="4495481"/>
              <a:ext cx="247650" cy="190500"/>
            </a:xfrm>
            <a:prstGeom prst="rect">
              <a:avLst/>
            </a:prstGeom>
            <a:solidFill>
              <a:schemeClr val="tx1">
                <a:lumMod val="20000"/>
                <a:lumOff val="80000"/>
                <a:alpha val="0"/>
              </a:schemeClr>
            </a:solidFill>
          </p:spPr>
        </p:pic>
        <p:pic>
          <p:nvPicPr>
            <p:cNvPr id="68" name="Picture 18" descr="latex-image-15"/>
            <p:cNvPicPr>
              <a:picLocks noChangeAspect="1" noChangeArrowheads="1"/>
            </p:cNvPicPr>
            <p:nvPr/>
          </p:nvPicPr>
          <p:blipFill>
            <a:blip r:embed="rId6" cstate="print">
              <a:clrChange>
                <a:clrFrom>
                  <a:srgbClr val="000000">
                    <a:alpha val="0"/>
                  </a:srgbClr>
                </a:clrFrom>
                <a:clrTo>
                  <a:srgbClr val="000000">
                    <a:alpha val="0"/>
                  </a:srgbClr>
                </a:clrTo>
              </a:clrChange>
            </a:blip>
            <a:srcRect/>
            <a:stretch>
              <a:fillRect/>
            </a:stretch>
          </p:blipFill>
          <p:spPr bwMode="auto">
            <a:xfrm>
              <a:off x="3547601" y="4692331"/>
              <a:ext cx="476250" cy="228600"/>
            </a:xfrm>
            <a:prstGeom prst="rect">
              <a:avLst/>
            </a:prstGeom>
            <a:solidFill>
              <a:schemeClr val="tx1">
                <a:lumMod val="20000"/>
                <a:lumOff val="80000"/>
                <a:alpha val="0"/>
              </a:schemeClr>
            </a:solidFill>
          </p:spPr>
        </p:pic>
        <p:sp>
          <p:nvSpPr>
            <p:cNvPr id="69" name="Text Box 24"/>
            <p:cNvSpPr txBox="1">
              <a:spLocks noChangeArrowheads="1"/>
            </p:cNvSpPr>
            <p:nvPr/>
          </p:nvSpPr>
          <p:spPr bwMode="auto">
            <a:xfrm>
              <a:off x="4644008" y="4389521"/>
              <a:ext cx="1462260" cy="338554"/>
            </a:xfrm>
            <a:prstGeom prst="rect">
              <a:avLst/>
            </a:prstGeom>
            <a:noFill/>
            <a:ln w="9525" algn="ctr">
              <a:noFill/>
              <a:miter lim="800000"/>
              <a:headEnd/>
              <a:tailEnd/>
            </a:ln>
            <a:effectLst/>
          </p:spPr>
          <p:txBody>
            <a:bodyPr wrap="none">
              <a:spAutoFit/>
            </a:bodyPr>
            <a:lstStyle/>
            <a:p>
              <a:r>
                <a:rPr lang="en-GB" sz="1600" dirty="0">
                  <a:solidFill>
                    <a:srgbClr val="000080"/>
                  </a:solidFill>
                </a:rPr>
                <a:t>Random state</a:t>
              </a:r>
            </a:p>
          </p:txBody>
        </p:sp>
        <p:sp>
          <p:nvSpPr>
            <p:cNvPr id="70" name="Line 75"/>
            <p:cNvSpPr>
              <a:spLocks noChangeShapeType="1"/>
            </p:cNvSpPr>
            <p:nvPr/>
          </p:nvSpPr>
          <p:spPr bwMode="auto">
            <a:xfrm flipH="1" flipV="1">
              <a:off x="4390033" y="4455794"/>
              <a:ext cx="280987" cy="76200"/>
            </a:xfrm>
            <a:prstGeom prst="line">
              <a:avLst/>
            </a:prstGeom>
            <a:noFill/>
            <a:ln w="28575">
              <a:solidFill>
                <a:srgbClr val="FF0000"/>
              </a:solidFill>
              <a:round/>
              <a:headEnd/>
              <a:tailEnd type="triangle" w="med" len="med"/>
            </a:ln>
          </p:spPr>
          <p:txBody>
            <a:bodyPr>
              <a:spAutoFit/>
            </a:bodyPr>
            <a:lstStyle/>
            <a:p>
              <a:endParaRPr lang="en-GB">
                <a:solidFill>
                  <a:srgbClr val="000080"/>
                </a:solidFill>
              </a:endParaRPr>
            </a:p>
          </p:txBody>
        </p:sp>
        <mc:AlternateContent xmlns:mc="http://schemas.openxmlformats.org/markup-compatibility/2006" xmlns:a14="http://schemas.microsoft.com/office/drawing/2010/main">
          <mc:Choice Requires="a14">
            <p:sp>
              <p:nvSpPr>
                <p:cNvPr id="71" name="TextBox 70"/>
                <p:cNvSpPr txBox="1"/>
                <p:nvPr/>
              </p:nvSpPr>
              <p:spPr>
                <a:xfrm>
                  <a:off x="1893037" y="4333438"/>
                  <a:ext cx="1160189" cy="369332"/>
                </a:xfrm>
                <a:prstGeom prst="rect">
                  <a:avLst/>
                </a:prstGeom>
                <a:noFill/>
              </p:spPr>
              <p:txBody>
                <a:bodyPr wrap="none" rtlCol="0">
                  <a:spAutoFit/>
                </a:bodyPr>
                <a:lstStyle/>
                <a:p>
                  <a:pPr algn="l"/>
                  <a14:m>
                    <m:oMathPara xmlns:m="http://schemas.openxmlformats.org/officeDocument/2006/math">
                      <m:oMathParaPr>
                        <m:jc m:val="centerGroup"/>
                      </m:oMathParaPr>
                      <m:oMath xmlns:m="http://schemas.openxmlformats.org/officeDocument/2006/math">
                        <m:d>
                          <m:dPr>
                            <m:begChr m:val="|"/>
                            <m:endChr m:val=""/>
                            <m:ctrlPr>
                              <a:rPr lang="en-GB" sz="1800" i="1" smtClean="0">
                                <a:solidFill>
                                  <a:schemeClr val="tx1"/>
                                </a:solidFill>
                                <a:latin typeface="Cambria Math" panose="02040503050406030204" pitchFamily="18" charset="0"/>
                              </a:rPr>
                            </m:ctrlPr>
                          </m:dPr>
                          <m:e>
                            <m:r>
                              <a:rPr lang="en-GB" sz="1800" i="1">
                                <a:latin typeface="Cambria Math" panose="02040503050406030204" pitchFamily="18" charset="0"/>
                              </a:rPr>
                              <m:t>↑↑↑…↑〉</m:t>
                            </m:r>
                          </m:e>
                        </m:d>
                      </m:oMath>
                    </m:oMathPara>
                  </a14:m>
                  <a:endParaRPr lang="en-GB" sz="1800" dirty="0" smtClean="0">
                    <a:solidFill>
                      <a:schemeClr val="tx1"/>
                    </a:solidFill>
                  </a:endParaRPr>
                </a:p>
              </p:txBody>
            </p:sp>
          </mc:Choice>
          <mc:Fallback xmlns="">
            <p:sp>
              <p:nvSpPr>
                <p:cNvPr id="71" name="TextBox 70"/>
                <p:cNvSpPr txBox="1">
                  <a:spLocks noRot="1" noChangeAspect="1" noMove="1" noResize="1" noEditPoints="1" noAdjustHandles="1" noChangeArrowheads="1" noChangeShapeType="1" noTextEdit="1"/>
                </p:cNvSpPr>
                <p:nvPr/>
              </p:nvSpPr>
              <p:spPr>
                <a:xfrm>
                  <a:off x="1893037" y="4333438"/>
                  <a:ext cx="1160189" cy="369332"/>
                </a:xfrm>
                <a:prstGeom prst="rect">
                  <a:avLst/>
                </a:prstGeom>
                <a:blipFill rotWithShape="0">
                  <a:blip r:embed="rId7"/>
                  <a:stretch>
                    <a:fillRect l="-26316" t="-121667" b="-188333"/>
                  </a:stretch>
                </a:blipFill>
              </p:spPr>
              <p:txBody>
                <a:bodyPr/>
                <a:lstStyle/>
                <a:p>
                  <a:r>
                    <a:rPr lang="en-GB">
                      <a:noFill/>
                    </a:rPr>
                    <a:t> </a:t>
                  </a:r>
                </a:p>
              </p:txBody>
            </p:sp>
          </mc:Fallback>
        </mc:AlternateContent>
      </p:grpSp>
      <mc:AlternateContent xmlns:mc="http://schemas.openxmlformats.org/markup-compatibility/2006" xmlns:a14="http://schemas.microsoft.com/office/drawing/2010/main">
        <mc:Choice Requires="a14">
          <p:sp>
            <p:nvSpPr>
              <p:cNvPr id="72" name="TextBox 71"/>
              <p:cNvSpPr txBox="1"/>
              <p:nvPr/>
            </p:nvSpPr>
            <p:spPr>
              <a:xfrm>
                <a:off x="1259632" y="1873668"/>
                <a:ext cx="6675354" cy="988540"/>
              </a:xfrm>
              <a:prstGeom prst="rect">
                <a:avLst/>
              </a:prstGeom>
              <a:noFill/>
            </p:spPr>
            <p:txBody>
              <a:bodyPr wrap="none" rtlCol="0">
                <a:spAutoFit/>
              </a:bodyPr>
              <a:lstStyle/>
              <a:p>
                <a:pPr algn="l"/>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𝐻</m:t>
                      </m:r>
                      <m:r>
                        <a:rPr lang="en-GB" sz="2400" b="0" i="1" smtClean="0">
                          <a:latin typeface="Cambria Math" panose="02040503050406030204" pitchFamily="18" charset="0"/>
                        </a:rPr>
                        <m:t>=</m:t>
                      </m:r>
                      <m:nary>
                        <m:naryPr>
                          <m:chr m:val="∑"/>
                          <m:supHide m:val="on"/>
                          <m:ctrlPr>
                            <a:rPr lang="en-GB" sz="2400" b="0" i="1" smtClean="0">
                              <a:latin typeface="Cambria Math" panose="02040503050406030204" pitchFamily="18" charset="0"/>
                            </a:rPr>
                          </m:ctrlPr>
                        </m:naryPr>
                        <m:sub>
                          <m:r>
                            <a:rPr lang="en-GB" sz="2400" b="0" i="1" smtClean="0">
                              <a:latin typeface="Cambria Math" panose="02040503050406030204" pitchFamily="18" charset="0"/>
                            </a:rPr>
                            <m:t>𝑙</m:t>
                          </m:r>
                        </m:sub>
                        <m:sup/>
                        <m:e>
                          <m:d>
                            <m:dPr>
                              <m:ctrlPr>
                                <a:rPr lang="en-GB" sz="2400" b="0" i="1" smtClean="0">
                                  <a:latin typeface="Cambria Math" panose="02040503050406030204" pitchFamily="18" charset="0"/>
                                </a:rPr>
                              </m:ctrlPr>
                            </m:dPr>
                            <m:e>
                              <m:sSubSup>
                                <m:sSubSupPr>
                                  <m:ctrlPr>
                                    <a:rPr lang="en-GB" sz="2400" b="0" i="1" smtClean="0">
                                      <a:latin typeface="Cambria Math" panose="02040503050406030204" pitchFamily="18" charset="0"/>
                                    </a:rPr>
                                  </m:ctrlPr>
                                </m:sSubSupPr>
                                <m:e>
                                  <m:r>
                                    <a:rPr lang="en-GB" sz="2400" b="0" i="1" smtClean="0">
                                      <a:latin typeface="Cambria Math" panose="02040503050406030204" pitchFamily="18" charset="0"/>
                                    </a:rPr>
                                    <m:t>𝜎</m:t>
                                  </m:r>
                                </m:e>
                                <m:sub>
                                  <m:r>
                                    <a:rPr lang="en-GB" sz="2400" b="0" i="1" smtClean="0">
                                      <a:latin typeface="Cambria Math" panose="02040503050406030204" pitchFamily="18" charset="0"/>
                                    </a:rPr>
                                    <m:t>𝑙</m:t>
                                  </m:r>
                                </m:sub>
                                <m:sup>
                                  <m:r>
                                    <a:rPr lang="en-GB" sz="2400" b="0" i="1" smtClean="0">
                                      <a:latin typeface="Cambria Math" panose="02040503050406030204" pitchFamily="18" charset="0"/>
                                    </a:rPr>
                                    <m:t>𝑥</m:t>
                                  </m:r>
                                </m:sup>
                              </m:sSubSup>
                              <m:sSubSup>
                                <m:sSubSupPr>
                                  <m:ctrlPr>
                                    <a:rPr lang="en-GB" sz="2400" b="0" i="1" smtClean="0">
                                      <a:latin typeface="Cambria Math" panose="02040503050406030204" pitchFamily="18" charset="0"/>
                                    </a:rPr>
                                  </m:ctrlPr>
                                </m:sSubSupPr>
                                <m:e>
                                  <m:r>
                                    <a:rPr lang="en-GB" sz="2400" b="0" i="1" smtClean="0">
                                      <a:latin typeface="Cambria Math" panose="02040503050406030204" pitchFamily="18" charset="0"/>
                                    </a:rPr>
                                    <m:t>𝜎</m:t>
                                  </m:r>
                                </m:e>
                                <m:sub>
                                  <m:r>
                                    <a:rPr lang="en-GB" sz="2400" b="0" i="1" smtClean="0">
                                      <a:latin typeface="Cambria Math" panose="02040503050406030204" pitchFamily="18" charset="0"/>
                                    </a:rPr>
                                    <m:t>𝑙</m:t>
                                  </m:r>
                                  <m:r>
                                    <a:rPr lang="en-GB" sz="2400" b="0" i="1" smtClean="0">
                                      <a:latin typeface="Cambria Math" panose="02040503050406030204" pitchFamily="18" charset="0"/>
                                    </a:rPr>
                                    <m:t>+1</m:t>
                                  </m:r>
                                </m:sub>
                                <m:sup>
                                  <m:r>
                                    <a:rPr lang="en-GB" sz="2400" b="0" i="1" smtClean="0">
                                      <a:latin typeface="Cambria Math" panose="02040503050406030204" pitchFamily="18" charset="0"/>
                                    </a:rPr>
                                    <m:t>𝑥</m:t>
                                  </m:r>
                                </m:sup>
                              </m:sSubSup>
                              <m:r>
                                <a:rPr lang="en-GB" sz="2400" b="0" i="1" smtClean="0">
                                  <a:latin typeface="Cambria Math" panose="02040503050406030204" pitchFamily="18" charset="0"/>
                                </a:rPr>
                                <m:t>+</m:t>
                              </m:r>
                              <m:sSubSup>
                                <m:sSubSupPr>
                                  <m:ctrlPr>
                                    <a:rPr lang="en-GB" sz="2400" i="1">
                                      <a:latin typeface="Cambria Math" panose="02040503050406030204" pitchFamily="18" charset="0"/>
                                    </a:rPr>
                                  </m:ctrlPr>
                                </m:sSubSupPr>
                                <m:e>
                                  <m:r>
                                    <a:rPr lang="en-GB" sz="2400" i="1">
                                      <a:latin typeface="Cambria Math" panose="02040503050406030204" pitchFamily="18" charset="0"/>
                                    </a:rPr>
                                    <m:t>𝜎</m:t>
                                  </m:r>
                                </m:e>
                                <m:sub>
                                  <m:r>
                                    <a:rPr lang="en-GB" sz="2400" i="1">
                                      <a:latin typeface="Cambria Math" panose="02040503050406030204" pitchFamily="18" charset="0"/>
                                    </a:rPr>
                                    <m:t>𝑙</m:t>
                                  </m:r>
                                </m:sub>
                                <m:sup>
                                  <m:r>
                                    <a:rPr lang="en-GB" sz="2400" b="0" i="1" smtClean="0">
                                      <a:latin typeface="Cambria Math" panose="02040503050406030204" pitchFamily="18" charset="0"/>
                                    </a:rPr>
                                    <m:t>𝑦</m:t>
                                  </m:r>
                                </m:sup>
                              </m:sSubSup>
                              <m:sSubSup>
                                <m:sSubSupPr>
                                  <m:ctrlPr>
                                    <a:rPr lang="en-GB" sz="2400" i="1">
                                      <a:latin typeface="Cambria Math" panose="02040503050406030204" pitchFamily="18" charset="0"/>
                                    </a:rPr>
                                  </m:ctrlPr>
                                </m:sSubSupPr>
                                <m:e>
                                  <m:r>
                                    <a:rPr lang="en-GB" sz="2400" i="1">
                                      <a:latin typeface="Cambria Math" panose="02040503050406030204" pitchFamily="18" charset="0"/>
                                    </a:rPr>
                                    <m:t>𝜎</m:t>
                                  </m:r>
                                </m:e>
                                <m:sub>
                                  <m:r>
                                    <a:rPr lang="en-GB" sz="2400" i="1">
                                      <a:latin typeface="Cambria Math" panose="02040503050406030204" pitchFamily="18" charset="0"/>
                                    </a:rPr>
                                    <m:t>𝑙</m:t>
                                  </m:r>
                                  <m:r>
                                    <a:rPr lang="en-GB" sz="2400" i="1">
                                      <a:latin typeface="Cambria Math" panose="02040503050406030204" pitchFamily="18" charset="0"/>
                                    </a:rPr>
                                    <m:t>+1</m:t>
                                  </m:r>
                                </m:sub>
                                <m:sup>
                                  <m:r>
                                    <a:rPr lang="en-GB" sz="2400" b="0" i="1" smtClean="0">
                                      <a:latin typeface="Cambria Math" panose="02040503050406030204" pitchFamily="18" charset="0"/>
                                    </a:rPr>
                                    <m:t>𝑦</m:t>
                                  </m:r>
                                </m:sup>
                              </m:sSubSup>
                              <m:r>
                                <a:rPr lang="en-GB" sz="2400" b="0" i="1" smtClean="0">
                                  <a:latin typeface="Cambria Math" panose="02040503050406030204" pitchFamily="18" charset="0"/>
                                </a:rPr>
                                <m:t>+</m:t>
                              </m:r>
                              <m:r>
                                <m:rPr>
                                  <m:sty m:val="p"/>
                                </m:rPr>
                                <a:rPr lang="en-GB" sz="2400" b="0" i="0" smtClean="0">
                                  <a:latin typeface="Cambria Math" panose="02040503050406030204" pitchFamily="18" charset="0"/>
                                </a:rPr>
                                <m:t>Δ</m:t>
                              </m:r>
                              <m:sSubSup>
                                <m:sSubSupPr>
                                  <m:ctrlPr>
                                    <a:rPr lang="en-GB" sz="2400" i="1">
                                      <a:latin typeface="Cambria Math" panose="02040503050406030204" pitchFamily="18" charset="0"/>
                                    </a:rPr>
                                  </m:ctrlPr>
                                </m:sSubSupPr>
                                <m:e>
                                  <m:r>
                                    <a:rPr lang="en-GB" sz="2400" i="1">
                                      <a:latin typeface="Cambria Math" panose="02040503050406030204" pitchFamily="18" charset="0"/>
                                    </a:rPr>
                                    <m:t>𝜎</m:t>
                                  </m:r>
                                </m:e>
                                <m:sub>
                                  <m:r>
                                    <a:rPr lang="en-GB" sz="2400" i="1">
                                      <a:latin typeface="Cambria Math" panose="02040503050406030204" pitchFamily="18" charset="0"/>
                                    </a:rPr>
                                    <m:t>𝑙</m:t>
                                  </m:r>
                                </m:sub>
                                <m:sup>
                                  <m:r>
                                    <a:rPr lang="en-GB" sz="2400" b="0" i="1" smtClean="0">
                                      <a:latin typeface="Cambria Math" panose="02040503050406030204" pitchFamily="18" charset="0"/>
                                    </a:rPr>
                                    <m:t>𝑧</m:t>
                                  </m:r>
                                </m:sup>
                              </m:sSubSup>
                              <m:sSubSup>
                                <m:sSubSupPr>
                                  <m:ctrlPr>
                                    <a:rPr lang="en-GB" sz="2400" i="1">
                                      <a:latin typeface="Cambria Math" panose="02040503050406030204" pitchFamily="18" charset="0"/>
                                    </a:rPr>
                                  </m:ctrlPr>
                                </m:sSubSupPr>
                                <m:e>
                                  <m:r>
                                    <a:rPr lang="en-GB" sz="2400" i="1">
                                      <a:latin typeface="Cambria Math" panose="02040503050406030204" pitchFamily="18" charset="0"/>
                                    </a:rPr>
                                    <m:t>𝜎</m:t>
                                  </m:r>
                                </m:e>
                                <m:sub>
                                  <m:r>
                                    <a:rPr lang="en-GB" sz="2400" i="1">
                                      <a:latin typeface="Cambria Math" panose="02040503050406030204" pitchFamily="18" charset="0"/>
                                    </a:rPr>
                                    <m:t>𝑙</m:t>
                                  </m:r>
                                  <m:r>
                                    <a:rPr lang="en-GB" sz="2400" i="1">
                                      <a:latin typeface="Cambria Math" panose="02040503050406030204" pitchFamily="18" charset="0"/>
                                    </a:rPr>
                                    <m:t>+1</m:t>
                                  </m:r>
                                </m:sub>
                                <m:sup>
                                  <m:r>
                                    <a:rPr lang="en-GB" sz="2400" b="0" i="1" smtClean="0">
                                      <a:latin typeface="Cambria Math" panose="02040503050406030204" pitchFamily="18" charset="0"/>
                                    </a:rPr>
                                    <m:t>𝑧</m:t>
                                  </m:r>
                                </m:sup>
                              </m:sSubSup>
                            </m:e>
                          </m:d>
                        </m:e>
                      </m:nary>
                      <m:r>
                        <a:rPr lang="en-GB" sz="2400" b="0" i="1" smtClean="0">
                          <a:latin typeface="Cambria Math" panose="02040503050406030204" pitchFamily="18" charset="0"/>
                        </a:rPr>
                        <m:t>+</m:t>
                      </m:r>
                      <m:nary>
                        <m:naryPr>
                          <m:chr m:val="∑"/>
                          <m:supHide m:val="on"/>
                          <m:ctrlPr>
                            <a:rPr lang="en-GB" sz="2400" b="0" i="1" smtClean="0">
                              <a:latin typeface="Cambria Math" panose="02040503050406030204" pitchFamily="18" charset="0"/>
                            </a:rPr>
                          </m:ctrlPr>
                        </m:naryPr>
                        <m:sub>
                          <m:r>
                            <a:rPr lang="en-GB" sz="2400" b="0" i="1" smtClean="0">
                              <a:latin typeface="Cambria Math" panose="02040503050406030204" pitchFamily="18" charset="0"/>
                            </a:rPr>
                            <m:t>𝑙</m:t>
                          </m:r>
                        </m:sub>
                        <m:sup/>
                        <m:e>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𝐵</m:t>
                              </m:r>
                            </m:e>
                            <m:sub>
                              <m:r>
                                <a:rPr lang="en-GB" sz="2400" b="0" i="1" smtClean="0">
                                  <a:latin typeface="Cambria Math" panose="02040503050406030204" pitchFamily="18" charset="0"/>
                                </a:rPr>
                                <m:t>𝑙</m:t>
                              </m:r>
                            </m:sub>
                          </m:sSub>
                          <m:sSubSup>
                            <m:sSubSupPr>
                              <m:ctrlPr>
                                <a:rPr lang="en-GB" sz="2400" b="0" i="1" smtClean="0">
                                  <a:latin typeface="Cambria Math" panose="02040503050406030204" pitchFamily="18" charset="0"/>
                                </a:rPr>
                              </m:ctrlPr>
                            </m:sSubSupPr>
                            <m:e>
                              <m:r>
                                <a:rPr lang="en-GB" sz="2400" b="0" i="1" smtClean="0">
                                  <a:latin typeface="Cambria Math" panose="02040503050406030204" pitchFamily="18" charset="0"/>
                                </a:rPr>
                                <m:t>𝜎</m:t>
                              </m:r>
                            </m:e>
                            <m:sub>
                              <m:r>
                                <a:rPr lang="en-GB" sz="2400" b="0" i="1" smtClean="0">
                                  <a:latin typeface="Cambria Math" panose="02040503050406030204" pitchFamily="18" charset="0"/>
                                </a:rPr>
                                <m:t>𝑙</m:t>
                              </m:r>
                            </m:sub>
                            <m:sup>
                              <m:r>
                                <a:rPr lang="en-GB" sz="2400" b="0" i="1" smtClean="0">
                                  <a:latin typeface="Cambria Math" panose="02040503050406030204" pitchFamily="18" charset="0"/>
                                </a:rPr>
                                <m:t>𝑧</m:t>
                              </m:r>
                            </m:sup>
                          </m:sSubSup>
                        </m:e>
                      </m:nary>
                    </m:oMath>
                  </m:oMathPara>
                </a14:m>
                <a:endParaRPr lang="en-GB" sz="2400" dirty="0" smtClean="0"/>
              </a:p>
            </p:txBody>
          </p:sp>
        </mc:Choice>
        <mc:Fallback xmlns="">
          <p:sp>
            <p:nvSpPr>
              <p:cNvPr id="72" name="TextBox 71"/>
              <p:cNvSpPr txBox="1">
                <a:spLocks noRot="1" noChangeAspect="1" noMove="1" noResize="1" noEditPoints="1" noAdjustHandles="1" noChangeArrowheads="1" noChangeShapeType="1" noTextEdit="1"/>
              </p:cNvSpPr>
              <p:nvPr/>
            </p:nvSpPr>
            <p:spPr>
              <a:xfrm>
                <a:off x="1259632" y="1873668"/>
                <a:ext cx="6675354" cy="988540"/>
              </a:xfrm>
              <a:prstGeom prst="rect">
                <a:avLst/>
              </a:prstGeom>
              <a:blipFill rotWithShape="0">
                <a:blip r:embed="rId8"/>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9709461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ma14="http://schemas.microsoft.com/office/mac/drawingml/2011/main" xmlns=""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400" dirty="0" err="1" smtClean="0">
                <a:solidFill>
                  <a:srgbClr val="868686"/>
                </a:solidFill>
              </a:rPr>
              <a:t>TNTgo</a:t>
            </a:r>
            <a:r>
              <a:rPr lang="en-GB" sz="4400" dirty="0" smtClean="0">
                <a:solidFill>
                  <a:srgbClr val="868686"/>
                </a:solidFill>
              </a:rPr>
              <a:t> example</a:t>
            </a:r>
            <a:endParaRPr sz="4400" dirty="0">
              <a:solidFill>
                <a:srgbClr val="868686"/>
              </a:solidFill>
            </a:endParaRPr>
          </a:p>
        </p:txBody>
      </p:sp>
      <p:pic>
        <p:nvPicPr>
          <p:cNvPr id="5" name="tntlogo_new.jpg"/>
          <p:cNvPicPr/>
          <p:nvPr/>
        </p:nvPicPr>
        <p:blipFill>
          <a:blip r:embed="rId3">
            <a:extLst/>
          </a:blip>
          <a:stretch>
            <a:fillRect/>
          </a:stretch>
        </p:blipFill>
        <p:spPr>
          <a:xfrm>
            <a:off x="114300" y="165100"/>
            <a:ext cx="1804186" cy="660400"/>
          </a:xfrm>
          <a:prstGeom prst="rect">
            <a:avLst/>
          </a:prstGeom>
          <a:ln w="12700">
            <a:miter lim="400000"/>
          </a:ln>
        </p:spPr>
      </p:pic>
      <p:sp>
        <p:nvSpPr>
          <p:cNvPr id="7" name="Shape 67"/>
          <p:cNvSpPr/>
          <p:nvPr/>
        </p:nvSpPr>
        <p:spPr>
          <a:xfrm>
            <a:off x="321794" y="992339"/>
            <a:ext cx="8640885"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t">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Let’s try an example DMRG calculation using our online web interface tool:   </a:t>
            </a:r>
            <a:endParaRPr sz="2400" dirty="0">
              <a:solidFill>
                <a:srgbClr val="868686"/>
              </a:solidFill>
              <a:latin typeface="+mj-lt"/>
            </a:endParaRPr>
          </a:p>
        </p:txBody>
      </p:sp>
      <p:sp>
        <p:nvSpPr>
          <p:cNvPr id="71" name="Shape 67"/>
          <p:cNvSpPr/>
          <p:nvPr/>
        </p:nvSpPr>
        <p:spPr>
          <a:xfrm>
            <a:off x="3249556" y="1654115"/>
            <a:ext cx="2182117" cy="44627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t">
            <a:spAutoFit/>
          </a:bodyPr>
          <a:lstStyle>
            <a:lvl1pPr>
              <a:defRPr sz="2400">
                <a:solidFill>
                  <a:srgbClr val="868686"/>
                </a:solidFill>
                <a:latin typeface="Futura"/>
                <a:ea typeface="Futura"/>
                <a:cs typeface="Futura"/>
                <a:sym typeface="Futura"/>
              </a:defRPr>
            </a:lvl1pPr>
          </a:lstStyle>
          <a:p>
            <a:pPr lvl="0">
              <a:defRPr sz="1800">
                <a:solidFill>
                  <a:srgbClr val="000000"/>
                </a:solidFill>
              </a:defRPr>
            </a:pPr>
            <a:r>
              <a:rPr lang="en-GB" sz="2400" b="1" dirty="0" smtClean="0">
                <a:solidFill>
                  <a:srgbClr val="868686"/>
                </a:solidFill>
                <a:latin typeface="+mj-lt"/>
                <a:hlinkClick r:id="rId4"/>
              </a:rPr>
              <a:t>www.tntgo.org</a:t>
            </a:r>
            <a:endParaRPr sz="2400" b="1" dirty="0">
              <a:solidFill>
                <a:srgbClr val="868686"/>
              </a:solidFill>
              <a:latin typeface="+mj-lt"/>
            </a:endParaRPr>
          </a:p>
        </p:txBody>
      </p:sp>
      <p:pic>
        <p:nvPicPr>
          <p:cNvPr id="15" name="Picture 14"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4037" y="3463738"/>
            <a:ext cx="6494919" cy="1116000"/>
          </a:xfrm>
          <a:prstGeom prst="rect">
            <a:avLst/>
          </a:prstGeom>
        </p:spPr>
      </p:pic>
      <p:sp>
        <p:nvSpPr>
          <p:cNvPr id="72" name="Shape 67"/>
          <p:cNvSpPr/>
          <p:nvPr/>
        </p:nvSpPr>
        <p:spPr>
          <a:xfrm>
            <a:off x="264057" y="2444621"/>
            <a:ext cx="8640885"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t">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We can compute the ground state for the isotropic Heisenberg Hamiltonian for some OBC chain of length </a:t>
            </a:r>
            <a:r>
              <a:rPr lang="en-GB" sz="2400" i="1" dirty="0" smtClean="0">
                <a:solidFill>
                  <a:srgbClr val="868686"/>
                </a:solidFill>
                <a:latin typeface="+mj-lt"/>
              </a:rPr>
              <a:t>N:</a:t>
            </a:r>
            <a:r>
              <a:rPr lang="en-GB" sz="2400" dirty="0" smtClean="0">
                <a:solidFill>
                  <a:srgbClr val="868686"/>
                </a:solidFill>
                <a:latin typeface="+mj-lt"/>
              </a:rPr>
              <a:t>  </a:t>
            </a:r>
            <a:endParaRPr sz="2400" dirty="0">
              <a:solidFill>
                <a:srgbClr val="868686"/>
              </a:solidFill>
              <a:latin typeface="+mj-lt"/>
            </a:endParaRPr>
          </a:p>
        </p:txBody>
      </p:sp>
      <p:sp>
        <p:nvSpPr>
          <p:cNvPr id="73" name="Shape 67"/>
          <p:cNvSpPr/>
          <p:nvPr/>
        </p:nvSpPr>
        <p:spPr>
          <a:xfrm>
            <a:off x="326810" y="4748550"/>
            <a:ext cx="8640885" cy="815608"/>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nchor="t">
            <a:spAutoFit/>
          </a:bodyPr>
          <a:lstStyle>
            <a:lvl1pPr>
              <a:defRPr sz="2400">
                <a:solidFill>
                  <a:srgbClr val="868686"/>
                </a:solidFill>
                <a:latin typeface="Futura"/>
                <a:ea typeface="Futura"/>
                <a:cs typeface="Futura"/>
                <a:sym typeface="Futura"/>
              </a:defRPr>
            </a:lvl1pPr>
          </a:lstStyle>
          <a:p>
            <a:pPr lvl="0" algn="l">
              <a:defRPr sz="1800">
                <a:solidFill>
                  <a:srgbClr val="000000"/>
                </a:solidFill>
              </a:defRPr>
            </a:pPr>
            <a:r>
              <a:rPr lang="en-GB" sz="2400" dirty="0" smtClean="0">
                <a:solidFill>
                  <a:srgbClr val="868686"/>
                </a:solidFill>
                <a:latin typeface="+mj-lt"/>
              </a:rPr>
              <a:t>The exact energy density in the thermodynamic limit, given by the Bethe </a:t>
            </a:r>
            <a:r>
              <a:rPr lang="en-GB" sz="2400" dirty="0" err="1" smtClean="0">
                <a:solidFill>
                  <a:srgbClr val="868686"/>
                </a:solidFill>
                <a:latin typeface="+mj-lt"/>
              </a:rPr>
              <a:t>ansatz</a:t>
            </a:r>
            <a:r>
              <a:rPr lang="en-GB" sz="2400" dirty="0" smtClean="0">
                <a:solidFill>
                  <a:srgbClr val="868686"/>
                </a:solidFill>
                <a:latin typeface="+mj-lt"/>
              </a:rPr>
              <a:t> solution is: </a:t>
            </a:r>
            <a:endParaRPr sz="2400" dirty="0">
              <a:solidFill>
                <a:srgbClr val="868686"/>
              </a:solidFill>
              <a:latin typeface="+mj-lt"/>
            </a:endParaRPr>
          </a:p>
        </p:txBody>
      </p:sp>
      <p:pic>
        <p:nvPicPr>
          <p:cNvPr id="16" name="Picture 15"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3774" y="5771403"/>
            <a:ext cx="3736372" cy="361900"/>
          </a:xfrm>
          <a:prstGeom prst="rect">
            <a:avLst/>
          </a:prstGeom>
        </p:spPr>
      </p:pic>
    </p:spTree>
    <p:extLst>
      <p:ext uri="{BB962C8B-B14F-4D97-AF65-F5344CB8AC3E}">
        <p14:creationId xmlns:p14="http://schemas.microsoft.com/office/powerpoint/2010/main" val="1065083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198438"/>
            <a:ext cx="7393136" cy="554037"/>
          </a:xfrm>
        </p:spPr>
        <p:txBody>
          <a:bodyPr/>
          <a:lstStyle/>
          <a:p>
            <a:r>
              <a:rPr lang="en-GB" dirty="0" smtClean="0"/>
              <a:t>Thanks to the team and collaborators</a:t>
            </a:r>
            <a:endParaRPr lang="en-GB" dirty="0"/>
          </a:p>
        </p:txBody>
      </p:sp>
      <p:sp>
        <p:nvSpPr>
          <p:cNvPr id="5" name="Content Placeholder 3"/>
          <p:cNvSpPr>
            <a:spLocks noGrp="1"/>
          </p:cNvSpPr>
          <p:nvPr>
            <p:ph sz="half" idx="1"/>
          </p:nvPr>
        </p:nvSpPr>
        <p:spPr>
          <a:xfrm>
            <a:off x="251520" y="1052736"/>
            <a:ext cx="3470920" cy="5256584"/>
          </a:xfrm>
        </p:spPr>
        <p:txBody>
          <a:bodyPr/>
          <a:lstStyle/>
          <a:p>
            <a:r>
              <a:rPr lang="en-GB" sz="1600" dirty="0" smtClean="0"/>
              <a:t>Post-Docs</a:t>
            </a:r>
          </a:p>
          <a:p>
            <a:pPr lvl="1"/>
            <a:r>
              <a:rPr lang="en-GB" sz="1600" dirty="0" smtClean="0">
                <a:solidFill>
                  <a:srgbClr val="FF0000"/>
                </a:solidFill>
              </a:rPr>
              <a:t>Dr Stephen Clark </a:t>
            </a:r>
            <a:r>
              <a:rPr lang="en-GB" sz="1600" dirty="0" smtClean="0">
                <a:solidFill>
                  <a:srgbClr val="FF0000"/>
                </a:solidFill>
                <a:sym typeface="Wingdings" panose="05000000000000000000" pitchFamily="2" charset="2"/>
              </a:rPr>
              <a:t> Bath</a:t>
            </a:r>
            <a:endParaRPr lang="en-GB" sz="1600" dirty="0">
              <a:solidFill>
                <a:srgbClr val="FF0000"/>
              </a:solidFill>
            </a:endParaRPr>
          </a:p>
          <a:p>
            <a:pPr lvl="1"/>
            <a:r>
              <a:rPr lang="en-GB" sz="1600" dirty="0" smtClean="0"/>
              <a:t>Dr </a:t>
            </a:r>
            <a:r>
              <a:rPr lang="en-GB" sz="1600" dirty="0"/>
              <a:t>Sarah Al-Assam</a:t>
            </a:r>
          </a:p>
          <a:p>
            <a:pPr lvl="1"/>
            <a:r>
              <a:rPr lang="en-GB" sz="1600" dirty="0"/>
              <a:t>Dr Martin Kiffner</a:t>
            </a:r>
          </a:p>
          <a:p>
            <a:pPr lvl="1"/>
            <a:r>
              <a:rPr lang="en-GB" sz="1600" dirty="0"/>
              <a:t>Dr Tomi </a:t>
            </a:r>
            <a:r>
              <a:rPr lang="en-GB" sz="1600" dirty="0" smtClean="0"/>
              <a:t>Johnson </a:t>
            </a:r>
            <a:r>
              <a:rPr lang="en-GB" sz="1600" dirty="0" smtClean="0">
                <a:sym typeface="Wingdings" panose="05000000000000000000" pitchFamily="2" charset="2"/>
              </a:rPr>
              <a:t> London</a:t>
            </a:r>
            <a:r>
              <a:rPr lang="en-GB" sz="1600" dirty="0" smtClean="0"/>
              <a:t> </a:t>
            </a:r>
            <a:endParaRPr lang="en-GB" sz="1600" dirty="0"/>
          </a:p>
          <a:p>
            <a:pPr lvl="1"/>
            <a:r>
              <a:rPr lang="en-GB" sz="1600" dirty="0" smtClean="0"/>
              <a:t>Dr Frank Schlawin</a:t>
            </a:r>
          </a:p>
          <a:p>
            <a:pPr lvl="1"/>
            <a:r>
              <a:rPr lang="en-GB" sz="1600" dirty="0" smtClean="0"/>
              <a:t>Dr Juan </a:t>
            </a:r>
            <a:r>
              <a:rPr lang="en-GB" sz="1600" dirty="0"/>
              <a:t>Jose Mendoza</a:t>
            </a:r>
          </a:p>
          <a:p>
            <a:pPr lvl="1"/>
            <a:r>
              <a:rPr lang="en-GB" sz="1600" dirty="0" smtClean="0"/>
              <a:t>Dr Anna-Maija Uimonen</a:t>
            </a:r>
          </a:p>
          <a:p>
            <a:pPr lvl="1"/>
            <a:r>
              <a:rPr lang="en-GB" sz="1600" dirty="0" smtClean="0"/>
              <a:t>Dr Jordi Mur Petit</a:t>
            </a:r>
          </a:p>
          <a:p>
            <a:pPr lvl="1"/>
            <a:r>
              <a:rPr lang="en-GB" sz="1600" dirty="0" smtClean="0"/>
              <a:t>Dr Florian Pinsker</a:t>
            </a:r>
          </a:p>
          <a:p>
            <a:pPr lvl="1"/>
            <a:endParaRPr lang="en-GB" sz="1600" dirty="0"/>
          </a:p>
          <a:p>
            <a:r>
              <a:rPr lang="en-GB" sz="1600" dirty="0" smtClean="0"/>
              <a:t>DPhil </a:t>
            </a:r>
            <a:r>
              <a:rPr lang="en-GB" sz="1600" dirty="0"/>
              <a:t>students</a:t>
            </a:r>
          </a:p>
          <a:p>
            <a:pPr lvl="1"/>
            <a:r>
              <a:rPr lang="en-GB" sz="1600" dirty="0"/>
              <a:t>Jonathan Coulthard</a:t>
            </a:r>
          </a:p>
          <a:p>
            <a:pPr lvl="1"/>
            <a:r>
              <a:rPr lang="en-GB" sz="1600" dirty="0"/>
              <a:t>Paolo </a:t>
            </a:r>
            <a:r>
              <a:rPr lang="en-GB" sz="1600" dirty="0" err="1"/>
              <a:t>Rosson</a:t>
            </a:r>
            <a:endParaRPr lang="en-GB" sz="1600" dirty="0"/>
          </a:p>
          <a:p>
            <a:pPr lvl="1"/>
            <a:r>
              <a:rPr lang="en-GB" sz="1600" dirty="0" smtClean="0"/>
              <a:t>Anastasia Dietrich</a:t>
            </a:r>
            <a:endParaRPr lang="en-GB" sz="1600" dirty="0"/>
          </a:p>
          <a:p>
            <a:pPr lvl="1"/>
            <a:r>
              <a:rPr lang="en-GB" sz="1600" dirty="0"/>
              <a:t>Samuel Denny</a:t>
            </a:r>
          </a:p>
          <a:p>
            <a:pPr lvl="1"/>
            <a:r>
              <a:rPr lang="en-GB" sz="1600" dirty="0" smtClean="0"/>
              <a:t>Juha </a:t>
            </a:r>
            <a:r>
              <a:rPr lang="en-GB" sz="1600" dirty="0"/>
              <a:t>Kreula</a:t>
            </a:r>
          </a:p>
        </p:txBody>
      </p:sp>
      <p:sp>
        <p:nvSpPr>
          <p:cNvPr id="6" name="Content Placeholder 4"/>
          <p:cNvSpPr txBox="1">
            <a:spLocks/>
          </p:cNvSpPr>
          <p:nvPr/>
        </p:nvSpPr>
        <p:spPr>
          <a:xfrm>
            <a:off x="3851920" y="1052736"/>
            <a:ext cx="3744416" cy="5152325"/>
          </a:xfrm>
          <a:prstGeom prst="rect">
            <a:avLst/>
          </a:prstGeom>
        </p:spPr>
        <p:txBody>
          <a:bodyPr/>
          <a:lstStyle>
            <a:lvl1pPr marL="282575" indent="-282575" algn="l" rtl="0" fontAlgn="base">
              <a:lnSpc>
                <a:spcPts val="2400"/>
              </a:lnSpc>
              <a:spcBef>
                <a:spcPct val="0"/>
              </a:spcBef>
              <a:spcAft>
                <a:spcPct val="0"/>
              </a:spcAft>
              <a:buClr>
                <a:srgbClr val="002147"/>
              </a:buClr>
              <a:buSzPct val="80000"/>
              <a:buFont typeface="Wingdings" pitchFamily="2" charset="2"/>
              <a:buChar char="§"/>
              <a:defRPr sz="2100">
                <a:solidFill>
                  <a:srgbClr val="002147"/>
                </a:solidFill>
                <a:latin typeface="+mn-lt"/>
                <a:ea typeface="+mn-ea"/>
                <a:cs typeface="+mn-cs"/>
              </a:defRPr>
            </a:lvl1pPr>
            <a:lvl2pPr marL="763588" indent="-188913"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2pPr>
            <a:lvl3pPr marL="1141413" indent="-187325" algn="l" rtl="0" fontAlgn="base">
              <a:spcBef>
                <a:spcPct val="20000"/>
              </a:spcBef>
              <a:spcAft>
                <a:spcPct val="0"/>
              </a:spcAft>
              <a:buClr>
                <a:srgbClr val="002147"/>
              </a:buClr>
              <a:buSzPct val="80000"/>
              <a:buFont typeface="Wingdings" pitchFamily="2" charset="2"/>
              <a:buChar char="§"/>
              <a:defRPr>
                <a:solidFill>
                  <a:srgbClr val="002147"/>
                </a:solidFill>
                <a:latin typeface="+mn-lt"/>
                <a:ea typeface="+mn-ea"/>
              </a:defRPr>
            </a:lvl3pPr>
            <a:lvl4pPr marL="1519238" indent="-187325" algn="l" rtl="0" fontAlgn="base">
              <a:spcBef>
                <a:spcPct val="20000"/>
              </a:spcBef>
              <a:spcAft>
                <a:spcPct val="0"/>
              </a:spcAft>
              <a:buChar char="–"/>
              <a:defRPr>
                <a:solidFill>
                  <a:srgbClr val="002147"/>
                </a:solidFill>
                <a:latin typeface="+mn-lt"/>
                <a:ea typeface="+mn-ea"/>
              </a:defRPr>
            </a:lvl4pPr>
            <a:lvl5pPr marL="1898650" indent="-188913" algn="l" rtl="0" fontAlgn="base">
              <a:spcBef>
                <a:spcPct val="20000"/>
              </a:spcBef>
              <a:spcAft>
                <a:spcPct val="0"/>
              </a:spcAft>
              <a:buChar char="»"/>
              <a:defRPr>
                <a:solidFill>
                  <a:srgbClr val="002147"/>
                </a:solidFill>
                <a:latin typeface="+mn-lt"/>
                <a:ea typeface="+mn-ea"/>
              </a:defRPr>
            </a:lvl5pPr>
            <a:lvl6pPr marL="2355850" indent="-188913" algn="l" rtl="0" fontAlgn="base">
              <a:spcBef>
                <a:spcPct val="20000"/>
              </a:spcBef>
              <a:spcAft>
                <a:spcPct val="0"/>
              </a:spcAft>
              <a:buChar char="»"/>
              <a:defRPr>
                <a:solidFill>
                  <a:srgbClr val="002147"/>
                </a:solidFill>
                <a:latin typeface="+mn-lt"/>
                <a:ea typeface="+mn-ea"/>
              </a:defRPr>
            </a:lvl6pPr>
            <a:lvl7pPr marL="2813050" indent="-188913" algn="l" rtl="0" fontAlgn="base">
              <a:spcBef>
                <a:spcPct val="20000"/>
              </a:spcBef>
              <a:spcAft>
                <a:spcPct val="0"/>
              </a:spcAft>
              <a:buChar char="»"/>
              <a:defRPr>
                <a:solidFill>
                  <a:srgbClr val="002147"/>
                </a:solidFill>
                <a:latin typeface="+mn-lt"/>
                <a:ea typeface="+mn-ea"/>
              </a:defRPr>
            </a:lvl7pPr>
            <a:lvl8pPr marL="3270250" indent="-188913" algn="l" rtl="0" fontAlgn="base">
              <a:spcBef>
                <a:spcPct val="20000"/>
              </a:spcBef>
              <a:spcAft>
                <a:spcPct val="0"/>
              </a:spcAft>
              <a:buChar char="»"/>
              <a:defRPr>
                <a:solidFill>
                  <a:srgbClr val="002147"/>
                </a:solidFill>
                <a:latin typeface="+mn-lt"/>
                <a:ea typeface="+mn-ea"/>
              </a:defRPr>
            </a:lvl8pPr>
            <a:lvl9pPr marL="3727450" indent="-188913" algn="l" rtl="0" fontAlgn="base">
              <a:spcBef>
                <a:spcPct val="20000"/>
              </a:spcBef>
              <a:spcAft>
                <a:spcPct val="0"/>
              </a:spcAft>
              <a:buChar char="»"/>
              <a:defRPr>
                <a:solidFill>
                  <a:srgbClr val="002147"/>
                </a:solidFill>
                <a:latin typeface="+mn-lt"/>
                <a:ea typeface="+mn-ea"/>
              </a:defRPr>
            </a:lvl9pPr>
          </a:lstStyle>
          <a:p>
            <a:r>
              <a:rPr lang="en-GB" sz="1600" kern="0" dirty="0" smtClean="0"/>
              <a:t>Collaborators</a:t>
            </a:r>
          </a:p>
          <a:p>
            <a:pPr lvl="1"/>
            <a:r>
              <a:rPr lang="en-GB" sz="1600" kern="0" dirty="0"/>
              <a:t>Andrea Cavalleri</a:t>
            </a:r>
          </a:p>
          <a:p>
            <a:pPr lvl="1"/>
            <a:r>
              <a:rPr lang="en-GB" sz="1600" kern="0" dirty="0"/>
              <a:t>Jean-Marc </a:t>
            </a:r>
            <a:r>
              <a:rPr lang="en-GB" sz="1600" kern="0" dirty="0" err="1" smtClean="0"/>
              <a:t>Triscone</a:t>
            </a:r>
            <a:endParaRPr lang="en-GB" sz="1600" kern="0" dirty="0" smtClean="0"/>
          </a:p>
          <a:p>
            <a:pPr lvl="1"/>
            <a:r>
              <a:rPr lang="en-GB" sz="1600" kern="0" dirty="0"/>
              <a:t>Antoine Georges</a:t>
            </a:r>
          </a:p>
          <a:p>
            <a:pPr lvl="1"/>
            <a:r>
              <a:rPr lang="en-GB" sz="1600" kern="0" dirty="0"/>
              <a:t>Wenhui Li</a:t>
            </a:r>
          </a:p>
          <a:p>
            <a:pPr lvl="1"/>
            <a:r>
              <a:rPr lang="en-GB" sz="1600" kern="0" dirty="0"/>
              <a:t>Dimitris </a:t>
            </a:r>
            <a:r>
              <a:rPr lang="en-GB" sz="1600" kern="0" dirty="0" smtClean="0"/>
              <a:t>Angelakis</a:t>
            </a:r>
          </a:p>
          <a:p>
            <a:pPr lvl="1"/>
            <a:r>
              <a:rPr lang="en-GB" sz="1600" kern="0" dirty="0" smtClean="0"/>
              <a:t>Weizhu Bao</a:t>
            </a:r>
            <a:endParaRPr lang="en-GB" sz="1200" kern="0" dirty="0" smtClean="0"/>
          </a:p>
          <a:p>
            <a:pPr lvl="1"/>
            <a:r>
              <a:rPr lang="en-GB" sz="1600" kern="0" dirty="0" smtClean="0"/>
              <a:t>Ian Walmsley</a:t>
            </a:r>
          </a:p>
          <a:p>
            <a:pPr lvl="1"/>
            <a:r>
              <a:rPr lang="en-GB" sz="1600" kern="0" dirty="0" smtClean="0"/>
              <a:t>Axel Kuhn</a:t>
            </a:r>
          </a:p>
          <a:p>
            <a:pPr lvl="1"/>
            <a:r>
              <a:rPr lang="en-GB" sz="1600" kern="0" dirty="0" smtClean="0"/>
              <a:t>Igor Mekhov</a:t>
            </a:r>
          </a:p>
          <a:p>
            <a:pPr lvl="1"/>
            <a:r>
              <a:rPr lang="en-GB" sz="1600" kern="0" dirty="0"/>
              <a:t>Chris Foot </a:t>
            </a:r>
            <a:endParaRPr lang="en-GB" sz="1600" kern="0" dirty="0" smtClean="0"/>
          </a:p>
          <a:p>
            <a:pPr lvl="1"/>
            <a:r>
              <a:rPr lang="en-GB" sz="1600" kern="0" dirty="0" smtClean="0"/>
              <a:t>Sabrina </a:t>
            </a:r>
            <a:r>
              <a:rPr lang="en-GB" sz="1600" kern="0" dirty="0" err="1" smtClean="0"/>
              <a:t>Maniscalco</a:t>
            </a:r>
            <a:endParaRPr lang="en-GB" sz="1600" kern="0" dirty="0" smtClean="0"/>
          </a:p>
          <a:p>
            <a:pPr lvl="1"/>
            <a:r>
              <a:rPr lang="en-GB" sz="1600" kern="0" dirty="0" smtClean="0"/>
              <a:t>Andreas </a:t>
            </a:r>
            <a:r>
              <a:rPr lang="en-GB" sz="1600" kern="0" dirty="0" err="1" smtClean="0"/>
              <a:t>Buchleitner</a:t>
            </a:r>
            <a:endParaRPr lang="en-GB" sz="1600" kern="0" dirty="0" smtClean="0"/>
          </a:p>
          <a:p>
            <a:pPr lvl="1"/>
            <a:r>
              <a:rPr lang="en-GB" sz="1600" kern="0" dirty="0" smtClean="0"/>
              <a:t>Stefan </a:t>
            </a:r>
            <a:r>
              <a:rPr lang="en-GB" sz="1600" kern="0" dirty="0" err="1" smtClean="0"/>
              <a:t>Kuhr</a:t>
            </a:r>
            <a:endParaRPr lang="en-GB" sz="1600" kern="0" dirty="0" smtClean="0"/>
          </a:p>
          <a:p>
            <a:pPr lvl="1"/>
            <a:r>
              <a:rPr lang="en-GB" sz="1600" kern="0" dirty="0" smtClean="0"/>
              <a:t>Martin </a:t>
            </a:r>
            <a:r>
              <a:rPr lang="en-GB" sz="1600" kern="0" dirty="0" err="1" smtClean="0"/>
              <a:t>Plenio</a:t>
            </a:r>
            <a:endParaRPr lang="en-GB" sz="1600" kern="0" dirty="0" smtClean="0"/>
          </a:p>
          <a:p>
            <a:pPr lvl="1"/>
            <a:r>
              <a:rPr lang="en-GB" sz="1600" kern="0" dirty="0" smtClean="0"/>
              <a:t>Javier Prior</a:t>
            </a:r>
          </a:p>
          <a:p>
            <a:pPr lvl="1"/>
            <a:r>
              <a:rPr lang="en-GB" sz="1600" kern="0" dirty="0" smtClean="0"/>
              <a:t>Numerical Algorithms Group</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5152" y="1484784"/>
            <a:ext cx="1707011" cy="404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descr="http://www.quprocs.eu/uploads/5/3/1/0/53108955/1432887689.png"/>
          <p:cNvPicPr>
            <a:picLocks noChangeAspect="1" noChangeArrowheads="1"/>
          </p:cNvPicPr>
          <p:nvPr/>
        </p:nvPicPr>
        <p:blipFill rotWithShape="1">
          <a:blip r:embed="rId4">
            <a:extLst>
              <a:ext uri="{28A0092B-C50C-407E-A947-70E740481C1C}">
                <a14:useLocalDpi xmlns:a14="http://schemas.microsoft.com/office/drawing/2010/main" val="0"/>
              </a:ext>
            </a:extLst>
          </a:blip>
          <a:srcRect r="59799"/>
          <a:stretch/>
        </p:blipFill>
        <p:spPr bwMode="auto">
          <a:xfrm>
            <a:off x="7307534" y="4509120"/>
            <a:ext cx="1422246" cy="162393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ome">
            <a:hlinkClick r:id="rId5" tooltip="Home"/>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0000"/>
          <a:stretch/>
        </p:blipFill>
        <p:spPr bwMode="auto">
          <a:xfrm>
            <a:off x="7016151" y="3762541"/>
            <a:ext cx="2005013" cy="76200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tensornetworktheory.org/images/tnt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2451" y="2049646"/>
            <a:ext cx="2152413" cy="7920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QT-Centre for Quantum Technologies Logo"/>
          <p:cNvPicPr>
            <a:picLocks noChangeAspect="1" noChangeArrowheads="1"/>
          </p:cNvPicPr>
          <p:nvPr/>
        </p:nvPicPr>
        <p:blipFill>
          <a:blip r:embed="rId8" cstate="print"/>
          <a:srcRect r="34119"/>
          <a:stretch>
            <a:fillRect/>
          </a:stretch>
        </p:blipFill>
        <p:spPr bwMode="auto">
          <a:xfrm>
            <a:off x="7122623" y="3002581"/>
            <a:ext cx="1792069" cy="599113"/>
          </a:xfrm>
          <a:prstGeom prst="rect">
            <a:avLst/>
          </a:prstGeom>
          <a:noFill/>
        </p:spPr>
      </p:pic>
    </p:spTree>
    <p:extLst>
      <p:ext uri="{BB962C8B-B14F-4D97-AF65-F5344CB8AC3E}">
        <p14:creationId xmlns:p14="http://schemas.microsoft.com/office/powerpoint/2010/main" val="837240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931"/>
          <a:stretch/>
        </p:blipFill>
        <p:spPr>
          <a:xfrm>
            <a:off x="899592" y="2031231"/>
            <a:ext cx="7560840" cy="2240473"/>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8316416" y="4407495"/>
                <a:ext cx="398955"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rPr>
                        <m:t>𝑡</m:t>
                      </m:r>
                    </m:oMath>
                  </m:oMathPara>
                </a14:m>
                <a:endParaRPr lang="en-GB" sz="2400" dirty="0"/>
              </a:p>
            </p:txBody>
          </p:sp>
        </mc:Choice>
        <mc:Fallback xmlns="">
          <p:sp>
            <p:nvSpPr>
              <p:cNvPr id="4" name="TextBox 3"/>
              <p:cNvSpPr txBox="1">
                <a:spLocks noRot="1" noChangeAspect="1" noMove="1" noResize="1" noEditPoints="1" noAdjustHandles="1" noChangeArrowheads="1" noChangeShapeType="1" noTextEdit="1"/>
              </p:cNvSpPr>
              <p:nvPr/>
            </p:nvSpPr>
            <p:spPr>
              <a:xfrm>
                <a:off x="8316416" y="4407495"/>
                <a:ext cx="398955" cy="46166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23528" y="2031231"/>
                <a:ext cx="54168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𝑃</m:t>
                          </m:r>
                        </m:e>
                        <m:sub>
                          <m:r>
                            <a:rPr lang="en-GB" sz="2400" b="0" i="1" smtClean="0">
                              <a:latin typeface="Cambria Math" panose="02040503050406030204" pitchFamily="18" charset="0"/>
                            </a:rPr>
                            <m:t>𝑒</m:t>
                          </m:r>
                        </m:sub>
                      </m:sSub>
                    </m:oMath>
                  </m:oMathPara>
                </a14:m>
                <a:endParaRPr lang="en-GB" sz="2400" dirty="0"/>
              </a:p>
            </p:txBody>
          </p:sp>
        </mc:Choice>
        <mc:Fallback xmlns="">
          <p:sp>
            <p:nvSpPr>
              <p:cNvPr id="5" name="TextBox 4"/>
              <p:cNvSpPr txBox="1">
                <a:spLocks noRot="1" noChangeAspect="1" noMove="1" noResize="1" noEditPoints="1" noAdjustHandles="1" noChangeArrowheads="1" noChangeShapeType="1" noTextEdit="1"/>
              </p:cNvSpPr>
              <p:nvPr/>
            </p:nvSpPr>
            <p:spPr>
              <a:xfrm>
                <a:off x="323528" y="2031231"/>
                <a:ext cx="541687" cy="461665"/>
              </a:xfrm>
              <a:prstGeom prst="rect">
                <a:avLst/>
              </a:prstGeom>
              <a:blipFill>
                <a:blip r:embed="rId4"/>
                <a:stretch>
                  <a:fillRect l="-2247"/>
                </a:stretch>
              </a:blipFill>
            </p:spPr>
            <p:txBody>
              <a:bodyPr/>
              <a:lstStyle/>
              <a:p>
                <a:r>
                  <a:rPr lang="en-GB">
                    <a:noFill/>
                  </a:rPr>
                  <a:t> </a:t>
                </a:r>
              </a:p>
            </p:txBody>
          </p:sp>
        </mc:Fallback>
      </mc:AlternateContent>
      <p:grpSp>
        <p:nvGrpSpPr>
          <p:cNvPr id="11" name="Group 10"/>
          <p:cNvGrpSpPr/>
          <p:nvPr/>
        </p:nvGrpSpPr>
        <p:grpSpPr>
          <a:xfrm>
            <a:off x="2478864" y="843099"/>
            <a:ext cx="968426" cy="1366282"/>
            <a:chOff x="5315428" y="870117"/>
            <a:chExt cx="968426" cy="1366282"/>
          </a:xfrm>
        </p:grpSpPr>
        <p:grpSp>
          <p:nvGrpSpPr>
            <p:cNvPr id="6" name="Group 5"/>
            <p:cNvGrpSpPr/>
            <p:nvPr/>
          </p:nvGrpSpPr>
          <p:grpSpPr>
            <a:xfrm>
              <a:off x="5315428" y="1142056"/>
              <a:ext cx="968426" cy="1094343"/>
              <a:chOff x="5315428" y="1142056"/>
              <a:chExt cx="968426" cy="1094343"/>
            </a:xfrm>
          </p:grpSpPr>
          <p:sp>
            <p:nvSpPr>
              <p:cNvPr id="7" name="Freeform 6"/>
              <p:cNvSpPr>
                <a:spLocks/>
              </p:cNvSpPr>
              <p:nvPr/>
            </p:nvSpPr>
            <p:spPr bwMode="auto">
              <a:xfrm rot="7816991">
                <a:off x="5590680" y="1340847"/>
                <a:ext cx="638619" cy="470558"/>
              </a:xfrm>
              <a:custGeom>
                <a:avLst/>
                <a:gdLst>
                  <a:gd name="T0" fmla="*/ 54 w 1590"/>
                  <a:gd name="T1" fmla="*/ 514 h 1610"/>
                  <a:gd name="T2" fmla="*/ 85 w 1590"/>
                  <a:gd name="T3" fmla="*/ 362 h 1610"/>
                  <a:gd name="T4" fmla="*/ 120 w 1590"/>
                  <a:gd name="T5" fmla="*/ 217 h 1610"/>
                  <a:gd name="T6" fmla="*/ 142 w 1590"/>
                  <a:gd name="T7" fmla="*/ 141 h 1610"/>
                  <a:gd name="T8" fmla="*/ 168 w 1590"/>
                  <a:gd name="T9" fmla="*/ 72 h 1610"/>
                  <a:gd name="T10" fmla="*/ 182 w 1590"/>
                  <a:gd name="T11" fmla="*/ 44 h 1610"/>
                  <a:gd name="T12" fmla="*/ 195 w 1590"/>
                  <a:gd name="T13" fmla="*/ 23 h 1610"/>
                  <a:gd name="T14" fmla="*/ 204 w 1590"/>
                  <a:gd name="T15" fmla="*/ 13 h 1610"/>
                  <a:gd name="T16" fmla="*/ 215 w 1590"/>
                  <a:gd name="T17" fmla="*/ 4 h 1610"/>
                  <a:gd name="T18" fmla="*/ 222 w 1590"/>
                  <a:gd name="T19" fmla="*/ 1 h 1610"/>
                  <a:gd name="T20" fmla="*/ 229 w 1590"/>
                  <a:gd name="T21" fmla="*/ 0 h 1610"/>
                  <a:gd name="T22" fmla="*/ 237 w 1590"/>
                  <a:gd name="T23" fmla="*/ 0 h 1610"/>
                  <a:gd name="T24" fmla="*/ 245 w 1590"/>
                  <a:gd name="T25" fmla="*/ 3 h 1610"/>
                  <a:gd name="T26" fmla="*/ 255 w 1590"/>
                  <a:gd name="T27" fmla="*/ 11 h 1610"/>
                  <a:gd name="T28" fmla="*/ 267 w 1590"/>
                  <a:gd name="T29" fmla="*/ 24 h 1610"/>
                  <a:gd name="T30" fmla="*/ 287 w 1590"/>
                  <a:gd name="T31" fmla="*/ 59 h 1610"/>
                  <a:gd name="T32" fmla="*/ 309 w 1590"/>
                  <a:gd name="T33" fmla="*/ 113 h 1610"/>
                  <a:gd name="T34" fmla="*/ 342 w 1590"/>
                  <a:gd name="T35" fmla="*/ 223 h 1610"/>
                  <a:gd name="T36" fmla="*/ 409 w 1590"/>
                  <a:gd name="T37" fmla="*/ 524 h 1610"/>
                  <a:gd name="T38" fmla="*/ 521 w 1590"/>
                  <a:gd name="T39" fmla="*/ 1125 h 1610"/>
                  <a:gd name="T40" fmla="*/ 566 w 1590"/>
                  <a:gd name="T41" fmla="*/ 1332 h 1610"/>
                  <a:gd name="T42" fmla="*/ 586 w 1590"/>
                  <a:gd name="T43" fmla="*/ 1409 h 1610"/>
                  <a:gd name="T44" fmla="*/ 621 w 1590"/>
                  <a:gd name="T45" fmla="*/ 1518 h 1610"/>
                  <a:gd name="T46" fmla="*/ 640 w 1590"/>
                  <a:gd name="T47" fmla="*/ 1561 h 1610"/>
                  <a:gd name="T48" fmla="*/ 657 w 1590"/>
                  <a:gd name="T49" fmla="*/ 1587 h 1610"/>
                  <a:gd name="T50" fmla="*/ 668 w 1590"/>
                  <a:gd name="T51" fmla="*/ 1600 h 1610"/>
                  <a:gd name="T52" fmla="*/ 677 w 1590"/>
                  <a:gd name="T53" fmla="*/ 1606 h 1610"/>
                  <a:gd name="T54" fmla="*/ 685 w 1590"/>
                  <a:gd name="T55" fmla="*/ 1609 h 1610"/>
                  <a:gd name="T56" fmla="*/ 692 w 1590"/>
                  <a:gd name="T57" fmla="*/ 1610 h 1610"/>
                  <a:gd name="T58" fmla="*/ 699 w 1590"/>
                  <a:gd name="T59" fmla="*/ 1609 h 1610"/>
                  <a:gd name="T60" fmla="*/ 707 w 1590"/>
                  <a:gd name="T61" fmla="*/ 1606 h 1610"/>
                  <a:gd name="T62" fmla="*/ 718 w 1590"/>
                  <a:gd name="T63" fmla="*/ 1597 h 1610"/>
                  <a:gd name="T64" fmla="*/ 733 w 1590"/>
                  <a:gd name="T65" fmla="*/ 1579 h 1610"/>
                  <a:gd name="T66" fmla="*/ 752 w 1590"/>
                  <a:gd name="T67" fmla="*/ 1542 h 1610"/>
                  <a:gd name="T68" fmla="*/ 788 w 1590"/>
                  <a:gd name="T69" fmla="*/ 1445 h 1610"/>
                  <a:gd name="T70" fmla="*/ 820 w 1590"/>
                  <a:gd name="T71" fmla="*/ 1323 h 1610"/>
                  <a:gd name="T72" fmla="*/ 860 w 1590"/>
                  <a:gd name="T73" fmla="*/ 1137 h 1610"/>
                  <a:gd name="T74" fmla="*/ 972 w 1590"/>
                  <a:gd name="T75" fmla="*/ 538 h 1610"/>
                  <a:gd name="T76" fmla="*/ 1017 w 1590"/>
                  <a:gd name="T77" fmla="*/ 322 h 1610"/>
                  <a:gd name="T78" fmla="*/ 1047 w 1590"/>
                  <a:gd name="T79" fmla="*/ 202 h 1610"/>
                  <a:gd name="T80" fmla="*/ 1086 w 1590"/>
                  <a:gd name="T81" fmla="*/ 83 h 1610"/>
                  <a:gd name="T82" fmla="*/ 1104 w 1590"/>
                  <a:gd name="T83" fmla="*/ 44 h 1610"/>
                  <a:gd name="T84" fmla="*/ 1119 w 1590"/>
                  <a:gd name="T85" fmla="*/ 21 h 1610"/>
                  <a:gd name="T86" fmla="*/ 1131 w 1590"/>
                  <a:gd name="T87" fmla="*/ 9 h 1610"/>
                  <a:gd name="T88" fmla="*/ 1140 w 1590"/>
                  <a:gd name="T89" fmla="*/ 3 h 1610"/>
                  <a:gd name="T90" fmla="*/ 1147 w 1590"/>
                  <a:gd name="T91" fmla="*/ 0 h 1610"/>
                  <a:gd name="T92" fmla="*/ 1154 w 1590"/>
                  <a:gd name="T93" fmla="*/ 0 h 1610"/>
                  <a:gd name="T94" fmla="*/ 1162 w 1590"/>
                  <a:gd name="T95" fmla="*/ 1 h 1610"/>
                  <a:gd name="T96" fmla="*/ 1171 w 1590"/>
                  <a:gd name="T97" fmla="*/ 6 h 1610"/>
                  <a:gd name="T98" fmla="*/ 1181 w 1590"/>
                  <a:gd name="T99" fmla="*/ 14 h 1610"/>
                  <a:gd name="T100" fmla="*/ 1195 w 1590"/>
                  <a:gd name="T101" fmla="*/ 32 h 1610"/>
                  <a:gd name="T102" fmla="*/ 1209 w 1590"/>
                  <a:gd name="T103" fmla="*/ 57 h 1610"/>
                  <a:gd name="T104" fmla="*/ 1243 w 1590"/>
                  <a:gd name="T105" fmla="*/ 147 h 1610"/>
                  <a:gd name="T106" fmla="*/ 1276 w 1590"/>
                  <a:gd name="T107" fmla="*/ 264 h 1610"/>
                  <a:gd name="T108" fmla="*/ 1315 w 1590"/>
                  <a:gd name="T109" fmla="*/ 441 h 1610"/>
                  <a:gd name="T110" fmla="*/ 1425 w 1590"/>
                  <a:gd name="T111" fmla="*/ 1026 h 1610"/>
                  <a:gd name="T112" fmla="*/ 1469 w 1590"/>
                  <a:gd name="T113" fmla="*/ 1248 h 1610"/>
                  <a:gd name="T114" fmla="*/ 1499 w 1590"/>
                  <a:gd name="T115" fmla="*/ 1375 h 1610"/>
                  <a:gd name="T116" fmla="*/ 1538 w 1590"/>
                  <a:gd name="T117" fmla="*/ 1503 h 1610"/>
                  <a:gd name="T118" fmla="*/ 1556 w 1590"/>
                  <a:gd name="T119" fmla="*/ 1548 h 1610"/>
                  <a:gd name="T120" fmla="*/ 1571 w 1590"/>
                  <a:gd name="T121" fmla="*/ 1575 h 1610"/>
                  <a:gd name="T122" fmla="*/ 1585 w 1590"/>
                  <a:gd name="T123"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610">
                    <a:moveTo>
                      <a:pt x="0" y="805"/>
                    </a:moveTo>
                    <a:lnTo>
                      <a:pt x="1" y="800"/>
                    </a:lnTo>
                    <a:lnTo>
                      <a:pt x="2" y="795"/>
                    </a:lnTo>
                    <a:lnTo>
                      <a:pt x="3" y="786"/>
                    </a:lnTo>
                    <a:lnTo>
                      <a:pt x="7" y="768"/>
                    </a:lnTo>
                    <a:lnTo>
                      <a:pt x="14" y="731"/>
                    </a:lnTo>
                    <a:lnTo>
                      <a:pt x="27" y="657"/>
                    </a:lnTo>
                    <a:lnTo>
                      <a:pt x="54" y="514"/>
                    </a:lnTo>
                    <a:lnTo>
                      <a:pt x="55" y="509"/>
                    </a:lnTo>
                    <a:lnTo>
                      <a:pt x="56" y="505"/>
                    </a:lnTo>
                    <a:lnTo>
                      <a:pt x="58" y="495"/>
                    </a:lnTo>
                    <a:lnTo>
                      <a:pt x="62" y="477"/>
                    </a:lnTo>
                    <a:lnTo>
                      <a:pt x="69" y="440"/>
                    </a:lnTo>
                    <a:lnTo>
                      <a:pt x="84" y="370"/>
                    </a:lnTo>
                    <a:lnTo>
                      <a:pt x="84" y="366"/>
                    </a:lnTo>
                    <a:lnTo>
                      <a:pt x="85" y="362"/>
                    </a:lnTo>
                    <a:lnTo>
                      <a:pt x="87" y="353"/>
                    </a:lnTo>
                    <a:lnTo>
                      <a:pt x="91" y="337"/>
                    </a:lnTo>
                    <a:lnTo>
                      <a:pt x="98" y="304"/>
                    </a:lnTo>
                    <a:lnTo>
                      <a:pt x="113" y="244"/>
                    </a:lnTo>
                    <a:lnTo>
                      <a:pt x="114" y="240"/>
                    </a:lnTo>
                    <a:lnTo>
                      <a:pt x="115" y="237"/>
                    </a:lnTo>
                    <a:lnTo>
                      <a:pt x="116" y="230"/>
                    </a:lnTo>
                    <a:lnTo>
                      <a:pt x="120" y="217"/>
                    </a:lnTo>
                    <a:lnTo>
                      <a:pt x="127" y="192"/>
                    </a:lnTo>
                    <a:lnTo>
                      <a:pt x="128" y="189"/>
                    </a:lnTo>
                    <a:lnTo>
                      <a:pt x="128" y="186"/>
                    </a:lnTo>
                    <a:lnTo>
                      <a:pt x="130" y="180"/>
                    </a:lnTo>
                    <a:lnTo>
                      <a:pt x="134" y="169"/>
                    </a:lnTo>
                    <a:lnTo>
                      <a:pt x="140" y="146"/>
                    </a:lnTo>
                    <a:lnTo>
                      <a:pt x="141" y="144"/>
                    </a:lnTo>
                    <a:lnTo>
                      <a:pt x="142" y="141"/>
                    </a:lnTo>
                    <a:lnTo>
                      <a:pt x="144" y="136"/>
                    </a:lnTo>
                    <a:lnTo>
                      <a:pt x="147" y="125"/>
                    </a:lnTo>
                    <a:lnTo>
                      <a:pt x="155" y="106"/>
                    </a:lnTo>
                    <a:lnTo>
                      <a:pt x="155" y="103"/>
                    </a:lnTo>
                    <a:lnTo>
                      <a:pt x="156" y="101"/>
                    </a:lnTo>
                    <a:lnTo>
                      <a:pt x="158" y="97"/>
                    </a:lnTo>
                    <a:lnTo>
                      <a:pt x="161" y="88"/>
                    </a:lnTo>
                    <a:lnTo>
                      <a:pt x="168" y="72"/>
                    </a:lnTo>
                    <a:lnTo>
                      <a:pt x="169" y="70"/>
                    </a:lnTo>
                    <a:lnTo>
                      <a:pt x="170" y="68"/>
                    </a:lnTo>
                    <a:lnTo>
                      <a:pt x="172" y="64"/>
                    </a:lnTo>
                    <a:lnTo>
                      <a:pt x="175" y="57"/>
                    </a:lnTo>
                    <a:lnTo>
                      <a:pt x="176" y="55"/>
                    </a:lnTo>
                    <a:lnTo>
                      <a:pt x="177" y="54"/>
                    </a:lnTo>
                    <a:lnTo>
                      <a:pt x="178" y="50"/>
                    </a:lnTo>
                    <a:lnTo>
                      <a:pt x="182" y="44"/>
                    </a:lnTo>
                    <a:lnTo>
                      <a:pt x="183" y="43"/>
                    </a:lnTo>
                    <a:lnTo>
                      <a:pt x="183" y="41"/>
                    </a:lnTo>
                    <a:lnTo>
                      <a:pt x="185" y="38"/>
                    </a:lnTo>
                    <a:lnTo>
                      <a:pt x="188" y="33"/>
                    </a:lnTo>
                    <a:lnTo>
                      <a:pt x="189" y="32"/>
                    </a:lnTo>
                    <a:lnTo>
                      <a:pt x="190" y="30"/>
                    </a:lnTo>
                    <a:lnTo>
                      <a:pt x="192" y="28"/>
                    </a:lnTo>
                    <a:lnTo>
                      <a:pt x="195" y="23"/>
                    </a:lnTo>
                    <a:lnTo>
                      <a:pt x="196" y="22"/>
                    </a:lnTo>
                    <a:lnTo>
                      <a:pt x="197" y="21"/>
                    </a:lnTo>
                    <a:lnTo>
                      <a:pt x="199" y="19"/>
                    </a:lnTo>
                    <a:lnTo>
                      <a:pt x="199" y="18"/>
                    </a:lnTo>
                    <a:lnTo>
                      <a:pt x="200" y="17"/>
                    </a:lnTo>
                    <a:lnTo>
                      <a:pt x="202" y="15"/>
                    </a:lnTo>
                    <a:lnTo>
                      <a:pt x="203" y="14"/>
                    </a:lnTo>
                    <a:lnTo>
                      <a:pt x="204" y="13"/>
                    </a:lnTo>
                    <a:lnTo>
                      <a:pt x="205" y="12"/>
                    </a:lnTo>
                    <a:lnTo>
                      <a:pt x="209" y="9"/>
                    </a:lnTo>
                    <a:lnTo>
                      <a:pt x="209" y="8"/>
                    </a:lnTo>
                    <a:lnTo>
                      <a:pt x="210" y="7"/>
                    </a:lnTo>
                    <a:lnTo>
                      <a:pt x="212" y="6"/>
                    </a:lnTo>
                    <a:lnTo>
                      <a:pt x="213" y="6"/>
                    </a:lnTo>
                    <a:lnTo>
                      <a:pt x="214" y="5"/>
                    </a:lnTo>
                    <a:lnTo>
                      <a:pt x="215" y="4"/>
                    </a:lnTo>
                    <a:lnTo>
                      <a:pt x="216" y="3"/>
                    </a:lnTo>
                    <a:lnTo>
                      <a:pt x="217" y="3"/>
                    </a:lnTo>
                    <a:lnTo>
                      <a:pt x="218" y="3"/>
                    </a:lnTo>
                    <a:lnTo>
                      <a:pt x="219" y="2"/>
                    </a:lnTo>
                    <a:lnTo>
                      <a:pt x="220" y="2"/>
                    </a:lnTo>
                    <a:lnTo>
                      <a:pt x="220" y="2"/>
                    </a:lnTo>
                    <a:lnTo>
                      <a:pt x="221" y="1"/>
                    </a:lnTo>
                    <a:lnTo>
                      <a:pt x="222" y="1"/>
                    </a:lnTo>
                    <a:lnTo>
                      <a:pt x="223" y="1"/>
                    </a:lnTo>
                    <a:lnTo>
                      <a:pt x="224" y="0"/>
                    </a:lnTo>
                    <a:lnTo>
                      <a:pt x="225" y="0"/>
                    </a:lnTo>
                    <a:lnTo>
                      <a:pt x="226" y="0"/>
                    </a:lnTo>
                    <a:lnTo>
                      <a:pt x="227" y="0"/>
                    </a:lnTo>
                    <a:lnTo>
                      <a:pt x="228" y="0"/>
                    </a:lnTo>
                    <a:lnTo>
                      <a:pt x="228" y="0"/>
                    </a:lnTo>
                    <a:lnTo>
                      <a:pt x="229" y="0"/>
                    </a:lnTo>
                    <a:lnTo>
                      <a:pt x="230" y="0"/>
                    </a:lnTo>
                    <a:lnTo>
                      <a:pt x="231" y="0"/>
                    </a:lnTo>
                    <a:lnTo>
                      <a:pt x="232" y="0"/>
                    </a:lnTo>
                    <a:lnTo>
                      <a:pt x="233" y="0"/>
                    </a:lnTo>
                    <a:lnTo>
                      <a:pt x="234" y="0"/>
                    </a:lnTo>
                    <a:lnTo>
                      <a:pt x="235" y="0"/>
                    </a:lnTo>
                    <a:lnTo>
                      <a:pt x="236" y="0"/>
                    </a:lnTo>
                    <a:lnTo>
                      <a:pt x="237" y="0"/>
                    </a:lnTo>
                    <a:lnTo>
                      <a:pt x="238" y="1"/>
                    </a:lnTo>
                    <a:lnTo>
                      <a:pt x="239" y="1"/>
                    </a:lnTo>
                    <a:lnTo>
                      <a:pt x="239" y="1"/>
                    </a:lnTo>
                    <a:lnTo>
                      <a:pt x="240" y="1"/>
                    </a:lnTo>
                    <a:lnTo>
                      <a:pt x="241" y="2"/>
                    </a:lnTo>
                    <a:lnTo>
                      <a:pt x="242" y="2"/>
                    </a:lnTo>
                    <a:lnTo>
                      <a:pt x="244" y="3"/>
                    </a:lnTo>
                    <a:lnTo>
                      <a:pt x="245" y="3"/>
                    </a:lnTo>
                    <a:lnTo>
                      <a:pt x="246" y="4"/>
                    </a:lnTo>
                    <a:lnTo>
                      <a:pt x="248" y="5"/>
                    </a:lnTo>
                    <a:lnTo>
                      <a:pt x="249" y="6"/>
                    </a:lnTo>
                    <a:lnTo>
                      <a:pt x="249" y="6"/>
                    </a:lnTo>
                    <a:lnTo>
                      <a:pt x="251" y="8"/>
                    </a:lnTo>
                    <a:lnTo>
                      <a:pt x="252" y="8"/>
                    </a:lnTo>
                    <a:lnTo>
                      <a:pt x="253" y="9"/>
                    </a:lnTo>
                    <a:lnTo>
                      <a:pt x="255" y="11"/>
                    </a:lnTo>
                    <a:lnTo>
                      <a:pt x="256" y="12"/>
                    </a:lnTo>
                    <a:lnTo>
                      <a:pt x="257" y="12"/>
                    </a:lnTo>
                    <a:lnTo>
                      <a:pt x="259" y="14"/>
                    </a:lnTo>
                    <a:lnTo>
                      <a:pt x="259" y="15"/>
                    </a:lnTo>
                    <a:lnTo>
                      <a:pt x="260" y="16"/>
                    </a:lnTo>
                    <a:lnTo>
                      <a:pt x="262" y="18"/>
                    </a:lnTo>
                    <a:lnTo>
                      <a:pt x="266" y="23"/>
                    </a:lnTo>
                    <a:lnTo>
                      <a:pt x="267" y="24"/>
                    </a:lnTo>
                    <a:lnTo>
                      <a:pt x="268" y="26"/>
                    </a:lnTo>
                    <a:lnTo>
                      <a:pt x="269" y="28"/>
                    </a:lnTo>
                    <a:lnTo>
                      <a:pt x="273" y="34"/>
                    </a:lnTo>
                    <a:lnTo>
                      <a:pt x="280" y="46"/>
                    </a:lnTo>
                    <a:lnTo>
                      <a:pt x="281" y="48"/>
                    </a:lnTo>
                    <a:lnTo>
                      <a:pt x="282" y="49"/>
                    </a:lnTo>
                    <a:lnTo>
                      <a:pt x="284" y="53"/>
                    </a:lnTo>
                    <a:lnTo>
                      <a:pt x="287" y="59"/>
                    </a:lnTo>
                    <a:lnTo>
                      <a:pt x="294" y="74"/>
                    </a:lnTo>
                    <a:lnTo>
                      <a:pt x="295" y="76"/>
                    </a:lnTo>
                    <a:lnTo>
                      <a:pt x="296" y="78"/>
                    </a:lnTo>
                    <a:lnTo>
                      <a:pt x="297" y="82"/>
                    </a:lnTo>
                    <a:lnTo>
                      <a:pt x="301" y="91"/>
                    </a:lnTo>
                    <a:lnTo>
                      <a:pt x="308" y="109"/>
                    </a:lnTo>
                    <a:lnTo>
                      <a:pt x="309" y="111"/>
                    </a:lnTo>
                    <a:lnTo>
                      <a:pt x="309" y="113"/>
                    </a:lnTo>
                    <a:lnTo>
                      <a:pt x="311" y="118"/>
                    </a:lnTo>
                    <a:lnTo>
                      <a:pt x="314" y="128"/>
                    </a:lnTo>
                    <a:lnTo>
                      <a:pt x="321" y="149"/>
                    </a:lnTo>
                    <a:lnTo>
                      <a:pt x="335" y="195"/>
                    </a:lnTo>
                    <a:lnTo>
                      <a:pt x="336" y="199"/>
                    </a:lnTo>
                    <a:lnTo>
                      <a:pt x="337" y="202"/>
                    </a:lnTo>
                    <a:lnTo>
                      <a:pt x="339" y="209"/>
                    </a:lnTo>
                    <a:lnTo>
                      <a:pt x="342" y="223"/>
                    </a:lnTo>
                    <a:lnTo>
                      <a:pt x="350" y="252"/>
                    </a:lnTo>
                    <a:lnTo>
                      <a:pt x="365" y="313"/>
                    </a:lnTo>
                    <a:lnTo>
                      <a:pt x="394" y="450"/>
                    </a:lnTo>
                    <a:lnTo>
                      <a:pt x="395" y="455"/>
                    </a:lnTo>
                    <a:lnTo>
                      <a:pt x="396" y="459"/>
                    </a:lnTo>
                    <a:lnTo>
                      <a:pt x="398" y="468"/>
                    </a:lnTo>
                    <a:lnTo>
                      <a:pt x="402" y="487"/>
                    </a:lnTo>
                    <a:lnTo>
                      <a:pt x="409" y="524"/>
                    </a:lnTo>
                    <a:lnTo>
                      <a:pt x="423" y="600"/>
                    </a:lnTo>
                    <a:lnTo>
                      <a:pt x="452" y="756"/>
                    </a:lnTo>
                    <a:lnTo>
                      <a:pt x="506" y="1050"/>
                    </a:lnTo>
                    <a:lnTo>
                      <a:pt x="507" y="1054"/>
                    </a:lnTo>
                    <a:lnTo>
                      <a:pt x="508" y="1059"/>
                    </a:lnTo>
                    <a:lnTo>
                      <a:pt x="510" y="1069"/>
                    </a:lnTo>
                    <a:lnTo>
                      <a:pt x="514" y="1088"/>
                    </a:lnTo>
                    <a:lnTo>
                      <a:pt x="521" y="1125"/>
                    </a:lnTo>
                    <a:lnTo>
                      <a:pt x="536" y="1197"/>
                    </a:lnTo>
                    <a:lnTo>
                      <a:pt x="537" y="1201"/>
                    </a:lnTo>
                    <a:lnTo>
                      <a:pt x="537" y="1206"/>
                    </a:lnTo>
                    <a:lnTo>
                      <a:pt x="539" y="1214"/>
                    </a:lnTo>
                    <a:lnTo>
                      <a:pt x="543" y="1232"/>
                    </a:lnTo>
                    <a:lnTo>
                      <a:pt x="550" y="1266"/>
                    </a:lnTo>
                    <a:lnTo>
                      <a:pt x="565" y="1329"/>
                    </a:lnTo>
                    <a:lnTo>
                      <a:pt x="566" y="1332"/>
                    </a:lnTo>
                    <a:lnTo>
                      <a:pt x="567" y="1336"/>
                    </a:lnTo>
                    <a:lnTo>
                      <a:pt x="569" y="1343"/>
                    </a:lnTo>
                    <a:lnTo>
                      <a:pt x="572" y="1357"/>
                    </a:lnTo>
                    <a:lnTo>
                      <a:pt x="579" y="1384"/>
                    </a:lnTo>
                    <a:lnTo>
                      <a:pt x="580" y="1387"/>
                    </a:lnTo>
                    <a:lnTo>
                      <a:pt x="581" y="1390"/>
                    </a:lnTo>
                    <a:lnTo>
                      <a:pt x="583" y="1397"/>
                    </a:lnTo>
                    <a:lnTo>
                      <a:pt x="586" y="1409"/>
                    </a:lnTo>
                    <a:lnTo>
                      <a:pt x="593" y="1433"/>
                    </a:lnTo>
                    <a:lnTo>
                      <a:pt x="594" y="1436"/>
                    </a:lnTo>
                    <a:lnTo>
                      <a:pt x="595" y="1439"/>
                    </a:lnTo>
                    <a:lnTo>
                      <a:pt x="596" y="1445"/>
                    </a:lnTo>
                    <a:lnTo>
                      <a:pt x="600" y="1456"/>
                    </a:lnTo>
                    <a:lnTo>
                      <a:pt x="606" y="1477"/>
                    </a:lnTo>
                    <a:lnTo>
                      <a:pt x="620" y="1516"/>
                    </a:lnTo>
                    <a:lnTo>
                      <a:pt x="621" y="1518"/>
                    </a:lnTo>
                    <a:lnTo>
                      <a:pt x="622" y="1520"/>
                    </a:lnTo>
                    <a:lnTo>
                      <a:pt x="624" y="1524"/>
                    </a:lnTo>
                    <a:lnTo>
                      <a:pt x="627" y="1532"/>
                    </a:lnTo>
                    <a:lnTo>
                      <a:pt x="634" y="1547"/>
                    </a:lnTo>
                    <a:lnTo>
                      <a:pt x="634" y="1549"/>
                    </a:lnTo>
                    <a:lnTo>
                      <a:pt x="635" y="1551"/>
                    </a:lnTo>
                    <a:lnTo>
                      <a:pt x="637" y="1554"/>
                    </a:lnTo>
                    <a:lnTo>
                      <a:pt x="640" y="1561"/>
                    </a:lnTo>
                    <a:lnTo>
                      <a:pt x="647" y="1573"/>
                    </a:lnTo>
                    <a:lnTo>
                      <a:pt x="648" y="1574"/>
                    </a:lnTo>
                    <a:lnTo>
                      <a:pt x="649" y="1575"/>
                    </a:lnTo>
                    <a:lnTo>
                      <a:pt x="650" y="1578"/>
                    </a:lnTo>
                    <a:lnTo>
                      <a:pt x="654" y="1583"/>
                    </a:lnTo>
                    <a:lnTo>
                      <a:pt x="655" y="1584"/>
                    </a:lnTo>
                    <a:lnTo>
                      <a:pt x="655" y="1585"/>
                    </a:lnTo>
                    <a:lnTo>
                      <a:pt x="657" y="1587"/>
                    </a:lnTo>
                    <a:lnTo>
                      <a:pt x="660" y="1592"/>
                    </a:lnTo>
                    <a:lnTo>
                      <a:pt x="661" y="1593"/>
                    </a:lnTo>
                    <a:lnTo>
                      <a:pt x="662" y="1594"/>
                    </a:lnTo>
                    <a:lnTo>
                      <a:pt x="664" y="1596"/>
                    </a:lnTo>
                    <a:lnTo>
                      <a:pt x="665" y="1597"/>
                    </a:lnTo>
                    <a:lnTo>
                      <a:pt x="665" y="1597"/>
                    </a:lnTo>
                    <a:lnTo>
                      <a:pt x="667" y="1599"/>
                    </a:lnTo>
                    <a:lnTo>
                      <a:pt x="668" y="1600"/>
                    </a:lnTo>
                    <a:lnTo>
                      <a:pt x="669" y="1601"/>
                    </a:lnTo>
                    <a:lnTo>
                      <a:pt x="670" y="1602"/>
                    </a:lnTo>
                    <a:lnTo>
                      <a:pt x="671" y="1603"/>
                    </a:lnTo>
                    <a:lnTo>
                      <a:pt x="672" y="1603"/>
                    </a:lnTo>
                    <a:lnTo>
                      <a:pt x="674" y="1604"/>
                    </a:lnTo>
                    <a:lnTo>
                      <a:pt x="675" y="1605"/>
                    </a:lnTo>
                    <a:lnTo>
                      <a:pt x="676" y="1606"/>
                    </a:lnTo>
                    <a:lnTo>
                      <a:pt x="677" y="1606"/>
                    </a:lnTo>
                    <a:lnTo>
                      <a:pt x="677" y="1607"/>
                    </a:lnTo>
                    <a:lnTo>
                      <a:pt x="678" y="1607"/>
                    </a:lnTo>
                    <a:lnTo>
                      <a:pt x="679" y="1607"/>
                    </a:lnTo>
                    <a:lnTo>
                      <a:pt x="681" y="1608"/>
                    </a:lnTo>
                    <a:lnTo>
                      <a:pt x="682" y="1609"/>
                    </a:lnTo>
                    <a:lnTo>
                      <a:pt x="683" y="1609"/>
                    </a:lnTo>
                    <a:lnTo>
                      <a:pt x="684" y="1609"/>
                    </a:lnTo>
                    <a:lnTo>
                      <a:pt x="685" y="1609"/>
                    </a:lnTo>
                    <a:lnTo>
                      <a:pt x="686" y="1610"/>
                    </a:lnTo>
                    <a:lnTo>
                      <a:pt x="687" y="1610"/>
                    </a:lnTo>
                    <a:lnTo>
                      <a:pt x="687" y="1610"/>
                    </a:lnTo>
                    <a:lnTo>
                      <a:pt x="688" y="1610"/>
                    </a:lnTo>
                    <a:lnTo>
                      <a:pt x="689" y="1610"/>
                    </a:lnTo>
                    <a:lnTo>
                      <a:pt x="690" y="1610"/>
                    </a:lnTo>
                    <a:lnTo>
                      <a:pt x="691" y="1610"/>
                    </a:lnTo>
                    <a:lnTo>
                      <a:pt x="692" y="1610"/>
                    </a:lnTo>
                    <a:lnTo>
                      <a:pt x="693" y="1610"/>
                    </a:lnTo>
                    <a:lnTo>
                      <a:pt x="694" y="1610"/>
                    </a:lnTo>
                    <a:lnTo>
                      <a:pt x="695" y="1610"/>
                    </a:lnTo>
                    <a:lnTo>
                      <a:pt x="696" y="1610"/>
                    </a:lnTo>
                    <a:lnTo>
                      <a:pt x="697" y="1610"/>
                    </a:lnTo>
                    <a:lnTo>
                      <a:pt x="697" y="1610"/>
                    </a:lnTo>
                    <a:lnTo>
                      <a:pt x="698" y="1610"/>
                    </a:lnTo>
                    <a:lnTo>
                      <a:pt x="699" y="1609"/>
                    </a:lnTo>
                    <a:lnTo>
                      <a:pt x="700" y="1609"/>
                    </a:lnTo>
                    <a:lnTo>
                      <a:pt x="701" y="1609"/>
                    </a:lnTo>
                    <a:lnTo>
                      <a:pt x="702" y="1608"/>
                    </a:lnTo>
                    <a:lnTo>
                      <a:pt x="703" y="1608"/>
                    </a:lnTo>
                    <a:lnTo>
                      <a:pt x="704" y="1608"/>
                    </a:lnTo>
                    <a:lnTo>
                      <a:pt x="705" y="1607"/>
                    </a:lnTo>
                    <a:lnTo>
                      <a:pt x="706" y="1607"/>
                    </a:lnTo>
                    <a:lnTo>
                      <a:pt x="707" y="1606"/>
                    </a:lnTo>
                    <a:lnTo>
                      <a:pt x="707" y="1606"/>
                    </a:lnTo>
                    <a:lnTo>
                      <a:pt x="708" y="1605"/>
                    </a:lnTo>
                    <a:lnTo>
                      <a:pt x="710" y="1604"/>
                    </a:lnTo>
                    <a:lnTo>
                      <a:pt x="711" y="1603"/>
                    </a:lnTo>
                    <a:lnTo>
                      <a:pt x="712" y="1603"/>
                    </a:lnTo>
                    <a:lnTo>
                      <a:pt x="714" y="1601"/>
                    </a:lnTo>
                    <a:lnTo>
                      <a:pt x="717" y="1598"/>
                    </a:lnTo>
                    <a:lnTo>
                      <a:pt x="718" y="1597"/>
                    </a:lnTo>
                    <a:lnTo>
                      <a:pt x="719" y="1596"/>
                    </a:lnTo>
                    <a:lnTo>
                      <a:pt x="721" y="1594"/>
                    </a:lnTo>
                    <a:lnTo>
                      <a:pt x="725" y="1590"/>
                    </a:lnTo>
                    <a:lnTo>
                      <a:pt x="726" y="1589"/>
                    </a:lnTo>
                    <a:lnTo>
                      <a:pt x="727" y="1587"/>
                    </a:lnTo>
                    <a:lnTo>
                      <a:pt x="728" y="1585"/>
                    </a:lnTo>
                    <a:lnTo>
                      <a:pt x="732" y="1580"/>
                    </a:lnTo>
                    <a:lnTo>
                      <a:pt x="733" y="1579"/>
                    </a:lnTo>
                    <a:lnTo>
                      <a:pt x="734" y="1577"/>
                    </a:lnTo>
                    <a:lnTo>
                      <a:pt x="735" y="1575"/>
                    </a:lnTo>
                    <a:lnTo>
                      <a:pt x="739" y="1569"/>
                    </a:lnTo>
                    <a:lnTo>
                      <a:pt x="746" y="1556"/>
                    </a:lnTo>
                    <a:lnTo>
                      <a:pt x="746" y="1555"/>
                    </a:lnTo>
                    <a:lnTo>
                      <a:pt x="747" y="1553"/>
                    </a:lnTo>
                    <a:lnTo>
                      <a:pt x="749" y="1550"/>
                    </a:lnTo>
                    <a:lnTo>
                      <a:pt x="752" y="1542"/>
                    </a:lnTo>
                    <a:lnTo>
                      <a:pt x="759" y="1527"/>
                    </a:lnTo>
                    <a:lnTo>
                      <a:pt x="760" y="1525"/>
                    </a:lnTo>
                    <a:lnTo>
                      <a:pt x="761" y="1522"/>
                    </a:lnTo>
                    <a:lnTo>
                      <a:pt x="763" y="1518"/>
                    </a:lnTo>
                    <a:lnTo>
                      <a:pt x="766" y="1509"/>
                    </a:lnTo>
                    <a:lnTo>
                      <a:pt x="773" y="1491"/>
                    </a:lnTo>
                    <a:lnTo>
                      <a:pt x="787" y="1448"/>
                    </a:lnTo>
                    <a:lnTo>
                      <a:pt x="788" y="1445"/>
                    </a:lnTo>
                    <a:lnTo>
                      <a:pt x="789" y="1442"/>
                    </a:lnTo>
                    <a:lnTo>
                      <a:pt x="790" y="1436"/>
                    </a:lnTo>
                    <a:lnTo>
                      <a:pt x="794" y="1423"/>
                    </a:lnTo>
                    <a:lnTo>
                      <a:pt x="801" y="1397"/>
                    </a:lnTo>
                    <a:lnTo>
                      <a:pt x="816" y="1339"/>
                    </a:lnTo>
                    <a:lnTo>
                      <a:pt x="817" y="1335"/>
                    </a:lnTo>
                    <a:lnTo>
                      <a:pt x="818" y="1331"/>
                    </a:lnTo>
                    <a:lnTo>
                      <a:pt x="820" y="1323"/>
                    </a:lnTo>
                    <a:lnTo>
                      <a:pt x="824" y="1308"/>
                    </a:lnTo>
                    <a:lnTo>
                      <a:pt x="831" y="1276"/>
                    </a:lnTo>
                    <a:lnTo>
                      <a:pt x="846" y="1208"/>
                    </a:lnTo>
                    <a:lnTo>
                      <a:pt x="847" y="1203"/>
                    </a:lnTo>
                    <a:lnTo>
                      <a:pt x="847" y="1199"/>
                    </a:lnTo>
                    <a:lnTo>
                      <a:pt x="849" y="1190"/>
                    </a:lnTo>
                    <a:lnTo>
                      <a:pt x="853" y="1173"/>
                    </a:lnTo>
                    <a:lnTo>
                      <a:pt x="860" y="1137"/>
                    </a:lnTo>
                    <a:lnTo>
                      <a:pt x="874" y="1063"/>
                    </a:lnTo>
                    <a:lnTo>
                      <a:pt x="903" y="909"/>
                    </a:lnTo>
                    <a:lnTo>
                      <a:pt x="957" y="615"/>
                    </a:lnTo>
                    <a:lnTo>
                      <a:pt x="958" y="610"/>
                    </a:lnTo>
                    <a:lnTo>
                      <a:pt x="959" y="605"/>
                    </a:lnTo>
                    <a:lnTo>
                      <a:pt x="961" y="596"/>
                    </a:lnTo>
                    <a:lnTo>
                      <a:pt x="965" y="576"/>
                    </a:lnTo>
                    <a:lnTo>
                      <a:pt x="972" y="538"/>
                    </a:lnTo>
                    <a:lnTo>
                      <a:pt x="987" y="463"/>
                    </a:lnTo>
                    <a:lnTo>
                      <a:pt x="988" y="459"/>
                    </a:lnTo>
                    <a:lnTo>
                      <a:pt x="989" y="454"/>
                    </a:lnTo>
                    <a:lnTo>
                      <a:pt x="991" y="445"/>
                    </a:lnTo>
                    <a:lnTo>
                      <a:pt x="994" y="428"/>
                    </a:lnTo>
                    <a:lnTo>
                      <a:pt x="1002" y="393"/>
                    </a:lnTo>
                    <a:lnTo>
                      <a:pt x="1016" y="326"/>
                    </a:lnTo>
                    <a:lnTo>
                      <a:pt x="1017" y="322"/>
                    </a:lnTo>
                    <a:lnTo>
                      <a:pt x="1018" y="318"/>
                    </a:lnTo>
                    <a:lnTo>
                      <a:pt x="1020" y="311"/>
                    </a:lnTo>
                    <a:lnTo>
                      <a:pt x="1023" y="296"/>
                    </a:lnTo>
                    <a:lnTo>
                      <a:pt x="1030" y="268"/>
                    </a:lnTo>
                    <a:lnTo>
                      <a:pt x="1043" y="214"/>
                    </a:lnTo>
                    <a:lnTo>
                      <a:pt x="1044" y="211"/>
                    </a:lnTo>
                    <a:lnTo>
                      <a:pt x="1045" y="208"/>
                    </a:lnTo>
                    <a:lnTo>
                      <a:pt x="1047" y="202"/>
                    </a:lnTo>
                    <a:lnTo>
                      <a:pt x="1050" y="189"/>
                    </a:lnTo>
                    <a:lnTo>
                      <a:pt x="1057" y="166"/>
                    </a:lnTo>
                    <a:lnTo>
                      <a:pt x="1071" y="123"/>
                    </a:lnTo>
                    <a:lnTo>
                      <a:pt x="1072" y="120"/>
                    </a:lnTo>
                    <a:lnTo>
                      <a:pt x="1073" y="118"/>
                    </a:lnTo>
                    <a:lnTo>
                      <a:pt x="1074" y="112"/>
                    </a:lnTo>
                    <a:lnTo>
                      <a:pt x="1078" y="102"/>
                    </a:lnTo>
                    <a:lnTo>
                      <a:pt x="1086" y="83"/>
                    </a:lnTo>
                    <a:lnTo>
                      <a:pt x="1086" y="81"/>
                    </a:lnTo>
                    <a:lnTo>
                      <a:pt x="1087" y="79"/>
                    </a:lnTo>
                    <a:lnTo>
                      <a:pt x="1089" y="75"/>
                    </a:lnTo>
                    <a:lnTo>
                      <a:pt x="1093" y="66"/>
                    </a:lnTo>
                    <a:lnTo>
                      <a:pt x="1100" y="51"/>
                    </a:lnTo>
                    <a:lnTo>
                      <a:pt x="1101" y="50"/>
                    </a:lnTo>
                    <a:lnTo>
                      <a:pt x="1102" y="48"/>
                    </a:lnTo>
                    <a:lnTo>
                      <a:pt x="1104" y="44"/>
                    </a:lnTo>
                    <a:lnTo>
                      <a:pt x="1108" y="38"/>
                    </a:lnTo>
                    <a:lnTo>
                      <a:pt x="1109" y="37"/>
                    </a:lnTo>
                    <a:lnTo>
                      <a:pt x="1110" y="35"/>
                    </a:lnTo>
                    <a:lnTo>
                      <a:pt x="1111" y="32"/>
                    </a:lnTo>
                    <a:lnTo>
                      <a:pt x="1115" y="27"/>
                    </a:lnTo>
                    <a:lnTo>
                      <a:pt x="1116" y="25"/>
                    </a:lnTo>
                    <a:lnTo>
                      <a:pt x="1117" y="24"/>
                    </a:lnTo>
                    <a:lnTo>
                      <a:pt x="1119" y="21"/>
                    </a:lnTo>
                    <a:lnTo>
                      <a:pt x="1120" y="20"/>
                    </a:lnTo>
                    <a:lnTo>
                      <a:pt x="1121" y="19"/>
                    </a:lnTo>
                    <a:lnTo>
                      <a:pt x="1122" y="17"/>
                    </a:lnTo>
                    <a:lnTo>
                      <a:pt x="1123" y="16"/>
                    </a:lnTo>
                    <a:lnTo>
                      <a:pt x="1124" y="15"/>
                    </a:lnTo>
                    <a:lnTo>
                      <a:pt x="1126" y="13"/>
                    </a:lnTo>
                    <a:lnTo>
                      <a:pt x="1130" y="10"/>
                    </a:lnTo>
                    <a:lnTo>
                      <a:pt x="1131" y="9"/>
                    </a:lnTo>
                    <a:lnTo>
                      <a:pt x="1132" y="8"/>
                    </a:lnTo>
                    <a:lnTo>
                      <a:pt x="1133" y="7"/>
                    </a:lnTo>
                    <a:lnTo>
                      <a:pt x="1134" y="6"/>
                    </a:lnTo>
                    <a:lnTo>
                      <a:pt x="1135" y="5"/>
                    </a:lnTo>
                    <a:lnTo>
                      <a:pt x="1137" y="4"/>
                    </a:lnTo>
                    <a:lnTo>
                      <a:pt x="1138" y="4"/>
                    </a:lnTo>
                    <a:lnTo>
                      <a:pt x="1139" y="3"/>
                    </a:lnTo>
                    <a:lnTo>
                      <a:pt x="1140" y="3"/>
                    </a:lnTo>
                    <a:lnTo>
                      <a:pt x="1141" y="2"/>
                    </a:lnTo>
                    <a:lnTo>
                      <a:pt x="1142" y="2"/>
                    </a:lnTo>
                    <a:lnTo>
                      <a:pt x="1143" y="2"/>
                    </a:lnTo>
                    <a:lnTo>
                      <a:pt x="1143" y="1"/>
                    </a:lnTo>
                    <a:lnTo>
                      <a:pt x="1144" y="1"/>
                    </a:lnTo>
                    <a:lnTo>
                      <a:pt x="1145" y="1"/>
                    </a:lnTo>
                    <a:lnTo>
                      <a:pt x="1146" y="0"/>
                    </a:lnTo>
                    <a:lnTo>
                      <a:pt x="1147" y="0"/>
                    </a:lnTo>
                    <a:lnTo>
                      <a:pt x="1148" y="0"/>
                    </a:lnTo>
                    <a:lnTo>
                      <a:pt x="1149" y="0"/>
                    </a:lnTo>
                    <a:lnTo>
                      <a:pt x="1150" y="0"/>
                    </a:lnTo>
                    <a:lnTo>
                      <a:pt x="1151" y="0"/>
                    </a:lnTo>
                    <a:lnTo>
                      <a:pt x="1152" y="0"/>
                    </a:lnTo>
                    <a:lnTo>
                      <a:pt x="1153" y="0"/>
                    </a:lnTo>
                    <a:lnTo>
                      <a:pt x="1153" y="0"/>
                    </a:lnTo>
                    <a:lnTo>
                      <a:pt x="1154" y="0"/>
                    </a:lnTo>
                    <a:lnTo>
                      <a:pt x="1155" y="0"/>
                    </a:lnTo>
                    <a:lnTo>
                      <a:pt x="1156" y="0"/>
                    </a:lnTo>
                    <a:lnTo>
                      <a:pt x="1157" y="0"/>
                    </a:lnTo>
                    <a:lnTo>
                      <a:pt x="1158" y="0"/>
                    </a:lnTo>
                    <a:lnTo>
                      <a:pt x="1159" y="0"/>
                    </a:lnTo>
                    <a:lnTo>
                      <a:pt x="1160" y="1"/>
                    </a:lnTo>
                    <a:lnTo>
                      <a:pt x="1161" y="1"/>
                    </a:lnTo>
                    <a:lnTo>
                      <a:pt x="1162" y="1"/>
                    </a:lnTo>
                    <a:lnTo>
                      <a:pt x="1162" y="1"/>
                    </a:lnTo>
                    <a:lnTo>
                      <a:pt x="1163" y="2"/>
                    </a:lnTo>
                    <a:lnTo>
                      <a:pt x="1164" y="2"/>
                    </a:lnTo>
                    <a:lnTo>
                      <a:pt x="1166" y="3"/>
                    </a:lnTo>
                    <a:lnTo>
                      <a:pt x="1167" y="3"/>
                    </a:lnTo>
                    <a:lnTo>
                      <a:pt x="1168" y="4"/>
                    </a:lnTo>
                    <a:lnTo>
                      <a:pt x="1170" y="5"/>
                    </a:lnTo>
                    <a:lnTo>
                      <a:pt x="1171" y="6"/>
                    </a:lnTo>
                    <a:lnTo>
                      <a:pt x="1172" y="6"/>
                    </a:lnTo>
                    <a:lnTo>
                      <a:pt x="1173" y="7"/>
                    </a:lnTo>
                    <a:lnTo>
                      <a:pt x="1174" y="8"/>
                    </a:lnTo>
                    <a:lnTo>
                      <a:pt x="1175" y="9"/>
                    </a:lnTo>
                    <a:lnTo>
                      <a:pt x="1177" y="10"/>
                    </a:lnTo>
                    <a:lnTo>
                      <a:pt x="1178" y="11"/>
                    </a:lnTo>
                    <a:lnTo>
                      <a:pt x="1179" y="12"/>
                    </a:lnTo>
                    <a:lnTo>
                      <a:pt x="1181" y="14"/>
                    </a:lnTo>
                    <a:lnTo>
                      <a:pt x="1182" y="15"/>
                    </a:lnTo>
                    <a:lnTo>
                      <a:pt x="1182" y="16"/>
                    </a:lnTo>
                    <a:lnTo>
                      <a:pt x="1184" y="18"/>
                    </a:lnTo>
                    <a:lnTo>
                      <a:pt x="1188" y="23"/>
                    </a:lnTo>
                    <a:lnTo>
                      <a:pt x="1189" y="24"/>
                    </a:lnTo>
                    <a:lnTo>
                      <a:pt x="1190" y="25"/>
                    </a:lnTo>
                    <a:lnTo>
                      <a:pt x="1192" y="27"/>
                    </a:lnTo>
                    <a:lnTo>
                      <a:pt x="1195" y="32"/>
                    </a:lnTo>
                    <a:lnTo>
                      <a:pt x="1196" y="34"/>
                    </a:lnTo>
                    <a:lnTo>
                      <a:pt x="1197" y="35"/>
                    </a:lnTo>
                    <a:lnTo>
                      <a:pt x="1199" y="38"/>
                    </a:lnTo>
                    <a:lnTo>
                      <a:pt x="1202" y="44"/>
                    </a:lnTo>
                    <a:lnTo>
                      <a:pt x="1203" y="45"/>
                    </a:lnTo>
                    <a:lnTo>
                      <a:pt x="1204" y="47"/>
                    </a:lnTo>
                    <a:lnTo>
                      <a:pt x="1205" y="50"/>
                    </a:lnTo>
                    <a:lnTo>
                      <a:pt x="1209" y="57"/>
                    </a:lnTo>
                    <a:lnTo>
                      <a:pt x="1215" y="71"/>
                    </a:lnTo>
                    <a:lnTo>
                      <a:pt x="1216" y="73"/>
                    </a:lnTo>
                    <a:lnTo>
                      <a:pt x="1217" y="75"/>
                    </a:lnTo>
                    <a:lnTo>
                      <a:pt x="1219" y="79"/>
                    </a:lnTo>
                    <a:lnTo>
                      <a:pt x="1222" y="87"/>
                    </a:lnTo>
                    <a:lnTo>
                      <a:pt x="1229" y="104"/>
                    </a:lnTo>
                    <a:lnTo>
                      <a:pt x="1243" y="144"/>
                    </a:lnTo>
                    <a:lnTo>
                      <a:pt x="1243" y="147"/>
                    </a:lnTo>
                    <a:lnTo>
                      <a:pt x="1244" y="150"/>
                    </a:lnTo>
                    <a:lnTo>
                      <a:pt x="1246" y="156"/>
                    </a:lnTo>
                    <a:lnTo>
                      <a:pt x="1250" y="168"/>
                    </a:lnTo>
                    <a:lnTo>
                      <a:pt x="1257" y="194"/>
                    </a:lnTo>
                    <a:lnTo>
                      <a:pt x="1272" y="249"/>
                    </a:lnTo>
                    <a:lnTo>
                      <a:pt x="1273" y="253"/>
                    </a:lnTo>
                    <a:lnTo>
                      <a:pt x="1274" y="257"/>
                    </a:lnTo>
                    <a:lnTo>
                      <a:pt x="1276" y="264"/>
                    </a:lnTo>
                    <a:lnTo>
                      <a:pt x="1279" y="279"/>
                    </a:lnTo>
                    <a:lnTo>
                      <a:pt x="1287" y="310"/>
                    </a:lnTo>
                    <a:lnTo>
                      <a:pt x="1301" y="376"/>
                    </a:lnTo>
                    <a:lnTo>
                      <a:pt x="1302" y="380"/>
                    </a:lnTo>
                    <a:lnTo>
                      <a:pt x="1303" y="384"/>
                    </a:lnTo>
                    <a:lnTo>
                      <a:pt x="1305" y="392"/>
                    </a:lnTo>
                    <a:lnTo>
                      <a:pt x="1308" y="408"/>
                    </a:lnTo>
                    <a:lnTo>
                      <a:pt x="1315" y="441"/>
                    </a:lnTo>
                    <a:lnTo>
                      <a:pt x="1329" y="510"/>
                    </a:lnTo>
                    <a:lnTo>
                      <a:pt x="1356" y="655"/>
                    </a:lnTo>
                    <a:lnTo>
                      <a:pt x="1410" y="949"/>
                    </a:lnTo>
                    <a:lnTo>
                      <a:pt x="1411" y="953"/>
                    </a:lnTo>
                    <a:lnTo>
                      <a:pt x="1412" y="958"/>
                    </a:lnTo>
                    <a:lnTo>
                      <a:pt x="1414" y="968"/>
                    </a:lnTo>
                    <a:lnTo>
                      <a:pt x="1418" y="988"/>
                    </a:lnTo>
                    <a:lnTo>
                      <a:pt x="1425" y="1026"/>
                    </a:lnTo>
                    <a:lnTo>
                      <a:pt x="1439" y="1102"/>
                    </a:lnTo>
                    <a:lnTo>
                      <a:pt x="1440" y="1107"/>
                    </a:lnTo>
                    <a:lnTo>
                      <a:pt x="1441" y="1111"/>
                    </a:lnTo>
                    <a:lnTo>
                      <a:pt x="1443" y="1121"/>
                    </a:lnTo>
                    <a:lnTo>
                      <a:pt x="1447" y="1139"/>
                    </a:lnTo>
                    <a:lnTo>
                      <a:pt x="1454" y="1175"/>
                    </a:lnTo>
                    <a:lnTo>
                      <a:pt x="1469" y="1244"/>
                    </a:lnTo>
                    <a:lnTo>
                      <a:pt x="1469" y="1248"/>
                    </a:lnTo>
                    <a:lnTo>
                      <a:pt x="1470" y="1252"/>
                    </a:lnTo>
                    <a:lnTo>
                      <a:pt x="1472" y="1260"/>
                    </a:lnTo>
                    <a:lnTo>
                      <a:pt x="1475" y="1275"/>
                    </a:lnTo>
                    <a:lnTo>
                      <a:pt x="1482" y="1305"/>
                    </a:lnTo>
                    <a:lnTo>
                      <a:pt x="1496" y="1361"/>
                    </a:lnTo>
                    <a:lnTo>
                      <a:pt x="1497" y="1364"/>
                    </a:lnTo>
                    <a:lnTo>
                      <a:pt x="1497" y="1368"/>
                    </a:lnTo>
                    <a:lnTo>
                      <a:pt x="1499" y="1375"/>
                    </a:lnTo>
                    <a:lnTo>
                      <a:pt x="1502" y="1388"/>
                    </a:lnTo>
                    <a:lnTo>
                      <a:pt x="1509" y="1413"/>
                    </a:lnTo>
                    <a:lnTo>
                      <a:pt x="1523" y="1459"/>
                    </a:lnTo>
                    <a:lnTo>
                      <a:pt x="1524" y="1462"/>
                    </a:lnTo>
                    <a:lnTo>
                      <a:pt x="1525" y="1465"/>
                    </a:lnTo>
                    <a:lnTo>
                      <a:pt x="1527" y="1471"/>
                    </a:lnTo>
                    <a:lnTo>
                      <a:pt x="1530" y="1482"/>
                    </a:lnTo>
                    <a:lnTo>
                      <a:pt x="1538" y="1503"/>
                    </a:lnTo>
                    <a:lnTo>
                      <a:pt x="1539" y="1506"/>
                    </a:lnTo>
                    <a:lnTo>
                      <a:pt x="1539" y="1508"/>
                    </a:lnTo>
                    <a:lnTo>
                      <a:pt x="1541" y="1513"/>
                    </a:lnTo>
                    <a:lnTo>
                      <a:pt x="1545" y="1522"/>
                    </a:lnTo>
                    <a:lnTo>
                      <a:pt x="1552" y="1540"/>
                    </a:lnTo>
                    <a:lnTo>
                      <a:pt x="1553" y="1542"/>
                    </a:lnTo>
                    <a:lnTo>
                      <a:pt x="1554" y="1544"/>
                    </a:lnTo>
                    <a:lnTo>
                      <a:pt x="1556" y="1548"/>
                    </a:lnTo>
                    <a:lnTo>
                      <a:pt x="1560" y="1555"/>
                    </a:lnTo>
                    <a:lnTo>
                      <a:pt x="1561" y="1557"/>
                    </a:lnTo>
                    <a:lnTo>
                      <a:pt x="1562" y="1559"/>
                    </a:lnTo>
                    <a:lnTo>
                      <a:pt x="1563" y="1562"/>
                    </a:lnTo>
                    <a:lnTo>
                      <a:pt x="1567" y="1569"/>
                    </a:lnTo>
                    <a:lnTo>
                      <a:pt x="1568" y="1571"/>
                    </a:lnTo>
                    <a:lnTo>
                      <a:pt x="1569" y="1572"/>
                    </a:lnTo>
                    <a:lnTo>
                      <a:pt x="1571" y="1575"/>
                    </a:lnTo>
                    <a:lnTo>
                      <a:pt x="1574" y="1581"/>
                    </a:lnTo>
                    <a:lnTo>
                      <a:pt x="1575" y="1582"/>
                    </a:lnTo>
                    <a:lnTo>
                      <a:pt x="1576" y="1583"/>
                    </a:lnTo>
                    <a:lnTo>
                      <a:pt x="1578" y="1586"/>
                    </a:lnTo>
                    <a:lnTo>
                      <a:pt x="1582" y="1591"/>
                    </a:lnTo>
                    <a:lnTo>
                      <a:pt x="1583" y="1592"/>
                    </a:lnTo>
                    <a:lnTo>
                      <a:pt x="1584" y="1593"/>
                    </a:lnTo>
                    <a:lnTo>
                      <a:pt x="1585" y="1595"/>
                    </a:lnTo>
                    <a:lnTo>
                      <a:pt x="1586" y="1596"/>
                    </a:lnTo>
                    <a:lnTo>
                      <a:pt x="1587" y="1597"/>
                    </a:lnTo>
                    <a:lnTo>
                      <a:pt x="1589" y="1599"/>
                    </a:lnTo>
                    <a:lnTo>
                      <a:pt x="1590" y="1600"/>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Freeform 7"/>
              <p:cNvSpPr>
                <a:spLocks/>
              </p:cNvSpPr>
              <p:nvPr/>
            </p:nvSpPr>
            <p:spPr bwMode="auto">
              <a:xfrm rot="7816991">
                <a:off x="5314337" y="1764751"/>
                <a:ext cx="472739" cy="470558"/>
              </a:xfrm>
              <a:custGeom>
                <a:avLst/>
                <a:gdLst>
                  <a:gd name="T0" fmla="*/ 7 w 1177"/>
                  <a:gd name="T1" fmla="*/ 1605 h 1610"/>
                  <a:gd name="T2" fmla="*/ 14 w 1177"/>
                  <a:gd name="T3" fmla="*/ 1609 h 1610"/>
                  <a:gd name="T4" fmla="*/ 21 w 1177"/>
                  <a:gd name="T5" fmla="*/ 1610 h 1610"/>
                  <a:gd name="T6" fmla="*/ 28 w 1177"/>
                  <a:gd name="T7" fmla="*/ 1610 h 1610"/>
                  <a:gd name="T8" fmla="*/ 34 w 1177"/>
                  <a:gd name="T9" fmla="*/ 1609 h 1610"/>
                  <a:gd name="T10" fmla="*/ 40 w 1177"/>
                  <a:gd name="T11" fmla="*/ 1606 h 1610"/>
                  <a:gd name="T12" fmla="*/ 51 w 1177"/>
                  <a:gd name="T13" fmla="*/ 1597 h 1610"/>
                  <a:gd name="T14" fmla="*/ 64 w 1177"/>
                  <a:gd name="T15" fmla="*/ 1581 h 1610"/>
                  <a:gd name="T16" fmla="*/ 79 w 1177"/>
                  <a:gd name="T17" fmla="*/ 1555 h 1610"/>
                  <a:gd name="T18" fmla="*/ 97 w 1177"/>
                  <a:gd name="T19" fmla="*/ 1513 h 1610"/>
                  <a:gd name="T20" fmla="*/ 133 w 1177"/>
                  <a:gd name="T21" fmla="*/ 1398 h 1610"/>
                  <a:gd name="T22" fmla="*/ 164 w 1177"/>
                  <a:gd name="T23" fmla="*/ 1274 h 1610"/>
                  <a:gd name="T24" fmla="*/ 271 w 1177"/>
                  <a:gd name="T25" fmla="*/ 716 h 1610"/>
                  <a:gd name="T26" fmla="*/ 301 w 1177"/>
                  <a:gd name="T27" fmla="*/ 555 h 1610"/>
                  <a:gd name="T28" fmla="*/ 331 w 1177"/>
                  <a:gd name="T29" fmla="*/ 405 h 1610"/>
                  <a:gd name="T30" fmla="*/ 360 w 1177"/>
                  <a:gd name="T31" fmla="*/ 276 h 1610"/>
                  <a:gd name="T32" fmla="*/ 391 w 1177"/>
                  <a:gd name="T33" fmla="*/ 160 h 1610"/>
                  <a:gd name="T34" fmla="*/ 414 w 1177"/>
                  <a:gd name="T35" fmla="*/ 93 h 1610"/>
                  <a:gd name="T36" fmla="*/ 428 w 1177"/>
                  <a:gd name="T37" fmla="*/ 61 h 1610"/>
                  <a:gd name="T38" fmla="*/ 445 w 1177"/>
                  <a:gd name="T39" fmla="*/ 31 h 1610"/>
                  <a:gd name="T40" fmla="*/ 458 w 1177"/>
                  <a:gd name="T41" fmla="*/ 14 h 1610"/>
                  <a:gd name="T42" fmla="*/ 465 w 1177"/>
                  <a:gd name="T43" fmla="*/ 7 h 1610"/>
                  <a:gd name="T44" fmla="*/ 473 w 1177"/>
                  <a:gd name="T45" fmla="*/ 3 h 1610"/>
                  <a:gd name="T46" fmla="*/ 479 w 1177"/>
                  <a:gd name="T47" fmla="*/ 0 h 1610"/>
                  <a:gd name="T48" fmla="*/ 485 w 1177"/>
                  <a:gd name="T49" fmla="*/ 0 h 1610"/>
                  <a:gd name="T50" fmla="*/ 491 w 1177"/>
                  <a:gd name="T51" fmla="*/ 0 h 1610"/>
                  <a:gd name="T52" fmla="*/ 498 w 1177"/>
                  <a:gd name="T53" fmla="*/ 2 h 1610"/>
                  <a:gd name="T54" fmla="*/ 506 w 1177"/>
                  <a:gd name="T55" fmla="*/ 7 h 1610"/>
                  <a:gd name="T56" fmla="*/ 518 w 1177"/>
                  <a:gd name="T57" fmla="*/ 19 h 1610"/>
                  <a:gd name="T58" fmla="*/ 528 w 1177"/>
                  <a:gd name="T59" fmla="*/ 34 h 1610"/>
                  <a:gd name="T60" fmla="*/ 540 w 1177"/>
                  <a:gd name="T61" fmla="*/ 55 h 1610"/>
                  <a:gd name="T62" fmla="*/ 559 w 1177"/>
                  <a:gd name="T63" fmla="*/ 99 h 1610"/>
                  <a:gd name="T64" fmla="*/ 582 w 1177"/>
                  <a:gd name="T65" fmla="*/ 167 h 1610"/>
                  <a:gd name="T66" fmla="*/ 612 w 1177"/>
                  <a:gd name="T67" fmla="*/ 280 h 1610"/>
                  <a:gd name="T68" fmla="*/ 725 w 1177"/>
                  <a:gd name="T69" fmla="*/ 853 h 1610"/>
                  <a:gd name="T70" fmla="*/ 783 w 1177"/>
                  <a:gd name="T71" fmla="*/ 1159 h 1610"/>
                  <a:gd name="T72" fmla="*/ 811 w 1177"/>
                  <a:gd name="T73" fmla="*/ 1290 h 1610"/>
                  <a:gd name="T74" fmla="*/ 840 w 1177"/>
                  <a:gd name="T75" fmla="*/ 1407 h 1610"/>
                  <a:gd name="T76" fmla="*/ 866 w 1177"/>
                  <a:gd name="T77" fmla="*/ 1491 h 1610"/>
                  <a:gd name="T78" fmla="*/ 883 w 1177"/>
                  <a:gd name="T79" fmla="*/ 1534 h 1610"/>
                  <a:gd name="T80" fmla="*/ 902 w 1177"/>
                  <a:gd name="T81" fmla="*/ 1573 h 1610"/>
                  <a:gd name="T82" fmla="*/ 912 w 1177"/>
                  <a:gd name="T83" fmla="*/ 1588 h 1610"/>
                  <a:gd name="T84" fmla="*/ 924 w 1177"/>
                  <a:gd name="T85" fmla="*/ 1601 h 1610"/>
                  <a:gd name="T86" fmla="*/ 932 w 1177"/>
                  <a:gd name="T87" fmla="*/ 1606 h 1610"/>
                  <a:gd name="T88" fmla="*/ 939 w 1177"/>
                  <a:gd name="T89" fmla="*/ 1609 h 1610"/>
                  <a:gd name="T90" fmla="*/ 945 w 1177"/>
                  <a:gd name="T91" fmla="*/ 1610 h 1610"/>
                  <a:gd name="T92" fmla="*/ 951 w 1177"/>
                  <a:gd name="T93" fmla="*/ 1610 h 1610"/>
                  <a:gd name="T94" fmla="*/ 957 w 1177"/>
                  <a:gd name="T95" fmla="*/ 1609 h 1610"/>
                  <a:gd name="T96" fmla="*/ 964 w 1177"/>
                  <a:gd name="T97" fmla="*/ 1605 h 1610"/>
                  <a:gd name="T98" fmla="*/ 971 w 1177"/>
                  <a:gd name="T99" fmla="*/ 1599 h 1610"/>
                  <a:gd name="T100" fmla="*/ 984 w 1177"/>
                  <a:gd name="T101" fmla="*/ 1585 h 1610"/>
                  <a:gd name="T102" fmla="*/ 994 w 1177"/>
                  <a:gd name="T103" fmla="*/ 1569 h 1610"/>
                  <a:gd name="T104" fmla="*/ 1018 w 1177"/>
                  <a:gd name="T105" fmla="*/ 1516 h 1610"/>
                  <a:gd name="T106" fmla="*/ 1035 w 1177"/>
                  <a:gd name="T107" fmla="*/ 1470 h 1610"/>
                  <a:gd name="T108" fmla="*/ 1066 w 1177"/>
                  <a:gd name="T109" fmla="*/ 1361 h 1610"/>
                  <a:gd name="T110" fmla="*/ 1121 w 1177"/>
                  <a:gd name="T111" fmla="*/ 1110 h 1610"/>
                  <a:gd name="T112" fmla="*/ 1155 w 1177"/>
                  <a:gd name="T113" fmla="*/ 930 h 1610"/>
                  <a:gd name="T114" fmla="*/ 1172 w 1177"/>
                  <a:gd name="T115" fmla="*/ 836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1610">
                    <a:moveTo>
                      <a:pt x="0" y="1600"/>
                    </a:moveTo>
                    <a:lnTo>
                      <a:pt x="1" y="1600"/>
                    </a:lnTo>
                    <a:lnTo>
                      <a:pt x="3" y="1602"/>
                    </a:lnTo>
                    <a:lnTo>
                      <a:pt x="4" y="1603"/>
                    </a:lnTo>
                    <a:lnTo>
                      <a:pt x="4" y="1603"/>
                    </a:lnTo>
                    <a:lnTo>
                      <a:pt x="6" y="1604"/>
                    </a:lnTo>
                    <a:lnTo>
                      <a:pt x="7" y="1605"/>
                    </a:lnTo>
                    <a:lnTo>
                      <a:pt x="8" y="1606"/>
                    </a:lnTo>
                    <a:lnTo>
                      <a:pt x="9" y="1606"/>
                    </a:lnTo>
                    <a:lnTo>
                      <a:pt x="10" y="1607"/>
                    </a:lnTo>
                    <a:lnTo>
                      <a:pt x="11" y="1607"/>
                    </a:lnTo>
                    <a:lnTo>
                      <a:pt x="12" y="1608"/>
                    </a:lnTo>
                    <a:lnTo>
                      <a:pt x="14" y="1608"/>
                    </a:lnTo>
                    <a:lnTo>
                      <a:pt x="14" y="1609"/>
                    </a:lnTo>
                    <a:lnTo>
                      <a:pt x="16" y="1609"/>
                    </a:lnTo>
                    <a:lnTo>
                      <a:pt x="17" y="1609"/>
                    </a:lnTo>
                    <a:lnTo>
                      <a:pt x="18" y="1609"/>
                    </a:lnTo>
                    <a:lnTo>
                      <a:pt x="19" y="1610"/>
                    </a:lnTo>
                    <a:lnTo>
                      <a:pt x="19" y="1610"/>
                    </a:lnTo>
                    <a:lnTo>
                      <a:pt x="20" y="1610"/>
                    </a:lnTo>
                    <a:lnTo>
                      <a:pt x="21" y="1610"/>
                    </a:lnTo>
                    <a:lnTo>
                      <a:pt x="22" y="1610"/>
                    </a:lnTo>
                    <a:lnTo>
                      <a:pt x="23" y="1610"/>
                    </a:lnTo>
                    <a:lnTo>
                      <a:pt x="24" y="1610"/>
                    </a:lnTo>
                    <a:lnTo>
                      <a:pt x="25" y="1610"/>
                    </a:lnTo>
                    <a:lnTo>
                      <a:pt x="26" y="1610"/>
                    </a:lnTo>
                    <a:lnTo>
                      <a:pt x="27" y="1610"/>
                    </a:lnTo>
                    <a:lnTo>
                      <a:pt x="28" y="1610"/>
                    </a:lnTo>
                    <a:lnTo>
                      <a:pt x="29" y="1610"/>
                    </a:lnTo>
                    <a:lnTo>
                      <a:pt x="29" y="1610"/>
                    </a:lnTo>
                    <a:lnTo>
                      <a:pt x="30" y="1610"/>
                    </a:lnTo>
                    <a:lnTo>
                      <a:pt x="31" y="1610"/>
                    </a:lnTo>
                    <a:lnTo>
                      <a:pt x="32" y="1609"/>
                    </a:lnTo>
                    <a:lnTo>
                      <a:pt x="33" y="1609"/>
                    </a:lnTo>
                    <a:lnTo>
                      <a:pt x="34" y="1609"/>
                    </a:lnTo>
                    <a:lnTo>
                      <a:pt x="35" y="1608"/>
                    </a:lnTo>
                    <a:lnTo>
                      <a:pt x="36" y="1608"/>
                    </a:lnTo>
                    <a:lnTo>
                      <a:pt x="37" y="1608"/>
                    </a:lnTo>
                    <a:lnTo>
                      <a:pt x="38" y="1607"/>
                    </a:lnTo>
                    <a:lnTo>
                      <a:pt x="38" y="1607"/>
                    </a:lnTo>
                    <a:lnTo>
                      <a:pt x="39" y="1606"/>
                    </a:lnTo>
                    <a:lnTo>
                      <a:pt x="40" y="1606"/>
                    </a:lnTo>
                    <a:lnTo>
                      <a:pt x="41" y="1605"/>
                    </a:lnTo>
                    <a:lnTo>
                      <a:pt x="43" y="1604"/>
                    </a:lnTo>
                    <a:lnTo>
                      <a:pt x="44" y="1603"/>
                    </a:lnTo>
                    <a:lnTo>
                      <a:pt x="45" y="1603"/>
                    </a:lnTo>
                    <a:lnTo>
                      <a:pt x="47" y="1601"/>
                    </a:lnTo>
                    <a:lnTo>
                      <a:pt x="50" y="1598"/>
                    </a:lnTo>
                    <a:lnTo>
                      <a:pt x="51" y="1597"/>
                    </a:lnTo>
                    <a:lnTo>
                      <a:pt x="52" y="1596"/>
                    </a:lnTo>
                    <a:lnTo>
                      <a:pt x="54" y="1595"/>
                    </a:lnTo>
                    <a:lnTo>
                      <a:pt x="57" y="1590"/>
                    </a:lnTo>
                    <a:lnTo>
                      <a:pt x="58" y="1589"/>
                    </a:lnTo>
                    <a:lnTo>
                      <a:pt x="59" y="1588"/>
                    </a:lnTo>
                    <a:lnTo>
                      <a:pt x="60" y="1586"/>
                    </a:lnTo>
                    <a:lnTo>
                      <a:pt x="64" y="1581"/>
                    </a:lnTo>
                    <a:lnTo>
                      <a:pt x="65" y="1580"/>
                    </a:lnTo>
                    <a:lnTo>
                      <a:pt x="65" y="1579"/>
                    </a:lnTo>
                    <a:lnTo>
                      <a:pt x="67" y="1576"/>
                    </a:lnTo>
                    <a:lnTo>
                      <a:pt x="70" y="1571"/>
                    </a:lnTo>
                    <a:lnTo>
                      <a:pt x="77" y="1559"/>
                    </a:lnTo>
                    <a:lnTo>
                      <a:pt x="78" y="1557"/>
                    </a:lnTo>
                    <a:lnTo>
                      <a:pt x="79" y="1555"/>
                    </a:lnTo>
                    <a:lnTo>
                      <a:pt x="81" y="1552"/>
                    </a:lnTo>
                    <a:lnTo>
                      <a:pt x="84" y="1545"/>
                    </a:lnTo>
                    <a:lnTo>
                      <a:pt x="91" y="1530"/>
                    </a:lnTo>
                    <a:lnTo>
                      <a:pt x="92" y="1528"/>
                    </a:lnTo>
                    <a:lnTo>
                      <a:pt x="92" y="1525"/>
                    </a:lnTo>
                    <a:lnTo>
                      <a:pt x="94" y="1521"/>
                    </a:lnTo>
                    <a:lnTo>
                      <a:pt x="97" y="1513"/>
                    </a:lnTo>
                    <a:lnTo>
                      <a:pt x="104" y="1494"/>
                    </a:lnTo>
                    <a:lnTo>
                      <a:pt x="105" y="1492"/>
                    </a:lnTo>
                    <a:lnTo>
                      <a:pt x="106" y="1489"/>
                    </a:lnTo>
                    <a:lnTo>
                      <a:pt x="108" y="1484"/>
                    </a:lnTo>
                    <a:lnTo>
                      <a:pt x="111" y="1472"/>
                    </a:lnTo>
                    <a:lnTo>
                      <a:pt x="119" y="1449"/>
                    </a:lnTo>
                    <a:lnTo>
                      <a:pt x="133" y="1398"/>
                    </a:lnTo>
                    <a:lnTo>
                      <a:pt x="134" y="1394"/>
                    </a:lnTo>
                    <a:lnTo>
                      <a:pt x="135" y="1391"/>
                    </a:lnTo>
                    <a:lnTo>
                      <a:pt x="137" y="1384"/>
                    </a:lnTo>
                    <a:lnTo>
                      <a:pt x="141" y="1370"/>
                    </a:lnTo>
                    <a:lnTo>
                      <a:pt x="148" y="1340"/>
                    </a:lnTo>
                    <a:lnTo>
                      <a:pt x="163" y="1278"/>
                    </a:lnTo>
                    <a:lnTo>
                      <a:pt x="164" y="1274"/>
                    </a:lnTo>
                    <a:lnTo>
                      <a:pt x="164" y="1270"/>
                    </a:lnTo>
                    <a:lnTo>
                      <a:pt x="166" y="1263"/>
                    </a:lnTo>
                    <a:lnTo>
                      <a:pt x="170" y="1247"/>
                    </a:lnTo>
                    <a:lnTo>
                      <a:pt x="176" y="1215"/>
                    </a:lnTo>
                    <a:lnTo>
                      <a:pt x="190" y="1149"/>
                    </a:lnTo>
                    <a:lnTo>
                      <a:pt x="217" y="1008"/>
                    </a:lnTo>
                    <a:lnTo>
                      <a:pt x="271" y="716"/>
                    </a:lnTo>
                    <a:lnTo>
                      <a:pt x="272" y="711"/>
                    </a:lnTo>
                    <a:lnTo>
                      <a:pt x="273" y="706"/>
                    </a:lnTo>
                    <a:lnTo>
                      <a:pt x="275" y="696"/>
                    </a:lnTo>
                    <a:lnTo>
                      <a:pt x="279" y="676"/>
                    </a:lnTo>
                    <a:lnTo>
                      <a:pt x="286" y="637"/>
                    </a:lnTo>
                    <a:lnTo>
                      <a:pt x="300" y="560"/>
                    </a:lnTo>
                    <a:lnTo>
                      <a:pt x="301" y="555"/>
                    </a:lnTo>
                    <a:lnTo>
                      <a:pt x="302" y="550"/>
                    </a:lnTo>
                    <a:lnTo>
                      <a:pt x="304" y="541"/>
                    </a:lnTo>
                    <a:lnTo>
                      <a:pt x="308" y="522"/>
                    </a:lnTo>
                    <a:lnTo>
                      <a:pt x="315" y="485"/>
                    </a:lnTo>
                    <a:lnTo>
                      <a:pt x="330" y="413"/>
                    </a:lnTo>
                    <a:lnTo>
                      <a:pt x="330" y="409"/>
                    </a:lnTo>
                    <a:lnTo>
                      <a:pt x="331" y="405"/>
                    </a:lnTo>
                    <a:lnTo>
                      <a:pt x="333" y="397"/>
                    </a:lnTo>
                    <a:lnTo>
                      <a:pt x="336" y="381"/>
                    </a:lnTo>
                    <a:lnTo>
                      <a:pt x="343" y="350"/>
                    </a:lnTo>
                    <a:lnTo>
                      <a:pt x="357" y="291"/>
                    </a:lnTo>
                    <a:lnTo>
                      <a:pt x="358" y="287"/>
                    </a:lnTo>
                    <a:lnTo>
                      <a:pt x="358" y="283"/>
                    </a:lnTo>
                    <a:lnTo>
                      <a:pt x="360" y="276"/>
                    </a:lnTo>
                    <a:lnTo>
                      <a:pt x="363" y="263"/>
                    </a:lnTo>
                    <a:lnTo>
                      <a:pt x="370" y="235"/>
                    </a:lnTo>
                    <a:lnTo>
                      <a:pt x="384" y="185"/>
                    </a:lnTo>
                    <a:lnTo>
                      <a:pt x="385" y="182"/>
                    </a:lnTo>
                    <a:lnTo>
                      <a:pt x="386" y="179"/>
                    </a:lnTo>
                    <a:lnTo>
                      <a:pt x="387" y="173"/>
                    </a:lnTo>
                    <a:lnTo>
                      <a:pt x="391" y="160"/>
                    </a:lnTo>
                    <a:lnTo>
                      <a:pt x="398" y="137"/>
                    </a:lnTo>
                    <a:lnTo>
                      <a:pt x="399" y="134"/>
                    </a:lnTo>
                    <a:lnTo>
                      <a:pt x="400" y="131"/>
                    </a:lnTo>
                    <a:lnTo>
                      <a:pt x="402" y="126"/>
                    </a:lnTo>
                    <a:lnTo>
                      <a:pt x="406" y="115"/>
                    </a:lnTo>
                    <a:lnTo>
                      <a:pt x="413" y="95"/>
                    </a:lnTo>
                    <a:lnTo>
                      <a:pt x="414" y="93"/>
                    </a:lnTo>
                    <a:lnTo>
                      <a:pt x="415" y="90"/>
                    </a:lnTo>
                    <a:lnTo>
                      <a:pt x="417" y="86"/>
                    </a:lnTo>
                    <a:lnTo>
                      <a:pt x="421" y="77"/>
                    </a:lnTo>
                    <a:lnTo>
                      <a:pt x="421" y="75"/>
                    </a:lnTo>
                    <a:lnTo>
                      <a:pt x="422" y="73"/>
                    </a:lnTo>
                    <a:lnTo>
                      <a:pt x="424" y="69"/>
                    </a:lnTo>
                    <a:lnTo>
                      <a:pt x="428" y="61"/>
                    </a:lnTo>
                    <a:lnTo>
                      <a:pt x="429" y="59"/>
                    </a:lnTo>
                    <a:lnTo>
                      <a:pt x="430" y="57"/>
                    </a:lnTo>
                    <a:lnTo>
                      <a:pt x="432" y="53"/>
                    </a:lnTo>
                    <a:lnTo>
                      <a:pt x="436" y="46"/>
                    </a:lnTo>
                    <a:lnTo>
                      <a:pt x="443" y="34"/>
                    </a:lnTo>
                    <a:lnTo>
                      <a:pt x="444" y="33"/>
                    </a:lnTo>
                    <a:lnTo>
                      <a:pt x="445" y="31"/>
                    </a:lnTo>
                    <a:lnTo>
                      <a:pt x="447" y="29"/>
                    </a:lnTo>
                    <a:lnTo>
                      <a:pt x="450" y="24"/>
                    </a:lnTo>
                    <a:lnTo>
                      <a:pt x="451" y="23"/>
                    </a:lnTo>
                    <a:lnTo>
                      <a:pt x="452" y="21"/>
                    </a:lnTo>
                    <a:lnTo>
                      <a:pt x="453" y="19"/>
                    </a:lnTo>
                    <a:lnTo>
                      <a:pt x="457" y="15"/>
                    </a:lnTo>
                    <a:lnTo>
                      <a:pt x="458" y="14"/>
                    </a:lnTo>
                    <a:lnTo>
                      <a:pt x="459" y="13"/>
                    </a:lnTo>
                    <a:lnTo>
                      <a:pt x="460" y="12"/>
                    </a:lnTo>
                    <a:lnTo>
                      <a:pt x="461" y="11"/>
                    </a:lnTo>
                    <a:lnTo>
                      <a:pt x="462" y="10"/>
                    </a:lnTo>
                    <a:lnTo>
                      <a:pt x="464" y="9"/>
                    </a:lnTo>
                    <a:lnTo>
                      <a:pt x="465" y="8"/>
                    </a:lnTo>
                    <a:lnTo>
                      <a:pt x="465" y="7"/>
                    </a:lnTo>
                    <a:lnTo>
                      <a:pt x="467" y="6"/>
                    </a:lnTo>
                    <a:lnTo>
                      <a:pt x="468" y="6"/>
                    </a:lnTo>
                    <a:lnTo>
                      <a:pt x="469" y="5"/>
                    </a:lnTo>
                    <a:lnTo>
                      <a:pt x="471" y="4"/>
                    </a:lnTo>
                    <a:lnTo>
                      <a:pt x="471" y="3"/>
                    </a:lnTo>
                    <a:lnTo>
                      <a:pt x="472" y="3"/>
                    </a:lnTo>
                    <a:lnTo>
                      <a:pt x="473" y="3"/>
                    </a:lnTo>
                    <a:lnTo>
                      <a:pt x="474" y="2"/>
                    </a:lnTo>
                    <a:lnTo>
                      <a:pt x="475" y="2"/>
                    </a:lnTo>
                    <a:lnTo>
                      <a:pt x="476" y="2"/>
                    </a:lnTo>
                    <a:lnTo>
                      <a:pt x="477" y="1"/>
                    </a:lnTo>
                    <a:lnTo>
                      <a:pt x="477" y="1"/>
                    </a:lnTo>
                    <a:lnTo>
                      <a:pt x="478" y="1"/>
                    </a:lnTo>
                    <a:lnTo>
                      <a:pt x="479" y="0"/>
                    </a:lnTo>
                    <a:lnTo>
                      <a:pt x="480" y="0"/>
                    </a:lnTo>
                    <a:lnTo>
                      <a:pt x="481" y="0"/>
                    </a:lnTo>
                    <a:lnTo>
                      <a:pt x="482" y="0"/>
                    </a:lnTo>
                    <a:lnTo>
                      <a:pt x="483" y="0"/>
                    </a:lnTo>
                    <a:lnTo>
                      <a:pt x="483" y="0"/>
                    </a:lnTo>
                    <a:lnTo>
                      <a:pt x="484" y="0"/>
                    </a:lnTo>
                    <a:lnTo>
                      <a:pt x="485" y="0"/>
                    </a:lnTo>
                    <a:lnTo>
                      <a:pt x="486" y="0"/>
                    </a:lnTo>
                    <a:lnTo>
                      <a:pt x="487" y="0"/>
                    </a:lnTo>
                    <a:lnTo>
                      <a:pt x="488" y="0"/>
                    </a:lnTo>
                    <a:lnTo>
                      <a:pt x="489" y="0"/>
                    </a:lnTo>
                    <a:lnTo>
                      <a:pt x="489" y="0"/>
                    </a:lnTo>
                    <a:lnTo>
                      <a:pt x="490" y="0"/>
                    </a:lnTo>
                    <a:lnTo>
                      <a:pt x="491" y="0"/>
                    </a:lnTo>
                    <a:lnTo>
                      <a:pt x="492" y="0"/>
                    </a:lnTo>
                    <a:lnTo>
                      <a:pt x="493" y="1"/>
                    </a:lnTo>
                    <a:lnTo>
                      <a:pt x="494" y="1"/>
                    </a:lnTo>
                    <a:lnTo>
                      <a:pt x="495" y="1"/>
                    </a:lnTo>
                    <a:lnTo>
                      <a:pt x="495" y="1"/>
                    </a:lnTo>
                    <a:lnTo>
                      <a:pt x="496" y="2"/>
                    </a:lnTo>
                    <a:lnTo>
                      <a:pt x="498" y="2"/>
                    </a:lnTo>
                    <a:lnTo>
                      <a:pt x="499" y="3"/>
                    </a:lnTo>
                    <a:lnTo>
                      <a:pt x="500" y="3"/>
                    </a:lnTo>
                    <a:lnTo>
                      <a:pt x="501" y="4"/>
                    </a:lnTo>
                    <a:lnTo>
                      <a:pt x="502" y="5"/>
                    </a:lnTo>
                    <a:lnTo>
                      <a:pt x="503" y="5"/>
                    </a:lnTo>
                    <a:lnTo>
                      <a:pt x="505" y="6"/>
                    </a:lnTo>
                    <a:lnTo>
                      <a:pt x="506" y="7"/>
                    </a:lnTo>
                    <a:lnTo>
                      <a:pt x="506" y="8"/>
                    </a:lnTo>
                    <a:lnTo>
                      <a:pt x="508" y="9"/>
                    </a:lnTo>
                    <a:lnTo>
                      <a:pt x="511" y="12"/>
                    </a:lnTo>
                    <a:lnTo>
                      <a:pt x="512" y="13"/>
                    </a:lnTo>
                    <a:lnTo>
                      <a:pt x="513" y="14"/>
                    </a:lnTo>
                    <a:lnTo>
                      <a:pt x="515" y="15"/>
                    </a:lnTo>
                    <a:lnTo>
                      <a:pt x="518" y="19"/>
                    </a:lnTo>
                    <a:lnTo>
                      <a:pt x="519" y="20"/>
                    </a:lnTo>
                    <a:lnTo>
                      <a:pt x="520" y="21"/>
                    </a:lnTo>
                    <a:lnTo>
                      <a:pt x="522" y="24"/>
                    </a:lnTo>
                    <a:lnTo>
                      <a:pt x="525" y="29"/>
                    </a:lnTo>
                    <a:lnTo>
                      <a:pt x="526" y="30"/>
                    </a:lnTo>
                    <a:lnTo>
                      <a:pt x="527" y="31"/>
                    </a:lnTo>
                    <a:lnTo>
                      <a:pt x="528" y="34"/>
                    </a:lnTo>
                    <a:lnTo>
                      <a:pt x="532" y="39"/>
                    </a:lnTo>
                    <a:lnTo>
                      <a:pt x="532" y="41"/>
                    </a:lnTo>
                    <a:lnTo>
                      <a:pt x="533" y="42"/>
                    </a:lnTo>
                    <a:lnTo>
                      <a:pt x="535" y="45"/>
                    </a:lnTo>
                    <a:lnTo>
                      <a:pt x="538" y="51"/>
                    </a:lnTo>
                    <a:lnTo>
                      <a:pt x="539" y="53"/>
                    </a:lnTo>
                    <a:lnTo>
                      <a:pt x="540" y="55"/>
                    </a:lnTo>
                    <a:lnTo>
                      <a:pt x="542" y="58"/>
                    </a:lnTo>
                    <a:lnTo>
                      <a:pt x="545" y="65"/>
                    </a:lnTo>
                    <a:lnTo>
                      <a:pt x="552" y="80"/>
                    </a:lnTo>
                    <a:lnTo>
                      <a:pt x="553" y="82"/>
                    </a:lnTo>
                    <a:lnTo>
                      <a:pt x="554" y="85"/>
                    </a:lnTo>
                    <a:lnTo>
                      <a:pt x="555" y="89"/>
                    </a:lnTo>
                    <a:lnTo>
                      <a:pt x="559" y="99"/>
                    </a:lnTo>
                    <a:lnTo>
                      <a:pt x="566" y="119"/>
                    </a:lnTo>
                    <a:lnTo>
                      <a:pt x="567" y="121"/>
                    </a:lnTo>
                    <a:lnTo>
                      <a:pt x="568" y="124"/>
                    </a:lnTo>
                    <a:lnTo>
                      <a:pt x="570" y="129"/>
                    </a:lnTo>
                    <a:lnTo>
                      <a:pt x="574" y="141"/>
                    </a:lnTo>
                    <a:lnTo>
                      <a:pt x="581" y="164"/>
                    </a:lnTo>
                    <a:lnTo>
                      <a:pt x="582" y="167"/>
                    </a:lnTo>
                    <a:lnTo>
                      <a:pt x="583" y="170"/>
                    </a:lnTo>
                    <a:lnTo>
                      <a:pt x="585" y="177"/>
                    </a:lnTo>
                    <a:lnTo>
                      <a:pt x="588" y="189"/>
                    </a:lnTo>
                    <a:lnTo>
                      <a:pt x="596" y="216"/>
                    </a:lnTo>
                    <a:lnTo>
                      <a:pt x="610" y="273"/>
                    </a:lnTo>
                    <a:lnTo>
                      <a:pt x="611" y="277"/>
                    </a:lnTo>
                    <a:lnTo>
                      <a:pt x="612" y="280"/>
                    </a:lnTo>
                    <a:lnTo>
                      <a:pt x="614" y="288"/>
                    </a:lnTo>
                    <a:lnTo>
                      <a:pt x="617" y="302"/>
                    </a:lnTo>
                    <a:lnTo>
                      <a:pt x="624" y="332"/>
                    </a:lnTo>
                    <a:lnTo>
                      <a:pt x="637" y="394"/>
                    </a:lnTo>
                    <a:lnTo>
                      <a:pt x="665" y="529"/>
                    </a:lnTo>
                    <a:lnTo>
                      <a:pt x="724" y="848"/>
                    </a:lnTo>
                    <a:lnTo>
                      <a:pt x="725" y="853"/>
                    </a:lnTo>
                    <a:lnTo>
                      <a:pt x="726" y="858"/>
                    </a:lnTo>
                    <a:lnTo>
                      <a:pt x="728" y="868"/>
                    </a:lnTo>
                    <a:lnTo>
                      <a:pt x="731" y="888"/>
                    </a:lnTo>
                    <a:lnTo>
                      <a:pt x="739" y="928"/>
                    </a:lnTo>
                    <a:lnTo>
                      <a:pt x="753" y="1005"/>
                    </a:lnTo>
                    <a:lnTo>
                      <a:pt x="782" y="1155"/>
                    </a:lnTo>
                    <a:lnTo>
                      <a:pt x="783" y="1159"/>
                    </a:lnTo>
                    <a:lnTo>
                      <a:pt x="784" y="1163"/>
                    </a:lnTo>
                    <a:lnTo>
                      <a:pt x="786" y="1172"/>
                    </a:lnTo>
                    <a:lnTo>
                      <a:pt x="789" y="1188"/>
                    </a:lnTo>
                    <a:lnTo>
                      <a:pt x="796" y="1220"/>
                    </a:lnTo>
                    <a:lnTo>
                      <a:pt x="809" y="1282"/>
                    </a:lnTo>
                    <a:lnTo>
                      <a:pt x="810" y="1286"/>
                    </a:lnTo>
                    <a:lnTo>
                      <a:pt x="811" y="1290"/>
                    </a:lnTo>
                    <a:lnTo>
                      <a:pt x="813" y="1297"/>
                    </a:lnTo>
                    <a:lnTo>
                      <a:pt x="816" y="1312"/>
                    </a:lnTo>
                    <a:lnTo>
                      <a:pt x="823" y="1340"/>
                    </a:lnTo>
                    <a:lnTo>
                      <a:pt x="836" y="1393"/>
                    </a:lnTo>
                    <a:lnTo>
                      <a:pt x="837" y="1397"/>
                    </a:lnTo>
                    <a:lnTo>
                      <a:pt x="838" y="1400"/>
                    </a:lnTo>
                    <a:lnTo>
                      <a:pt x="840" y="1407"/>
                    </a:lnTo>
                    <a:lnTo>
                      <a:pt x="844" y="1420"/>
                    </a:lnTo>
                    <a:lnTo>
                      <a:pt x="851" y="1445"/>
                    </a:lnTo>
                    <a:lnTo>
                      <a:pt x="852" y="1448"/>
                    </a:lnTo>
                    <a:lnTo>
                      <a:pt x="853" y="1451"/>
                    </a:lnTo>
                    <a:lnTo>
                      <a:pt x="855" y="1457"/>
                    </a:lnTo>
                    <a:lnTo>
                      <a:pt x="859" y="1468"/>
                    </a:lnTo>
                    <a:lnTo>
                      <a:pt x="866" y="1491"/>
                    </a:lnTo>
                    <a:lnTo>
                      <a:pt x="867" y="1493"/>
                    </a:lnTo>
                    <a:lnTo>
                      <a:pt x="868" y="1496"/>
                    </a:lnTo>
                    <a:lnTo>
                      <a:pt x="870" y="1501"/>
                    </a:lnTo>
                    <a:lnTo>
                      <a:pt x="873" y="1511"/>
                    </a:lnTo>
                    <a:lnTo>
                      <a:pt x="881" y="1529"/>
                    </a:lnTo>
                    <a:lnTo>
                      <a:pt x="882" y="1532"/>
                    </a:lnTo>
                    <a:lnTo>
                      <a:pt x="883" y="1534"/>
                    </a:lnTo>
                    <a:lnTo>
                      <a:pt x="884" y="1538"/>
                    </a:lnTo>
                    <a:lnTo>
                      <a:pt x="888" y="1546"/>
                    </a:lnTo>
                    <a:lnTo>
                      <a:pt x="895" y="1561"/>
                    </a:lnTo>
                    <a:lnTo>
                      <a:pt x="896" y="1562"/>
                    </a:lnTo>
                    <a:lnTo>
                      <a:pt x="897" y="1564"/>
                    </a:lnTo>
                    <a:lnTo>
                      <a:pt x="899" y="1567"/>
                    </a:lnTo>
                    <a:lnTo>
                      <a:pt x="902" y="1573"/>
                    </a:lnTo>
                    <a:lnTo>
                      <a:pt x="903" y="1574"/>
                    </a:lnTo>
                    <a:lnTo>
                      <a:pt x="904" y="1576"/>
                    </a:lnTo>
                    <a:lnTo>
                      <a:pt x="906" y="1578"/>
                    </a:lnTo>
                    <a:lnTo>
                      <a:pt x="909" y="1583"/>
                    </a:lnTo>
                    <a:lnTo>
                      <a:pt x="910" y="1584"/>
                    </a:lnTo>
                    <a:lnTo>
                      <a:pt x="911" y="1586"/>
                    </a:lnTo>
                    <a:lnTo>
                      <a:pt x="912" y="1588"/>
                    </a:lnTo>
                    <a:lnTo>
                      <a:pt x="916" y="1592"/>
                    </a:lnTo>
                    <a:lnTo>
                      <a:pt x="917" y="1593"/>
                    </a:lnTo>
                    <a:lnTo>
                      <a:pt x="918" y="1594"/>
                    </a:lnTo>
                    <a:lnTo>
                      <a:pt x="919" y="1596"/>
                    </a:lnTo>
                    <a:lnTo>
                      <a:pt x="923" y="1600"/>
                    </a:lnTo>
                    <a:lnTo>
                      <a:pt x="924" y="1600"/>
                    </a:lnTo>
                    <a:lnTo>
                      <a:pt x="924" y="1601"/>
                    </a:lnTo>
                    <a:lnTo>
                      <a:pt x="926" y="1602"/>
                    </a:lnTo>
                    <a:lnTo>
                      <a:pt x="927" y="1603"/>
                    </a:lnTo>
                    <a:lnTo>
                      <a:pt x="928" y="1604"/>
                    </a:lnTo>
                    <a:lnTo>
                      <a:pt x="930" y="1605"/>
                    </a:lnTo>
                    <a:lnTo>
                      <a:pt x="930" y="1605"/>
                    </a:lnTo>
                    <a:lnTo>
                      <a:pt x="931" y="1606"/>
                    </a:lnTo>
                    <a:lnTo>
                      <a:pt x="932" y="1606"/>
                    </a:lnTo>
                    <a:lnTo>
                      <a:pt x="933" y="1607"/>
                    </a:lnTo>
                    <a:lnTo>
                      <a:pt x="934" y="1607"/>
                    </a:lnTo>
                    <a:lnTo>
                      <a:pt x="935" y="1608"/>
                    </a:lnTo>
                    <a:lnTo>
                      <a:pt x="936" y="1608"/>
                    </a:lnTo>
                    <a:lnTo>
                      <a:pt x="937" y="1609"/>
                    </a:lnTo>
                    <a:lnTo>
                      <a:pt x="938" y="1609"/>
                    </a:lnTo>
                    <a:lnTo>
                      <a:pt x="939" y="1609"/>
                    </a:lnTo>
                    <a:lnTo>
                      <a:pt x="940" y="1609"/>
                    </a:lnTo>
                    <a:lnTo>
                      <a:pt x="941" y="1610"/>
                    </a:lnTo>
                    <a:lnTo>
                      <a:pt x="942" y="1610"/>
                    </a:lnTo>
                    <a:lnTo>
                      <a:pt x="942" y="1610"/>
                    </a:lnTo>
                    <a:lnTo>
                      <a:pt x="943" y="1610"/>
                    </a:lnTo>
                    <a:lnTo>
                      <a:pt x="944" y="1610"/>
                    </a:lnTo>
                    <a:lnTo>
                      <a:pt x="945" y="1610"/>
                    </a:lnTo>
                    <a:lnTo>
                      <a:pt x="946" y="1610"/>
                    </a:lnTo>
                    <a:lnTo>
                      <a:pt x="947" y="1610"/>
                    </a:lnTo>
                    <a:lnTo>
                      <a:pt x="948" y="1610"/>
                    </a:lnTo>
                    <a:lnTo>
                      <a:pt x="948" y="1610"/>
                    </a:lnTo>
                    <a:lnTo>
                      <a:pt x="949" y="1610"/>
                    </a:lnTo>
                    <a:lnTo>
                      <a:pt x="950" y="1610"/>
                    </a:lnTo>
                    <a:lnTo>
                      <a:pt x="951" y="1610"/>
                    </a:lnTo>
                    <a:lnTo>
                      <a:pt x="952" y="1610"/>
                    </a:lnTo>
                    <a:lnTo>
                      <a:pt x="953" y="1610"/>
                    </a:lnTo>
                    <a:lnTo>
                      <a:pt x="953" y="1610"/>
                    </a:lnTo>
                    <a:lnTo>
                      <a:pt x="954" y="1609"/>
                    </a:lnTo>
                    <a:lnTo>
                      <a:pt x="955" y="1609"/>
                    </a:lnTo>
                    <a:lnTo>
                      <a:pt x="956" y="1609"/>
                    </a:lnTo>
                    <a:lnTo>
                      <a:pt x="957" y="1609"/>
                    </a:lnTo>
                    <a:lnTo>
                      <a:pt x="958" y="1608"/>
                    </a:lnTo>
                    <a:lnTo>
                      <a:pt x="958" y="1608"/>
                    </a:lnTo>
                    <a:lnTo>
                      <a:pt x="959" y="1607"/>
                    </a:lnTo>
                    <a:lnTo>
                      <a:pt x="960" y="1607"/>
                    </a:lnTo>
                    <a:lnTo>
                      <a:pt x="961" y="1607"/>
                    </a:lnTo>
                    <a:lnTo>
                      <a:pt x="962" y="1606"/>
                    </a:lnTo>
                    <a:lnTo>
                      <a:pt x="964" y="1605"/>
                    </a:lnTo>
                    <a:lnTo>
                      <a:pt x="964" y="1605"/>
                    </a:lnTo>
                    <a:lnTo>
                      <a:pt x="965" y="1604"/>
                    </a:lnTo>
                    <a:lnTo>
                      <a:pt x="967" y="1603"/>
                    </a:lnTo>
                    <a:lnTo>
                      <a:pt x="968" y="1602"/>
                    </a:lnTo>
                    <a:lnTo>
                      <a:pt x="969" y="1602"/>
                    </a:lnTo>
                    <a:lnTo>
                      <a:pt x="970" y="1600"/>
                    </a:lnTo>
                    <a:lnTo>
                      <a:pt x="971" y="1599"/>
                    </a:lnTo>
                    <a:lnTo>
                      <a:pt x="972" y="1599"/>
                    </a:lnTo>
                    <a:lnTo>
                      <a:pt x="974" y="1597"/>
                    </a:lnTo>
                    <a:lnTo>
                      <a:pt x="977" y="1594"/>
                    </a:lnTo>
                    <a:lnTo>
                      <a:pt x="978" y="1592"/>
                    </a:lnTo>
                    <a:lnTo>
                      <a:pt x="979" y="1591"/>
                    </a:lnTo>
                    <a:lnTo>
                      <a:pt x="980" y="1589"/>
                    </a:lnTo>
                    <a:lnTo>
                      <a:pt x="984" y="1585"/>
                    </a:lnTo>
                    <a:lnTo>
                      <a:pt x="984" y="1584"/>
                    </a:lnTo>
                    <a:lnTo>
                      <a:pt x="985" y="1582"/>
                    </a:lnTo>
                    <a:lnTo>
                      <a:pt x="987" y="1580"/>
                    </a:lnTo>
                    <a:lnTo>
                      <a:pt x="990" y="1575"/>
                    </a:lnTo>
                    <a:lnTo>
                      <a:pt x="991" y="1573"/>
                    </a:lnTo>
                    <a:lnTo>
                      <a:pt x="992" y="1572"/>
                    </a:lnTo>
                    <a:lnTo>
                      <a:pt x="994" y="1569"/>
                    </a:lnTo>
                    <a:lnTo>
                      <a:pt x="997" y="1563"/>
                    </a:lnTo>
                    <a:lnTo>
                      <a:pt x="1004" y="1550"/>
                    </a:lnTo>
                    <a:lnTo>
                      <a:pt x="1005" y="1548"/>
                    </a:lnTo>
                    <a:lnTo>
                      <a:pt x="1006" y="1546"/>
                    </a:lnTo>
                    <a:lnTo>
                      <a:pt x="1007" y="1542"/>
                    </a:lnTo>
                    <a:lnTo>
                      <a:pt x="1011" y="1534"/>
                    </a:lnTo>
                    <a:lnTo>
                      <a:pt x="1018" y="1516"/>
                    </a:lnTo>
                    <a:lnTo>
                      <a:pt x="1019" y="1514"/>
                    </a:lnTo>
                    <a:lnTo>
                      <a:pt x="1020" y="1512"/>
                    </a:lnTo>
                    <a:lnTo>
                      <a:pt x="1022" y="1507"/>
                    </a:lnTo>
                    <a:lnTo>
                      <a:pt x="1026" y="1497"/>
                    </a:lnTo>
                    <a:lnTo>
                      <a:pt x="1033" y="1475"/>
                    </a:lnTo>
                    <a:lnTo>
                      <a:pt x="1034" y="1472"/>
                    </a:lnTo>
                    <a:lnTo>
                      <a:pt x="1035" y="1470"/>
                    </a:lnTo>
                    <a:lnTo>
                      <a:pt x="1037" y="1464"/>
                    </a:lnTo>
                    <a:lnTo>
                      <a:pt x="1040" y="1452"/>
                    </a:lnTo>
                    <a:lnTo>
                      <a:pt x="1047" y="1428"/>
                    </a:lnTo>
                    <a:lnTo>
                      <a:pt x="1062" y="1374"/>
                    </a:lnTo>
                    <a:lnTo>
                      <a:pt x="1063" y="1371"/>
                    </a:lnTo>
                    <a:lnTo>
                      <a:pt x="1064" y="1367"/>
                    </a:lnTo>
                    <a:lnTo>
                      <a:pt x="1066" y="1361"/>
                    </a:lnTo>
                    <a:lnTo>
                      <a:pt x="1069" y="1347"/>
                    </a:lnTo>
                    <a:lnTo>
                      <a:pt x="1076" y="1319"/>
                    </a:lnTo>
                    <a:lnTo>
                      <a:pt x="1090" y="1260"/>
                    </a:lnTo>
                    <a:lnTo>
                      <a:pt x="1117" y="1129"/>
                    </a:lnTo>
                    <a:lnTo>
                      <a:pt x="1118" y="1124"/>
                    </a:lnTo>
                    <a:lnTo>
                      <a:pt x="1119" y="1119"/>
                    </a:lnTo>
                    <a:lnTo>
                      <a:pt x="1121" y="1110"/>
                    </a:lnTo>
                    <a:lnTo>
                      <a:pt x="1124" y="1090"/>
                    </a:lnTo>
                    <a:lnTo>
                      <a:pt x="1132" y="1051"/>
                    </a:lnTo>
                    <a:lnTo>
                      <a:pt x="1147" y="971"/>
                    </a:lnTo>
                    <a:lnTo>
                      <a:pt x="1148" y="965"/>
                    </a:lnTo>
                    <a:lnTo>
                      <a:pt x="1149" y="960"/>
                    </a:lnTo>
                    <a:lnTo>
                      <a:pt x="1151" y="950"/>
                    </a:lnTo>
                    <a:lnTo>
                      <a:pt x="1155" y="930"/>
                    </a:lnTo>
                    <a:lnTo>
                      <a:pt x="1162" y="888"/>
                    </a:lnTo>
                    <a:lnTo>
                      <a:pt x="1163" y="883"/>
                    </a:lnTo>
                    <a:lnTo>
                      <a:pt x="1164" y="878"/>
                    </a:lnTo>
                    <a:lnTo>
                      <a:pt x="1166" y="867"/>
                    </a:lnTo>
                    <a:lnTo>
                      <a:pt x="1170" y="847"/>
                    </a:lnTo>
                    <a:lnTo>
                      <a:pt x="1171" y="842"/>
                    </a:lnTo>
                    <a:lnTo>
                      <a:pt x="1172" y="836"/>
                    </a:lnTo>
                    <a:lnTo>
                      <a:pt x="1174" y="826"/>
                    </a:lnTo>
                    <a:lnTo>
                      <a:pt x="1175" y="821"/>
                    </a:lnTo>
                    <a:lnTo>
                      <a:pt x="1176" y="816"/>
                    </a:lnTo>
                    <a:lnTo>
                      <a:pt x="1177" y="810"/>
                    </a:lnTo>
                    <a:lnTo>
                      <a:pt x="1177" y="805"/>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9" name="Straight Arrow Connector 8"/>
              <p:cNvCxnSpPr/>
              <p:nvPr/>
            </p:nvCxnSpPr>
            <p:spPr>
              <a:xfrm flipV="1">
                <a:off x="6108097" y="1142056"/>
                <a:ext cx="175757" cy="1955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0" name="TextBox 9"/>
                <p:cNvSpPr txBox="1"/>
                <p:nvPr/>
              </p:nvSpPr>
              <p:spPr>
                <a:xfrm>
                  <a:off x="5384588" y="870117"/>
                  <a:ext cx="43980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rgbClr val="0070C0"/>
                            </a:solidFill>
                            <a:latin typeface="Cambria Math" panose="02040503050406030204" pitchFamily="18" charset="0"/>
                          </a:rPr>
                          <m:t>𝛾</m:t>
                        </m:r>
                      </m:oMath>
                    </m:oMathPara>
                  </a14:m>
                  <a:endParaRPr lang="en-GB" sz="2400" dirty="0"/>
                </a:p>
              </p:txBody>
            </p:sp>
          </mc:Choice>
          <mc:Fallback xmlns="">
            <p:sp>
              <p:nvSpPr>
                <p:cNvPr id="10" name="TextBox 9"/>
                <p:cNvSpPr txBox="1">
                  <a:spLocks noRot="1" noChangeAspect="1" noMove="1" noResize="1" noEditPoints="1" noAdjustHandles="1" noChangeArrowheads="1" noChangeShapeType="1" noTextEdit="1"/>
                </p:cNvSpPr>
                <p:nvPr/>
              </p:nvSpPr>
              <p:spPr>
                <a:xfrm>
                  <a:off x="5384588" y="870117"/>
                  <a:ext cx="439800" cy="461665"/>
                </a:xfrm>
                <a:prstGeom prst="rect">
                  <a:avLst/>
                </a:prstGeom>
                <a:blipFill>
                  <a:blip r:embed="rId5"/>
                  <a:stretch>
                    <a:fillRect l="-2778" b="-10526"/>
                  </a:stretch>
                </a:blipFill>
              </p:spPr>
              <p:txBody>
                <a:bodyPr/>
                <a:lstStyle/>
                <a:p>
                  <a:r>
                    <a:rPr lang="en-GB">
                      <a:noFill/>
                    </a:rPr>
                    <a:t> </a:t>
                  </a:r>
                </a:p>
              </p:txBody>
            </p:sp>
          </mc:Fallback>
        </mc:AlternateContent>
      </p:grpSp>
      <p:grpSp>
        <p:nvGrpSpPr>
          <p:cNvPr id="12" name="Group 11"/>
          <p:cNvGrpSpPr/>
          <p:nvPr/>
        </p:nvGrpSpPr>
        <p:grpSpPr>
          <a:xfrm>
            <a:off x="6619324" y="1527175"/>
            <a:ext cx="968426" cy="1325448"/>
            <a:chOff x="5315428" y="910951"/>
            <a:chExt cx="968426" cy="1325448"/>
          </a:xfrm>
        </p:grpSpPr>
        <p:grpSp>
          <p:nvGrpSpPr>
            <p:cNvPr id="13" name="Group 12"/>
            <p:cNvGrpSpPr/>
            <p:nvPr/>
          </p:nvGrpSpPr>
          <p:grpSpPr>
            <a:xfrm>
              <a:off x="5315428" y="1142056"/>
              <a:ext cx="968426" cy="1094343"/>
              <a:chOff x="5315428" y="1142056"/>
              <a:chExt cx="968426" cy="1094343"/>
            </a:xfrm>
          </p:grpSpPr>
          <p:sp>
            <p:nvSpPr>
              <p:cNvPr id="15" name="Freeform 14"/>
              <p:cNvSpPr>
                <a:spLocks/>
              </p:cNvSpPr>
              <p:nvPr/>
            </p:nvSpPr>
            <p:spPr bwMode="auto">
              <a:xfrm rot="7816991">
                <a:off x="5590680" y="1340847"/>
                <a:ext cx="638619" cy="470558"/>
              </a:xfrm>
              <a:custGeom>
                <a:avLst/>
                <a:gdLst>
                  <a:gd name="T0" fmla="*/ 54 w 1590"/>
                  <a:gd name="T1" fmla="*/ 514 h 1610"/>
                  <a:gd name="T2" fmla="*/ 85 w 1590"/>
                  <a:gd name="T3" fmla="*/ 362 h 1610"/>
                  <a:gd name="T4" fmla="*/ 120 w 1590"/>
                  <a:gd name="T5" fmla="*/ 217 h 1610"/>
                  <a:gd name="T6" fmla="*/ 142 w 1590"/>
                  <a:gd name="T7" fmla="*/ 141 h 1610"/>
                  <a:gd name="T8" fmla="*/ 168 w 1590"/>
                  <a:gd name="T9" fmla="*/ 72 h 1610"/>
                  <a:gd name="T10" fmla="*/ 182 w 1590"/>
                  <a:gd name="T11" fmla="*/ 44 h 1610"/>
                  <a:gd name="T12" fmla="*/ 195 w 1590"/>
                  <a:gd name="T13" fmla="*/ 23 h 1610"/>
                  <a:gd name="T14" fmla="*/ 204 w 1590"/>
                  <a:gd name="T15" fmla="*/ 13 h 1610"/>
                  <a:gd name="T16" fmla="*/ 215 w 1590"/>
                  <a:gd name="T17" fmla="*/ 4 h 1610"/>
                  <a:gd name="T18" fmla="*/ 222 w 1590"/>
                  <a:gd name="T19" fmla="*/ 1 h 1610"/>
                  <a:gd name="T20" fmla="*/ 229 w 1590"/>
                  <a:gd name="T21" fmla="*/ 0 h 1610"/>
                  <a:gd name="T22" fmla="*/ 237 w 1590"/>
                  <a:gd name="T23" fmla="*/ 0 h 1610"/>
                  <a:gd name="T24" fmla="*/ 245 w 1590"/>
                  <a:gd name="T25" fmla="*/ 3 h 1610"/>
                  <a:gd name="T26" fmla="*/ 255 w 1590"/>
                  <a:gd name="T27" fmla="*/ 11 h 1610"/>
                  <a:gd name="T28" fmla="*/ 267 w 1590"/>
                  <a:gd name="T29" fmla="*/ 24 h 1610"/>
                  <a:gd name="T30" fmla="*/ 287 w 1590"/>
                  <a:gd name="T31" fmla="*/ 59 h 1610"/>
                  <a:gd name="T32" fmla="*/ 309 w 1590"/>
                  <a:gd name="T33" fmla="*/ 113 h 1610"/>
                  <a:gd name="T34" fmla="*/ 342 w 1590"/>
                  <a:gd name="T35" fmla="*/ 223 h 1610"/>
                  <a:gd name="T36" fmla="*/ 409 w 1590"/>
                  <a:gd name="T37" fmla="*/ 524 h 1610"/>
                  <a:gd name="T38" fmla="*/ 521 w 1590"/>
                  <a:gd name="T39" fmla="*/ 1125 h 1610"/>
                  <a:gd name="T40" fmla="*/ 566 w 1590"/>
                  <a:gd name="T41" fmla="*/ 1332 h 1610"/>
                  <a:gd name="T42" fmla="*/ 586 w 1590"/>
                  <a:gd name="T43" fmla="*/ 1409 h 1610"/>
                  <a:gd name="T44" fmla="*/ 621 w 1590"/>
                  <a:gd name="T45" fmla="*/ 1518 h 1610"/>
                  <a:gd name="T46" fmla="*/ 640 w 1590"/>
                  <a:gd name="T47" fmla="*/ 1561 h 1610"/>
                  <a:gd name="T48" fmla="*/ 657 w 1590"/>
                  <a:gd name="T49" fmla="*/ 1587 h 1610"/>
                  <a:gd name="T50" fmla="*/ 668 w 1590"/>
                  <a:gd name="T51" fmla="*/ 1600 h 1610"/>
                  <a:gd name="T52" fmla="*/ 677 w 1590"/>
                  <a:gd name="T53" fmla="*/ 1606 h 1610"/>
                  <a:gd name="T54" fmla="*/ 685 w 1590"/>
                  <a:gd name="T55" fmla="*/ 1609 h 1610"/>
                  <a:gd name="T56" fmla="*/ 692 w 1590"/>
                  <a:gd name="T57" fmla="*/ 1610 h 1610"/>
                  <a:gd name="T58" fmla="*/ 699 w 1590"/>
                  <a:gd name="T59" fmla="*/ 1609 h 1610"/>
                  <a:gd name="T60" fmla="*/ 707 w 1590"/>
                  <a:gd name="T61" fmla="*/ 1606 h 1610"/>
                  <a:gd name="T62" fmla="*/ 718 w 1590"/>
                  <a:gd name="T63" fmla="*/ 1597 h 1610"/>
                  <a:gd name="T64" fmla="*/ 733 w 1590"/>
                  <a:gd name="T65" fmla="*/ 1579 h 1610"/>
                  <a:gd name="T66" fmla="*/ 752 w 1590"/>
                  <a:gd name="T67" fmla="*/ 1542 h 1610"/>
                  <a:gd name="T68" fmla="*/ 788 w 1590"/>
                  <a:gd name="T69" fmla="*/ 1445 h 1610"/>
                  <a:gd name="T70" fmla="*/ 820 w 1590"/>
                  <a:gd name="T71" fmla="*/ 1323 h 1610"/>
                  <a:gd name="T72" fmla="*/ 860 w 1590"/>
                  <a:gd name="T73" fmla="*/ 1137 h 1610"/>
                  <a:gd name="T74" fmla="*/ 972 w 1590"/>
                  <a:gd name="T75" fmla="*/ 538 h 1610"/>
                  <a:gd name="T76" fmla="*/ 1017 w 1590"/>
                  <a:gd name="T77" fmla="*/ 322 h 1610"/>
                  <a:gd name="T78" fmla="*/ 1047 w 1590"/>
                  <a:gd name="T79" fmla="*/ 202 h 1610"/>
                  <a:gd name="T80" fmla="*/ 1086 w 1590"/>
                  <a:gd name="T81" fmla="*/ 83 h 1610"/>
                  <a:gd name="T82" fmla="*/ 1104 w 1590"/>
                  <a:gd name="T83" fmla="*/ 44 h 1610"/>
                  <a:gd name="T84" fmla="*/ 1119 w 1590"/>
                  <a:gd name="T85" fmla="*/ 21 h 1610"/>
                  <a:gd name="T86" fmla="*/ 1131 w 1590"/>
                  <a:gd name="T87" fmla="*/ 9 h 1610"/>
                  <a:gd name="T88" fmla="*/ 1140 w 1590"/>
                  <a:gd name="T89" fmla="*/ 3 h 1610"/>
                  <a:gd name="T90" fmla="*/ 1147 w 1590"/>
                  <a:gd name="T91" fmla="*/ 0 h 1610"/>
                  <a:gd name="T92" fmla="*/ 1154 w 1590"/>
                  <a:gd name="T93" fmla="*/ 0 h 1610"/>
                  <a:gd name="T94" fmla="*/ 1162 w 1590"/>
                  <a:gd name="T95" fmla="*/ 1 h 1610"/>
                  <a:gd name="T96" fmla="*/ 1171 w 1590"/>
                  <a:gd name="T97" fmla="*/ 6 h 1610"/>
                  <a:gd name="T98" fmla="*/ 1181 w 1590"/>
                  <a:gd name="T99" fmla="*/ 14 h 1610"/>
                  <a:gd name="T100" fmla="*/ 1195 w 1590"/>
                  <a:gd name="T101" fmla="*/ 32 h 1610"/>
                  <a:gd name="T102" fmla="*/ 1209 w 1590"/>
                  <a:gd name="T103" fmla="*/ 57 h 1610"/>
                  <a:gd name="T104" fmla="*/ 1243 w 1590"/>
                  <a:gd name="T105" fmla="*/ 147 h 1610"/>
                  <a:gd name="T106" fmla="*/ 1276 w 1590"/>
                  <a:gd name="T107" fmla="*/ 264 h 1610"/>
                  <a:gd name="T108" fmla="*/ 1315 w 1590"/>
                  <a:gd name="T109" fmla="*/ 441 h 1610"/>
                  <a:gd name="T110" fmla="*/ 1425 w 1590"/>
                  <a:gd name="T111" fmla="*/ 1026 h 1610"/>
                  <a:gd name="T112" fmla="*/ 1469 w 1590"/>
                  <a:gd name="T113" fmla="*/ 1248 h 1610"/>
                  <a:gd name="T114" fmla="*/ 1499 w 1590"/>
                  <a:gd name="T115" fmla="*/ 1375 h 1610"/>
                  <a:gd name="T116" fmla="*/ 1538 w 1590"/>
                  <a:gd name="T117" fmla="*/ 1503 h 1610"/>
                  <a:gd name="T118" fmla="*/ 1556 w 1590"/>
                  <a:gd name="T119" fmla="*/ 1548 h 1610"/>
                  <a:gd name="T120" fmla="*/ 1571 w 1590"/>
                  <a:gd name="T121" fmla="*/ 1575 h 1610"/>
                  <a:gd name="T122" fmla="*/ 1585 w 1590"/>
                  <a:gd name="T123"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610">
                    <a:moveTo>
                      <a:pt x="0" y="805"/>
                    </a:moveTo>
                    <a:lnTo>
                      <a:pt x="1" y="800"/>
                    </a:lnTo>
                    <a:lnTo>
                      <a:pt x="2" y="795"/>
                    </a:lnTo>
                    <a:lnTo>
                      <a:pt x="3" y="786"/>
                    </a:lnTo>
                    <a:lnTo>
                      <a:pt x="7" y="768"/>
                    </a:lnTo>
                    <a:lnTo>
                      <a:pt x="14" y="731"/>
                    </a:lnTo>
                    <a:lnTo>
                      <a:pt x="27" y="657"/>
                    </a:lnTo>
                    <a:lnTo>
                      <a:pt x="54" y="514"/>
                    </a:lnTo>
                    <a:lnTo>
                      <a:pt x="55" y="509"/>
                    </a:lnTo>
                    <a:lnTo>
                      <a:pt x="56" y="505"/>
                    </a:lnTo>
                    <a:lnTo>
                      <a:pt x="58" y="495"/>
                    </a:lnTo>
                    <a:lnTo>
                      <a:pt x="62" y="477"/>
                    </a:lnTo>
                    <a:lnTo>
                      <a:pt x="69" y="440"/>
                    </a:lnTo>
                    <a:lnTo>
                      <a:pt x="84" y="370"/>
                    </a:lnTo>
                    <a:lnTo>
                      <a:pt x="84" y="366"/>
                    </a:lnTo>
                    <a:lnTo>
                      <a:pt x="85" y="362"/>
                    </a:lnTo>
                    <a:lnTo>
                      <a:pt x="87" y="353"/>
                    </a:lnTo>
                    <a:lnTo>
                      <a:pt x="91" y="337"/>
                    </a:lnTo>
                    <a:lnTo>
                      <a:pt x="98" y="304"/>
                    </a:lnTo>
                    <a:lnTo>
                      <a:pt x="113" y="244"/>
                    </a:lnTo>
                    <a:lnTo>
                      <a:pt x="114" y="240"/>
                    </a:lnTo>
                    <a:lnTo>
                      <a:pt x="115" y="237"/>
                    </a:lnTo>
                    <a:lnTo>
                      <a:pt x="116" y="230"/>
                    </a:lnTo>
                    <a:lnTo>
                      <a:pt x="120" y="217"/>
                    </a:lnTo>
                    <a:lnTo>
                      <a:pt x="127" y="192"/>
                    </a:lnTo>
                    <a:lnTo>
                      <a:pt x="128" y="189"/>
                    </a:lnTo>
                    <a:lnTo>
                      <a:pt x="128" y="186"/>
                    </a:lnTo>
                    <a:lnTo>
                      <a:pt x="130" y="180"/>
                    </a:lnTo>
                    <a:lnTo>
                      <a:pt x="134" y="169"/>
                    </a:lnTo>
                    <a:lnTo>
                      <a:pt x="140" y="146"/>
                    </a:lnTo>
                    <a:lnTo>
                      <a:pt x="141" y="144"/>
                    </a:lnTo>
                    <a:lnTo>
                      <a:pt x="142" y="141"/>
                    </a:lnTo>
                    <a:lnTo>
                      <a:pt x="144" y="136"/>
                    </a:lnTo>
                    <a:lnTo>
                      <a:pt x="147" y="125"/>
                    </a:lnTo>
                    <a:lnTo>
                      <a:pt x="155" y="106"/>
                    </a:lnTo>
                    <a:lnTo>
                      <a:pt x="155" y="103"/>
                    </a:lnTo>
                    <a:lnTo>
                      <a:pt x="156" y="101"/>
                    </a:lnTo>
                    <a:lnTo>
                      <a:pt x="158" y="97"/>
                    </a:lnTo>
                    <a:lnTo>
                      <a:pt x="161" y="88"/>
                    </a:lnTo>
                    <a:lnTo>
                      <a:pt x="168" y="72"/>
                    </a:lnTo>
                    <a:lnTo>
                      <a:pt x="169" y="70"/>
                    </a:lnTo>
                    <a:lnTo>
                      <a:pt x="170" y="68"/>
                    </a:lnTo>
                    <a:lnTo>
                      <a:pt x="172" y="64"/>
                    </a:lnTo>
                    <a:lnTo>
                      <a:pt x="175" y="57"/>
                    </a:lnTo>
                    <a:lnTo>
                      <a:pt x="176" y="55"/>
                    </a:lnTo>
                    <a:lnTo>
                      <a:pt x="177" y="54"/>
                    </a:lnTo>
                    <a:lnTo>
                      <a:pt x="178" y="50"/>
                    </a:lnTo>
                    <a:lnTo>
                      <a:pt x="182" y="44"/>
                    </a:lnTo>
                    <a:lnTo>
                      <a:pt x="183" y="43"/>
                    </a:lnTo>
                    <a:lnTo>
                      <a:pt x="183" y="41"/>
                    </a:lnTo>
                    <a:lnTo>
                      <a:pt x="185" y="38"/>
                    </a:lnTo>
                    <a:lnTo>
                      <a:pt x="188" y="33"/>
                    </a:lnTo>
                    <a:lnTo>
                      <a:pt x="189" y="32"/>
                    </a:lnTo>
                    <a:lnTo>
                      <a:pt x="190" y="30"/>
                    </a:lnTo>
                    <a:lnTo>
                      <a:pt x="192" y="28"/>
                    </a:lnTo>
                    <a:lnTo>
                      <a:pt x="195" y="23"/>
                    </a:lnTo>
                    <a:lnTo>
                      <a:pt x="196" y="22"/>
                    </a:lnTo>
                    <a:lnTo>
                      <a:pt x="197" y="21"/>
                    </a:lnTo>
                    <a:lnTo>
                      <a:pt x="199" y="19"/>
                    </a:lnTo>
                    <a:lnTo>
                      <a:pt x="199" y="18"/>
                    </a:lnTo>
                    <a:lnTo>
                      <a:pt x="200" y="17"/>
                    </a:lnTo>
                    <a:lnTo>
                      <a:pt x="202" y="15"/>
                    </a:lnTo>
                    <a:lnTo>
                      <a:pt x="203" y="14"/>
                    </a:lnTo>
                    <a:lnTo>
                      <a:pt x="204" y="13"/>
                    </a:lnTo>
                    <a:lnTo>
                      <a:pt x="205" y="12"/>
                    </a:lnTo>
                    <a:lnTo>
                      <a:pt x="209" y="9"/>
                    </a:lnTo>
                    <a:lnTo>
                      <a:pt x="209" y="8"/>
                    </a:lnTo>
                    <a:lnTo>
                      <a:pt x="210" y="7"/>
                    </a:lnTo>
                    <a:lnTo>
                      <a:pt x="212" y="6"/>
                    </a:lnTo>
                    <a:lnTo>
                      <a:pt x="213" y="6"/>
                    </a:lnTo>
                    <a:lnTo>
                      <a:pt x="214" y="5"/>
                    </a:lnTo>
                    <a:lnTo>
                      <a:pt x="215" y="4"/>
                    </a:lnTo>
                    <a:lnTo>
                      <a:pt x="216" y="3"/>
                    </a:lnTo>
                    <a:lnTo>
                      <a:pt x="217" y="3"/>
                    </a:lnTo>
                    <a:lnTo>
                      <a:pt x="218" y="3"/>
                    </a:lnTo>
                    <a:lnTo>
                      <a:pt x="219" y="2"/>
                    </a:lnTo>
                    <a:lnTo>
                      <a:pt x="220" y="2"/>
                    </a:lnTo>
                    <a:lnTo>
                      <a:pt x="220" y="2"/>
                    </a:lnTo>
                    <a:lnTo>
                      <a:pt x="221" y="1"/>
                    </a:lnTo>
                    <a:lnTo>
                      <a:pt x="222" y="1"/>
                    </a:lnTo>
                    <a:lnTo>
                      <a:pt x="223" y="1"/>
                    </a:lnTo>
                    <a:lnTo>
                      <a:pt x="224" y="0"/>
                    </a:lnTo>
                    <a:lnTo>
                      <a:pt x="225" y="0"/>
                    </a:lnTo>
                    <a:lnTo>
                      <a:pt x="226" y="0"/>
                    </a:lnTo>
                    <a:lnTo>
                      <a:pt x="227" y="0"/>
                    </a:lnTo>
                    <a:lnTo>
                      <a:pt x="228" y="0"/>
                    </a:lnTo>
                    <a:lnTo>
                      <a:pt x="228" y="0"/>
                    </a:lnTo>
                    <a:lnTo>
                      <a:pt x="229" y="0"/>
                    </a:lnTo>
                    <a:lnTo>
                      <a:pt x="230" y="0"/>
                    </a:lnTo>
                    <a:lnTo>
                      <a:pt x="231" y="0"/>
                    </a:lnTo>
                    <a:lnTo>
                      <a:pt x="232" y="0"/>
                    </a:lnTo>
                    <a:lnTo>
                      <a:pt x="233" y="0"/>
                    </a:lnTo>
                    <a:lnTo>
                      <a:pt x="234" y="0"/>
                    </a:lnTo>
                    <a:lnTo>
                      <a:pt x="235" y="0"/>
                    </a:lnTo>
                    <a:lnTo>
                      <a:pt x="236" y="0"/>
                    </a:lnTo>
                    <a:lnTo>
                      <a:pt x="237" y="0"/>
                    </a:lnTo>
                    <a:lnTo>
                      <a:pt x="238" y="1"/>
                    </a:lnTo>
                    <a:lnTo>
                      <a:pt x="239" y="1"/>
                    </a:lnTo>
                    <a:lnTo>
                      <a:pt x="239" y="1"/>
                    </a:lnTo>
                    <a:lnTo>
                      <a:pt x="240" y="1"/>
                    </a:lnTo>
                    <a:lnTo>
                      <a:pt x="241" y="2"/>
                    </a:lnTo>
                    <a:lnTo>
                      <a:pt x="242" y="2"/>
                    </a:lnTo>
                    <a:lnTo>
                      <a:pt x="244" y="3"/>
                    </a:lnTo>
                    <a:lnTo>
                      <a:pt x="245" y="3"/>
                    </a:lnTo>
                    <a:lnTo>
                      <a:pt x="246" y="4"/>
                    </a:lnTo>
                    <a:lnTo>
                      <a:pt x="248" y="5"/>
                    </a:lnTo>
                    <a:lnTo>
                      <a:pt x="249" y="6"/>
                    </a:lnTo>
                    <a:lnTo>
                      <a:pt x="249" y="6"/>
                    </a:lnTo>
                    <a:lnTo>
                      <a:pt x="251" y="8"/>
                    </a:lnTo>
                    <a:lnTo>
                      <a:pt x="252" y="8"/>
                    </a:lnTo>
                    <a:lnTo>
                      <a:pt x="253" y="9"/>
                    </a:lnTo>
                    <a:lnTo>
                      <a:pt x="255" y="11"/>
                    </a:lnTo>
                    <a:lnTo>
                      <a:pt x="256" y="12"/>
                    </a:lnTo>
                    <a:lnTo>
                      <a:pt x="257" y="12"/>
                    </a:lnTo>
                    <a:lnTo>
                      <a:pt x="259" y="14"/>
                    </a:lnTo>
                    <a:lnTo>
                      <a:pt x="259" y="15"/>
                    </a:lnTo>
                    <a:lnTo>
                      <a:pt x="260" y="16"/>
                    </a:lnTo>
                    <a:lnTo>
                      <a:pt x="262" y="18"/>
                    </a:lnTo>
                    <a:lnTo>
                      <a:pt x="266" y="23"/>
                    </a:lnTo>
                    <a:lnTo>
                      <a:pt x="267" y="24"/>
                    </a:lnTo>
                    <a:lnTo>
                      <a:pt x="268" y="26"/>
                    </a:lnTo>
                    <a:lnTo>
                      <a:pt x="269" y="28"/>
                    </a:lnTo>
                    <a:lnTo>
                      <a:pt x="273" y="34"/>
                    </a:lnTo>
                    <a:lnTo>
                      <a:pt x="280" y="46"/>
                    </a:lnTo>
                    <a:lnTo>
                      <a:pt x="281" y="48"/>
                    </a:lnTo>
                    <a:lnTo>
                      <a:pt x="282" y="49"/>
                    </a:lnTo>
                    <a:lnTo>
                      <a:pt x="284" y="53"/>
                    </a:lnTo>
                    <a:lnTo>
                      <a:pt x="287" y="59"/>
                    </a:lnTo>
                    <a:lnTo>
                      <a:pt x="294" y="74"/>
                    </a:lnTo>
                    <a:lnTo>
                      <a:pt x="295" y="76"/>
                    </a:lnTo>
                    <a:lnTo>
                      <a:pt x="296" y="78"/>
                    </a:lnTo>
                    <a:lnTo>
                      <a:pt x="297" y="82"/>
                    </a:lnTo>
                    <a:lnTo>
                      <a:pt x="301" y="91"/>
                    </a:lnTo>
                    <a:lnTo>
                      <a:pt x="308" y="109"/>
                    </a:lnTo>
                    <a:lnTo>
                      <a:pt x="309" y="111"/>
                    </a:lnTo>
                    <a:lnTo>
                      <a:pt x="309" y="113"/>
                    </a:lnTo>
                    <a:lnTo>
                      <a:pt x="311" y="118"/>
                    </a:lnTo>
                    <a:lnTo>
                      <a:pt x="314" y="128"/>
                    </a:lnTo>
                    <a:lnTo>
                      <a:pt x="321" y="149"/>
                    </a:lnTo>
                    <a:lnTo>
                      <a:pt x="335" y="195"/>
                    </a:lnTo>
                    <a:lnTo>
                      <a:pt x="336" y="199"/>
                    </a:lnTo>
                    <a:lnTo>
                      <a:pt x="337" y="202"/>
                    </a:lnTo>
                    <a:lnTo>
                      <a:pt x="339" y="209"/>
                    </a:lnTo>
                    <a:lnTo>
                      <a:pt x="342" y="223"/>
                    </a:lnTo>
                    <a:lnTo>
                      <a:pt x="350" y="252"/>
                    </a:lnTo>
                    <a:lnTo>
                      <a:pt x="365" y="313"/>
                    </a:lnTo>
                    <a:lnTo>
                      <a:pt x="394" y="450"/>
                    </a:lnTo>
                    <a:lnTo>
                      <a:pt x="395" y="455"/>
                    </a:lnTo>
                    <a:lnTo>
                      <a:pt x="396" y="459"/>
                    </a:lnTo>
                    <a:lnTo>
                      <a:pt x="398" y="468"/>
                    </a:lnTo>
                    <a:lnTo>
                      <a:pt x="402" y="487"/>
                    </a:lnTo>
                    <a:lnTo>
                      <a:pt x="409" y="524"/>
                    </a:lnTo>
                    <a:lnTo>
                      <a:pt x="423" y="600"/>
                    </a:lnTo>
                    <a:lnTo>
                      <a:pt x="452" y="756"/>
                    </a:lnTo>
                    <a:lnTo>
                      <a:pt x="506" y="1050"/>
                    </a:lnTo>
                    <a:lnTo>
                      <a:pt x="507" y="1054"/>
                    </a:lnTo>
                    <a:lnTo>
                      <a:pt x="508" y="1059"/>
                    </a:lnTo>
                    <a:lnTo>
                      <a:pt x="510" y="1069"/>
                    </a:lnTo>
                    <a:lnTo>
                      <a:pt x="514" y="1088"/>
                    </a:lnTo>
                    <a:lnTo>
                      <a:pt x="521" y="1125"/>
                    </a:lnTo>
                    <a:lnTo>
                      <a:pt x="536" y="1197"/>
                    </a:lnTo>
                    <a:lnTo>
                      <a:pt x="537" y="1201"/>
                    </a:lnTo>
                    <a:lnTo>
                      <a:pt x="537" y="1206"/>
                    </a:lnTo>
                    <a:lnTo>
                      <a:pt x="539" y="1214"/>
                    </a:lnTo>
                    <a:lnTo>
                      <a:pt x="543" y="1232"/>
                    </a:lnTo>
                    <a:lnTo>
                      <a:pt x="550" y="1266"/>
                    </a:lnTo>
                    <a:lnTo>
                      <a:pt x="565" y="1329"/>
                    </a:lnTo>
                    <a:lnTo>
                      <a:pt x="566" y="1332"/>
                    </a:lnTo>
                    <a:lnTo>
                      <a:pt x="567" y="1336"/>
                    </a:lnTo>
                    <a:lnTo>
                      <a:pt x="569" y="1343"/>
                    </a:lnTo>
                    <a:lnTo>
                      <a:pt x="572" y="1357"/>
                    </a:lnTo>
                    <a:lnTo>
                      <a:pt x="579" y="1384"/>
                    </a:lnTo>
                    <a:lnTo>
                      <a:pt x="580" y="1387"/>
                    </a:lnTo>
                    <a:lnTo>
                      <a:pt x="581" y="1390"/>
                    </a:lnTo>
                    <a:lnTo>
                      <a:pt x="583" y="1397"/>
                    </a:lnTo>
                    <a:lnTo>
                      <a:pt x="586" y="1409"/>
                    </a:lnTo>
                    <a:lnTo>
                      <a:pt x="593" y="1433"/>
                    </a:lnTo>
                    <a:lnTo>
                      <a:pt x="594" y="1436"/>
                    </a:lnTo>
                    <a:lnTo>
                      <a:pt x="595" y="1439"/>
                    </a:lnTo>
                    <a:lnTo>
                      <a:pt x="596" y="1445"/>
                    </a:lnTo>
                    <a:lnTo>
                      <a:pt x="600" y="1456"/>
                    </a:lnTo>
                    <a:lnTo>
                      <a:pt x="606" y="1477"/>
                    </a:lnTo>
                    <a:lnTo>
                      <a:pt x="620" y="1516"/>
                    </a:lnTo>
                    <a:lnTo>
                      <a:pt x="621" y="1518"/>
                    </a:lnTo>
                    <a:lnTo>
                      <a:pt x="622" y="1520"/>
                    </a:lnTo>
                    <a:lnTo>
                      <a:pt x="624" y="1524"/>
                    </a:lnTo>
                    <a:lnTo>
                      <a:pt x="627" y="1532"/>
                    </a:lnTo>
                    <a:lnTo>
                      <a:pt x="634" y="1547"/>
                    </a:lnTo>
                    <a:lnTo>
                      <a:pt x="634" y="1549"/>
                    </a:lnTo>
                    <a:lnTo>
                      <a:pt x="635" y="1551"/>
                    </a:lnTo>
                    <a:lnTo>
                      <a:pt x="637" y="1554"/>
                    </a:lnTo>
                    <a:lnTo>
                      <a:pt x="640" y="1561"/>
                    </a:lnTo>
                    <a:lnTo>
                      <a:pt x="647" y="1573"/>
                    </a:lnTo>
                    <a:lnTo>
                      <a:pt x="648" y="1574"/>
                    </a:lnTo>
                    <a:lnTo>
                      <a:pt x="649" y="1575"/>
                    </a:lnTo>
                    <a:lnTo>
                      <a:pt x="650" y="1578"/>
                    </a:lnTo>
                    <a:lnTo>
                      <a:pt x="654" y="1583"/>
                    </a:lnTo>
                    <a:lnTo>
                      <a:pt x="655" y="1584"/>
                    </a:lnTo>
                    <a:lnTo>
                      <a:pt x="655" y="1585"/>
                    </a:lnTo>
                    <a:lnTo>
                      <a:pt x="657" y="1587"/>
                    </a:lnTo>
                    <a:lnTo>
                      <a:pt x="660" y="1592"/>
                    </a:lnTo>
                    <a:lnTo>
                      <a:pt x="661" y="1593"/>
                    </a:lnTo>
                    <a:lnTo>
                      <a:pt x="662" y="1594"/>
                    </a:lnTo>
                    <a:lnTo>
                      <a:pt x="664" y="1596"/>
                    </a:lnTo>
                    <a:lnTo>
                      <a:pt x="665" y="1597"/>
                    </a:lnTo>
                    <a:lnTo>
                      <a:pt x="665" y="1597"/>
                    </a:lnTo>
                    <a:lnTo>
                      <a:pt x="667" y="1599"/>
                    </a:lnTo>
                    <a:lnTo>
                      <a:pt x="668" y="1600"/>
                    </a:lnTo>
                    <a:lnTo>
                      <a:pt x="669" y="1601"/>
                    </a:lnTo>
                    <a:lnTo>
                      <a:pt x="670" y="1602"/>
                    </a:lnTo>
                    <a:lnTo>
                      <a:pt x="671" y="1603"/>
                    </a:lnTo>
                    <a:lnTo>
                      <a:pt x="672" y="1603"/>
                    </a:lnTo>
                    <a:lnTo>
                      <a:pt x="674" y="1604"/>
                    </a:lnTo>
                    <a:lnTo>
                      <a:pt x="675" y="1605"/>
                    </a:lnTo>
                    <a:lnTo>
                      <a:pt x="676" y="1606"/>
                    </a:lnTo>
                    <a:lnTo>
                      <a:pt x="677" y="1606"/>
                    </a:lnTo>
                    <a:lnTo>
                      <a:pt x="677" y="1607"/>
                    </a:lnTo>
                    <a:lnTo>
                      <a:pt x="678" y="1607"/>
                    </a:lnTo>
                    <a:lnTo>
                      <a:pt x="679" y="1607"/>
                    </a:lnTo>
                    <a:lnTo>
                      <a:pt x="681" y="1608"/>
                    </a:lnTo>
                    <a:lnTo>
                      <a:pt x="682" y="1609"/>
                    </a:lnTo>
                    <a:lnTo>
                      <a:pt x="683" y="1609"/>
                    </a:lnTo>
                    <a:lnTo>
                      <a:pt x="684" y="1609"/>
                    </a:lnTo>
                    <a:lnTo>
                      <a:pt x="685" y="1609"/>
                    </a:lnTo>
                    <a:lnTo>
                      <a:pt x="686" y="1610"/>
                    </a:lnTo>
                    <a:lnTo>
                      <a:pt x="687" y="1610"/>
                    </a:lnTo>
                    <a:lnTo>
                      <a:pt x="687" y="1610"/>
                    </a:lnTo>
                    <a:lnTo>
                      <a:pt x="688" y="1610"/>
                    </a:lnTo>
                    <a:lnTo>
                      <a:pt x="689" y="1610"/>
                    </a:lnTo>
                    <a:lnTo>
                      <a:pt x="690" y="1610"/>
                    </a:lnTo>
                    <a:lnTo>
                      <a:pt x="691" y="1610"/>
                    </a:lnTo>
                    <a:lnTo>
                      <a:pt x="692" y="1610"/>
                    </a:lnTo>
                    <a:lnTo>
                      <a:pt x="693" y="1610"/>
                    </a:lnTo>
                    <a:lnTo>
                      <a:pt x="694" y="1610"/>
                    </a:lnTo>
                    <a:lnTo>
                      <a:pt x="695" y="1610"/>
                    </a:lnTo>
                    <a:lnTo>
                      <a:pt x="696" y="1610"/>
                    </a:lnTo>
                    <a:lnTo>
                      <a:pt x="697" y="1610"/>
                    </a:lnTo>
                    <a:lnTo>
                      <a:pt x="697" y="1610"/>
                    </a:lnTo>
                    <a:lnTo>
                      <a:pt x="698" y="1610"/>
                    </a:lnTo>
                    <a:lnTo>
                      <a:pt x="699" y="1609"/>
                    </a:lnTo>
                    <a:lnTo>
                      <a:pt x="700" y="1609"/>
                    </a:lnTo>
                    <a:lnTo>
                      <a:pt x="701" y="1609"/>
                    </a:lnTo>
                    <a:lnTo>
                      <a:pt x="702" y="1608"/>
                    </a:lnTo>
                    <a:lnTo>
                      <a:pt x="703" y="1608"/>
                    </a:lnTo>
                    <a:lnTo>
                      <a:pt x="704" y="1608"/>
                    </a:lnTo>
                    <a:lnTo>
                      <a:pt x="705" y="1607"/>
                    </a:lnTo>
                    <a:lnTo>
                      <a:pt x="706" y="1607"/>
                    </a:lnTo>
                    <a:lnTo>
                      <a:pt x="707" y="1606"/>
                    </a:lnTo>
                    <a:lnTo>
                      <a:pt x="707" y="1606"/>
                    </a:lnTo>
                    <a:lnTo>
                      <a:pt x="708" y="1605"/>
                    </a:lnTo>
                    <a:lnTo>
                      <a:pt x="710" y="1604"/>
                    </a:lnTo>
                    <a:lnTo>
                      <a:pt x="711" y="1603"/>
                    </a:lnTo>
                    <a:lnTo>
                      <a:pt x="712" y="1603"/>
                    </a:lnTo>
                    <a:lnTo>
                      <a:pt x="714" y="1601"/>
                    </a:lnTo>
                    <a:lnTo>
                      <a:pt x="717" y="1598"/>
                    </a:lnTo>
                    <a:lnTo>
                      <a:pt x="718" y="1597"/>
                    </a:lnTo>
                    <a:lnTo>
                      <a:pt x="719" y="1596"/>
                    </a:lnTo>
                    <a:lnTo>
                      <a:pt x="721" y="1594"/>
                    </a:lnTo>
                    <a:lnTo>
                      <a:pt x="725" y="1590"/>
                    </a:lnTo>
                    <a:lnTo>
                      <a:pt x="726" y="1589"/>
                    </a:lnTo>
                    <a:lnTo>
                      <a:pt x="727" y="1587"/>
                    </a:lnTo>
                    <a:lnTo>
                      <a:pt x="728" y="1585"/>
                    </a:lnTo>
                    <a:lnTo>
                      <a:pt x="732" y="1580"/>
                    </a:lnTo>
                    <a:lnTo>
                      <a:pt x="733" y="1579"/>
                    </a:lnTo>
                    <a:lnTo>
                      <a:pt x="734" y="1577"/>
                    </a:lnTo>
                    <a:lnTo>
                      <a:pt x="735" y="1575"/>
                    </a:lnTo>
                    <a:lnTo>
                      <a:pt x="739" y="1569"/>
                    </a:lnTo>
                    <a:lnTo>
                      <a:pt x="746" y="1556"/>
                    </a:lnTo>
                    <a:lnTo>
                      <a:pt x="746" y="1555"/>
                    </a:lnTo>
                    <a:lnTo>
                      <a:pt x="747" y="1553"/>
                    </a:lnTo>
                    <a:lnTo>
                      <a:pt x="749" y="1550"/>
                    </a:lnTo>
                    <a:lnTo>
                      <a:pt x="752" y="1542"/>
                    </a:lnTo>
                    <a:lnTo>
                      <a:pt x="759" y="1527"/>
                    </a:lnTo>
                    <a:lnTo>
                      <a:pt x="760" y="1525"/>
                    </a:lnTo>
                    <a:lnTo>
                      <a:pt x="761" y="1522"/>
                    </a:lnTo>
                    <a:lnTo>
                      <a:pt x="763" y="1518"/>
                    </a:lnTo>
                    <a:lnTo>
                      <a:pt x="766" y="1509"/>
                    </a:lnTo>
                    <a:lnTo>
                      <a:pt x="773" y="1491"/>
                    </a:lnTo>
                    <a:lnTo>
                      <a:pt x="787" y="1448"/>
                    </a:lnTo>
                    <a:lnTo>
                      <a:pt x="788" y="1445"/>
                    </a:lnTo>
                    <a:lnTo>
                      <a:pt x="789" y="1442"/>
                    </a:lnTo>
                    <a:lnTo>
                      <a:pt x="790" y="1436"/>
                    </a:lnTo>
                    <a:lnTo>
                      <a:pt x="794" y="1423"/>
                    </a:lnTo>
                    <a:lnTo>
                      <a:pt x="801" y="1397"/>
                    </a:lnTo>
                    <a:lnTo>
                      <a:pt x="816" y="1339"/>
                    </a:lnTo>
                    <a:lnTo>
                      <a:pt x="817" y="1335"/>
                    </a:lnTo>
                    <a:lnTo>
                      <a:pt x="818" y="1331"/>
                    </a:lnTo>
                    <a:lnTo>
                      <a:pt x="820" y="1323"/>
                    </a:lnTo>
                    <a:lnTo>
                      <a:pt x="824" y="1308"/>
                    </a:lnTo>
                    <a:lnTo>
                      <a:pt x="831" y="1276"/>
                    </a:lnTo>
                    <a:lnTo>
                      <a:pt x="846" y="1208"/>
                    </a:lnTo>
                    <a:lnTo>
                      <a:pt x="847" y="1203"/>
                    </a:lnTo>
                    <a:lnTo>
                      <a:pt x="847" y="1199"/>
                    </a:lnTo>
                    <a:lnTo>
                      <a:pt x="849" y="1190"/>
                    </a:lnTo>
                    <a:lnTo>
                      <a:pt x="853" y="1173"/>
                    </a:lnTo>
                    <a:lnTo>
                      <a:pt x="860" y="1137"/>
                    </a:lnTo>
                    <a:lnTo>
                      <a:pt x="874" y="1063"/>
                    </a:lnTo>
                    <a:lnTo>
                      <a:pt x="903" y="909"/>
                    </a:lnTo>
                    <a:lnTo>
                      <a:pt x="957" y="615"/>
                    </a:lnTo>
                    <a:lnTo>
                      <a:pt x="958" y="610"/>
                    </a:lnTo>
                    <a:lnTo>
                      <a:pt x="959" y="605"/>
                    </a:lnTo>
                    <a:lnTo>
                      <a:pt x="961" y="596"/>
                    </a:lnTo>
                    <a:lnTo>
                      <a:pt x="965" y="576"/>
                    </a:lnTo>
                    <a:lnTo>
                      <a:pt x="972" y="538"/>
                    </a:lnTo>
                    <a:lnTo>
                      <a:pt x="987" y="463"/>
                    </a:lnTo>
                    <a:lnTo>
                      <a:pt x="988" y="459"/>
                    </a:lnTo>
                    <a:lnTo>
                      <a:pt x="989" y="454"/>
                    </a:lnTo>
                    <a:lnTo>
                      <a:pt x="991" y="445"/>
                    </a:lnTo>
                    <a:lnTo>
                      <a:pt x="994" y="428"/>
                    </a:lnTo>
                    <a:lnTo>
                      <a:pt x="1002" y="393"/>
                    </a:lnTo>
                    <a:lnTo>
                      <a:pt x="1016" y="326"/>
                    </a:lnTo>
                    <a:lnTo>
                      <a:pt x="1017" y="322"/>
                    </a:lnTo>
                    <a:lnTo>
                      <a:pt x="1018" y="318"/>
                    </a:lnTo>
                    <a:lnTo>
                      <a:pt x="1020" y="311"/>
                    </a:lnTo>
                    <a:lnTo>
                      <a:pt x="1023" y="296"/>
                    </a:lnTo>
                    <a:lnTo>
                      <a:pt x="1030" y="268"/>
                    </a:lnTo>
                    <a:lnTo>
                      <a:pt x="1043" y="214"/>
                    </a:lnTo>
                    <a:lnTo>
                      <a:pt x="1044" y="211"/>
                    </a:lnTo>
                    <a:lnTo>
                      <a:pt x="1045" y="208"/>
                    </a:lnTo>
                    <a:lnTo>
                      <a:pt x="1047" y="202"/>
                    </a:lnTo>
                    <a:lnTo>
                      <a:pt x="1050" y="189"/>
                    </a:lnTo>
                    <a:lnTo>
                      <a:pt x="1057" y="166"/>
                    </a:lnTo>
                    <a:lnTo>
                      <a:pt x="1071" y="123"/>
                    </a:lnTo>
                    <a:lnTo>
                      <a:pt x="1072" y="120"/>
                    </a:lnTo>
                    <a:lnTo>
                      <a:pt x="1073" y="118"/>
                    </a:lnTo>
                    <a:lnTo>
                      <a:pt x="1074" y="112"/>
                    </a:lnTo>
                    <a:lnTo>
                      <a:pt x="1078" y="102"/>
                    </a:lnTo>
                    <a:lnTo>
                      <a:pt x="1086" y="83"/>
                    </a:lnTo>
                    <a:lnTo>
                      <a:pt x="1086" y="81"/>
                    </a:lnTo>
                    <a:lnTo>
                      <a:pt x="1087" y="79"/>
                    </a:lnTo>
                    <a:lnTo>
                      <a:pt x="1089" y="75"/>
                    </a:lnTo>
                    <a:lnTo>
                      <a:pt x="1093" y="66"/>
                    </a:lnTo>
                    <a:lnTo>
                      <a:pt x="1100" y="51"/>
                    </a:lnTo>
                    <a:lnTo>
                      <a:pt x="1101" y="50"/>
                    </a:lnTo>
                    <a:lnTo>
                      <a:pt x="1102" y="48"/>
                    </a:lnTo>
                    <a:lnTo>
                      <a:pt x="1104" y="44"/>
                    </a:lnTo>
                    <a:lnTo>
                      <a:pt x="1108" y="38"/>
                    </a:lnTo>
                    <a:lnTo>
                      <a:pt x="1109" y="37"/>
                    </a:lnTo>
                    <a:lnTo>
                      <a:pt x="1110" y="35"/>
                    </a:lnTo>
                    <a:lnTo>
                      <a:pt x="1111" y="32"/>
                    </a:lnTo>
                    <a:lnTo>
                      <a:pt x="1115" y="27"/>
                    </a:lnTo>
                    <a:lnTo>
                      <a:pt x="1116" y="25"/>
                    </a:lnTo>
                    <a:lnTo>
                      <a:pt x="1117" y="24"/>
                    </a:lnTo>
                    <a:lnTo>
                      <a:pt x="1119" y="21"/>
                    </a:lnTo>
                    <a:lnTo>
                      <a:pt x="1120" y="20"/>
                    </a:lnTo>
                    <a:lnTo>
                      <a:pt x="1121" y="19"/>
                    </a:lnTo>
                    <a:lnTo>
                      <a:pt x="1122" y="17"/>
                    </a:lnTo>
                    <a:lnTo>
                      <a:pt x="1123" y="16"/>
                    </a:lnTo>
                    <a:lnTo>
                      <a:pt x="1124" y="15"/>
                    </a:lnTo>
                    <a:lnTo>
                      <a:pt x="1126" y="13"/>
                    </a:lnTo>
                    <a:lnTo>
                      <a:pt x="1130" y="10"/>
                    </a:lnTo>
                    <a:lnTo>
                      <a:pt x="1131" y="9"/>
                    </a:lnTo>
                    <a:lnTo>
                      <a:pt x="1132" y="8"/>
                    </a:lnTo>
                    <a:lnTo>
                      <a:pt x="1133" y="7"/>
                    </a:lnTo>
                    <a:lnTo>
                      <a:pt x="1134" y="6"/>
                    </a:lnTo>
                    <a:lnTo>
                      <a:pt x="1135" y="5"/>
                    </a:lnTo>
                    <a:lnTo>
                      <a:pt x="1137" y="4"/>
                    </a:lnTo>
                    <a:lnTo>
                      <a:pt x="1138" y="4"/>
                    </a:lnTo>
                    <a:lnTo>
                      <a:pt x="1139" y="3"/>
                    </a:lnTo>
                    <a:lnTo>
                      <a:pt x="1140" y="3"/>
                    </a:lnTo>
                    <a:lnTo>
                      <a:pt x="1141" y="2"/>
                    </a:lnTo>
                    <a:lnTo>
                      <a:pt x="1142" y="2"/>
                    </a:lnTo>
                    <a:lnTo>
                      <a:pt x="1143" y="2"/>
                    </a:lnTo>
                    <a:lnTo>
                      <a:pt x="1143" y="1"/>
                    </a:lnTo>
                    <a:lnTo>
                      <a:pt x="1144" y="1"/>
                    </a:lnTo>
                    <a:lnTo>
                      <a:pt x="1145" y="1"/>
                    </a:lnTo>
                    <a:lnTo>
                      <a:pt x="1146" y="0"/>
                    </a:lnTo>
                    <a:lnTo>
                      <a:pt x="1147" y="0"/>
                    </a:lnTo>
                    <a:lnTo>
                      <a:pt x="1148" y="0"/>
                    </a:lnTo>
                    <a:lnTo>
                      <a:pt x="1149" y="0"/>
                    </a:lnTo>
                    <a:lnTo>
                      <a:pt x="1150" y="0"/>
                    </a:lnTo>
                    <a:lnTo>
                      <a:pt x="1151" y="0"/>
                    </a:lnTo>
                    <a:lnTo>
                      <a:pt x="1152" y="0"/>
                    </a:lnTo>
                    <a:lnTo>
                      <a:pt x="1153" y="0"/>
                    </a:lnTo>
                    <a:lnTo>
                      <a:pt x="1153" y="0"/>
                    </a:lnTo>
                    <a:lnTo>
                      <a:pt x="1154" y="0"/>
                    </a:lnTo>
                    <a:lnTo>
                      <a:pt x="1155" y="0"/>
                    </a:lnTo>
                    <a:lnTo>
                      <a:pt x="1156" y="0"/>
                    </a:lnTo>
                    <a:lnTo>
                      <a:pt x="1157" y="0"/>
                    </a:lnTo>
                    <a:lnTo>
                      <a:pt x="1158" y="0"/>
                    </a:lnTo>
                    <a:lnTo>
                      <a:pt x="1159" y="0"/>
                    </a:lnTo>
                    <a:lnTo>
                      <a:pt x="1160" y="1"/>
                    </a:lnTo>
                    <a:lnTo>
                      <a:pt x="1161" y="1"/>
                    </a:lnTo>
                    <a:lnTo>
                      <a:pt x="1162" y="1"/>
                    </a:lnTo>
                    <a:lnTo>
                      <a:pt x="1162" y="1"/>
                    </a:lnTo>
                    <a:lnTo>
                      <a:pt x="1163" y="2"/>
                    </a:lnTo>
                    <a:lnTo>
                      <a:pt x="1164" y="2"/>
                    </a:lnTo>
                    <a:lnTo>
                      <a:pt x="1166" y="3"/>
                    </a:lnTo>
                    <a:lnTo>
                      <a:pt x="1167" y="3"/>
                    </a:lnTo>
                    <a:lnTo>
                      <a:pt x="1168" y="4"/>
                    </a:lnTo>
                    <a:lnTo>
                      <a:pt x="1170" y="5"/>
                    </a:lnTo>
                    <a:lnTo>
                      <a:pt x="1171" y="6"/>
                    </a:lnTo>
                    <a:lnTo>
                      <a:pt x="1172" y="6"/>
                    </a:lnTo>
                    <a:lnTo>
                      <a:pt x="1173" y="7"/>
                    </a:lnTo>
                    <a:lnTo>
                      <a:pt x="1174" y="8"/>
                    </a:lnTo>
                    <a:lnTo>
                      <a:pt x="1175" y="9"/>
                    </a:lnTo>
                    <a:lnTo>
                      <a:pt x="1177" y="10"/>
                    </a:lnTo>
                    <a:lnTo>
                      <a:pt x="1178" y="11"/>
                    </a:lnTo>
                    <a:lnTo>
                      <a:pt x="1179" y="12"/>
                    </a:lnTo>
                    <a:lnTo>
                      <a:pt x="1181" y="14"/>
                    </a:lnTo>
                    <a:lnTo>
                      <a:pt x="1182" y="15"/>
                    </a:lnTo>
                    <a:lnTo>
                      <a:pt x="1182" y="16"/>
                    </a:lnTo>
                    <a:lnTo>
                      <a:pt x="1184" y="18"/>
                    </a:lnTo>
                    <a:lnTo>
                      <a:pt x="1188" y="23"/>
                    </a:lnTo>
                    <a:lnTo>
                      <a:pt x="1189" y="24"/>
                    </a:lnTo>
                    <a:lnTo>
                      <a:pt x="1190" y="25"/>
                    </a:lnTo>
                    <a:lnTo>
                      <a:pt x="1192" y="27"/>
                    </a:lnTo>
                    <a:lnTo>
                      <a:pt x="1195" y="32"/>
                    </a:lnTo>
                    <a:lnTo>
                      <a:pt x="1196" y="34"/>
                    </a:lnTo>
                    <a:lnTo>
                      <a:pt x="1197" y="35"/>
                    </a:lnTo>
                    <a:lnTo>
                      <a:pt x="1199" y="38"/>
                    </a:lnTo>
                    <a:lnTo>
                      <a:pt x="1202" y="44"/>
                    </a:lnTo>
                    <a:lnTo>
                      <a:pt x="1203" y="45"/>
                    </a:lnTo>
                    <a:lnTo>
                      <a:pt x="1204" y="47"/>
                    </a:lnTo>
                    <a:lnTo>
                      <a:pt x="1205" y="50"/>
                    </a:lnTo>
                    <a:lnTo>
                      <a:pt x="1209" y="57"/>
                    </a:lnTo>
                    <a:lnTo>
                      <a:pt x="1215" y="71"/>
                    </a:lnTo>
                    <a:lnTo>
                      <a:pt x="1216" y="73"/>
                    </a:lnTo>
                    <a:lnTo>
                      <a:pt x="1217" y="75"/>
                    </a:lnTo>
                    <a:lnTo>
                      <a:pt x="1219" y="79"/>
                    </a:lnTo>
                    <a:lnTo>
                      <a:pt x="1222" y="87"/>
                    </a:lnTo>
                    <a:lnTo>
                      <a:pt x="1229" y="104"/>
                    </a:lnTo>
                    <a:lnTo>
                      <a:pt x="1243" y="144"/>
                    </a:lnTo>
                    <a:lnTo>
                      <a:pt x="1243" y="147"/>
                    </a:lnTo>
                    <a:lnTo>
                      <a:pt x="1244" y="150"/>
                    </a:lnTo>
                    <a:lnTo>
                      <a:pt x="1246" y="156"/>
                    </a:lnTo>
                    <a:lnTo>
                      <a:pt x="1250" y="168"/>
                    </a:lnTo>
                    <a:lnTo>
                      <a:pt x="1257" y="194"/>
                    </a:lnTo>
                    <a:lnTo>
                      <a:pt x="1272" y="249"/>
                    </a:lnTo>
                    <a:lnTo>
                      <a:pt x="1273" y="253"/>
                    </a:lnTo>
                    <a:lnTo>
                      <a:pt x="1274" y="257"/>
                    </a:lnTo>
                    <a:lnTo>
                      <a:pt x="1276" y="264"/>
                    </a:lnTo>
                    <a:lnTo>
                      <a:pt x="1279" y="279"/>
                    </a:lnTo>
                    <a:lnTo>
                      <a:pt x="1287" y="310"/>
                    </a:lnTo>
                    <a:lnTo>
                      <a:pt x="1301" y="376"/>
                    </a:lnTo>
                    <a:lnTo>
                      <a:pt x="1302" y="380"/>
                    </a:lnTo>
                    <a:lnTo>
                      <a:pt x="1303" y="384"/>
                    </a:lnTo>
                    <a:lnTo>
                      <a:pt x="1305" y="392"/>
                    </a:lnTo>
                    <a:lnTo>
                      <a:pt x="1308" y="408"/>
                    </a:lnTo>
                    <a:lnTo>
                      <a:pt x="1315" y="441"/>
                    </a:lnTo>
                    <a:lnTo>
                      <a:pt x="1329" y="510"/>
                    </a:lnTo>
                    <a:lnTo>
                      <a:pt x="1356" y="655"/>
                    </a:lnTo>
                    <a:lnTo>
                      <a:pt x="1410" y="949"/>
                    </a:lnTo>
                    <a:lnTo>
                      <a:pt x="1411" y="953"/>
                    </a:lnTo>
                    <a:lnTo>
                      <a:pt x="1412" y="958"/>
                    </a:lnTo>
                    <a:lnTo>
                      <a:pt x="1414" y="968"/>
                    </a:lnTo>
                    <a:lnTo>
                      <a:pt x="1418" y="988"/>
                    </a:lnTo>
                    <a:lnTo>
                      <a:pt x="1425" y="1026"/>
                    </a:lnTo>
                    <a:lnTo>
                      <a:pt x="1439" y="1102"/>
                    </a:lnTo>
                    <a:lnTo>
                      <a:pt x="1440" y="1107"/>
                    </a:lnTo>
                    <a:lnTo>
                      <a:pt x="1441" y="1111"/>
                    </a:lnTo>
                    <a:lnTo>
                      <a:pt x="1443" y="1121"/>
                    </a:lnTo>
                    <a:lnTo>
                      <a:pt x="1447" y="1139"/>
                    </a:lnTo>
                    <a:lnTo>
                      <a:pt x="1454" y="1175"/>
                    </a:lnTo>
                    <a:lnTo>
                      <a:pt x="1469" y="1244"/>
                    </a:lnTo>
                    <a:lnTo>
                      <a:pt x="1469" y="1248"/>
                    </a:lnTo>
                    <a:lnTo>
                      <a:pt x="1470" y="1252"/>
                    </a:lnTo>
                    <a:lnTo>
                      <a:pt x="1472" y="1260"/>
                    </a:lnTo>
                    <a:lnTo>
                      <a:pt x="1475" y="1275"/>
                    </a:lnTo>
                    <a:lnTo>
                      <a:pt x="1482" y="1305"/>
                    </a:lnTo>
                    <a:lnTo>
                      <a:pt x="1496" y="1361"/>
                    </a:lnTo>
                    <a:lnTo>
                      <a:pt x="1497" y="1364"/>
                    </a:lnTo>
                    <a:lnTo>
                      <a:pt x="1497" y="1368"/>
                    </a:lnTo>
                    <a:lnTo>
                      <a:pt x="1499" y="1375"/>
                    </a:lnTo>
                    <a:lnTo>
                      <a:pt x="1502" y="1388"/>
                    </a:lnTo>
                    <a:lnTo>
                      <a:pt x="1509" y="1413"/>
                    </a:lnTo>
                    <a:lnTo>
                      <a:pt x="1523" y="1459"/>
                    </a:lnTo>
                    <a:lnTo>
                      <a:pt x="1524" y="1462"/>
                    </a:lnTo>
                    <a:lnTo>
                      <a:pt x="1525" y="1465"/>
                    </a:lnTo>
                    <a:lnTo>
                      <a:pt x="1527" y="1471"/>
                    </a:lnTo>
                    <a:lnTo>
                      <a:pt x="1530" y="1482"/>
                    </a:lnTo>
                    <a:lnTo>
                      <a:pt x="1538" y="1503"/>
                    </a:lnTo>
                    <a:lnTo>
                      <a:pt x="1539" y="1506"/>
                    </a:lnTo>
                    <a:lnTo>
                      <a:pt x="1539" y="1508"/>
                    </a:lnTo>
                    <a:lnTo>
                      <a:pt x="1541" y="1513"/>
                    </a:lnTo>
                    <a:lnTo>
                      <a:pt x="1545" y="1522"/>
                    </a:lnTo>
                    <a:lnTo>
                      <a:pt x="1552" y="1540"/>
                    </a:lnTo>
                    <a:lnTo>
                      <a:pt x="1553" y="1542"/>
                    </a:lnTo>
                    <a:lnTo>
                      <a:pt x="1554" y="1544"/>
                    </a:lnTo>
                    <a:lnTo>
                      <a:pt x="1556" y="1548"/>
                    </a:lnTo>
                    <a:lnTo>
                      <a:pt x="1560" y="1555"/>
                    </a:lnTo>
                    <a:lnTo>
                      <a:pt x="1561" y="1557"/>
                    </a:lnTo>
                    <a:lnTo>
                      <a:pt x="1562" y="1559"/>
                    </a:lnTo>
                    <a:lnTo>
                      <a:pt x="1563" y="1562"/>
                    </a:lnTo>
                    <a:lnTo>
                      <a:pt x="1567" y="1569"/>
                    </a:lnTo>
                    <a:lnTo>
                      <a:pt x="1568" y="1571"/>
                    </a:lnTo>
                    <a:lnTo>
                      <a:pt x="1569" y="1572"/>
                    </a:lnTo>
                    <a:lnTo>
                      <a:pt x="1571" y="1575"/>
                    </a:lnTo>
                    <a:lnTo>
                      <a:pt x="1574" y="1581"/>
                    </a:lnTo>
                    <a:lnTo>
                      <a:pt x="1575" y="1582"/>
                    </a:lnTo>
                    <a:lnTo>
                      <a:pt x="1576" y="1583"/>
                    </a:lnTo>
                    <a:lnTo>
                      <a:pt x="1578" y="1586"/>
                    </a:lnTo>
                    <a:lnTo>
                      <a:pt x="1582" y="1591"/>
                    </a:lnTo>
                    <a:lnTo>
                      <a:pt x="1583" y="1592"/>
                    </a:lnTo>
                    <a:lnTo>
                      <a:pt x="1584" y="1593"/>
                    </a:lnTo>
                    <a:lnTo>
                      <a:pt x="1585" y="1595"/>
                    </a:lnTo>
                    <a:lnTo>
                      <a:pt x="1586" y="1596"/>
                    </a:lnTo>
                    <a:lnTo>
                      <a:pt x="1587" y="1597"/>
                    </a:lnTo>
                    <a:lnTo>
                      <a:pt x="1589" y="1599"/>
                    </a:lnTo>
                    <a:lnTo>
                      <a:pt x="1590" y="1600"/>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Freeform 15"/>
              <p:cNvSpPr>
                <a:spLocks/>
              </p:cNvSpPr>
              <p:nvPr/>
            </p:nvSpPr>
            <p:spPr bwMode="auto">
              <a:xfrm rot="7816991">
                <a:off x="5314337" y="1764751"/>
                <a:ext cx="472739" cy="470558"/>
              </a:xfrm>
              <a:custGeom>
                <a:avLst/>
                <a:gdLst>
                  <a:gd name="T0" fmla="*/ 7 w 1177"/>
                  <a:gd name="T1" fmla="*/ 1605 h 1610"/>
                  <a:gd name="T2" fmla="*/ 14 w 1177"/>
                  <a:gd name="T3" fmla="*/ 1609 h 1610"/>
                  <a:gd name="T4" fmla="*/ 21 w 1177"/>
                  <a:gd name="T5" fmla="*/ 1610 h 1610"/>
                  <a:gd name="T6" fmla="*/ 28 w 1177"/>
                  <a:gd name="T7" fmla="*/ 1610 h 1610"/>
                  <a:gd name="T8" fmla="*/ 34 w 1177"/>
                  <a:gd name="T9" fmla="*/ 1609 h 1610"/>
                  <a:gd name="T10" fmla="*/ 40 w 1177"/>
                  <a:gd name="T11" fmla="*/ 1606 h 1610"/>
                  <a:gd name="T12" fmla="*/ 51 w 1177"/>
                  <a:gd name="T13" fmla="*/ 1597 h 1610"/>
                  <a:gd name="T14" fmla="*/ 64 w 1177"/>
                  <a:gd name="T15" fmla="*/ 1581 h 1610"/>
                  <a:gd name="T16" fmla="*/ 79 w 1177"/>
                  <a:gd name="T17" fmla="*/ 1555 h 1610"/>
                  <a:gd name="T18" fmla="*/ 97 w 1177"/>
                  <a:gd name="T19" fmla="*/ 1513 h 1610"/>
                  <a:gd name="T20" fmla="*/ 133 w 1177"/>
                  <a:gd name="T21" fmla="*/ 1398 h 1610"/>
                  <a:gd name="T22" fmla="*/ 164 w 1177"/>
                  <a:gd name="T23" fmla="*/ 1274 h 1610"/>
                  <a:gd name="T24" fmla="*/ 271 w 1177"/>
                  <a:gd name="T25" fmla="*/ 716 h 1610"/>
                  <a:gd name="T26" fmla="*/ 301 w 1177"/>
                  <a:gd name="T27" fmla="*/ 555 h 1610"/>
                  <a:gd name="T28" fmla="*/ 331 w 1177"/>
                  <a:gd name="T29" fmla="*/ 405 h 1610"/>
                  <a:gd name="T30" fmla="*/ 360 w 1177"/>
                  <a:gd name="T31" fmla="*/ 276 h 1610"/>
                  <a:gd name="T32" fmla="*/ 391 w 1177"/>
                  <a:gd name="T33" fmla="*/ 160 h 1610"/>
                  <a:gd name="T34" fmla="*/ 414 w 1177"/>
                  <a:gd name="T35" fmla="*/ 93 h 1610"/>
                  <a:gd name="T36" fmla="*/ 428 w 1177"/>
                  <a:gd name="T37" fmla="*/ 61 h 1610"/>
                  <a:gd name="T38" fmla="*/ 445 w 1177"/>
                  <a:gd name="T39" fmla="*/ 31 h 1610"/>
                  <a:gd name="T40" fmla="*/ 458 w 1177"/>
                  <a:gd name="T41" fmla="*/ 14 h 1610"/>
                  <a:gd name="T42" fmla="*/ 465 w 1177"/>
                  <a:gd name="T43" fmla="*/ 7 h 1610"/>
                  <a:gd name="T44" fmla="*/ 473 w 1177"/>
                  <a:gd name="T45" fmla="*/ 3 h 1610"/>
                  <a:gd name="T46" fmla="*/ 479 w 1177"/>
                  <a:gd name="T47" fmla="*/ 0 h 1610"/>
                  <a:gd name="T48" fmla="*/ 485 w 1177"/>
                  <a:gd name="T49" fmla="*/ 0 h 1610"/>
                  <a:gd name="T50" fmla="*/ 491 w 1177"/>
                  <a:gd name="T51" fmla="*/ 0 h 1610"/>
                  <a:gd name="T52" fmla="*/ 498 w 1177"/>
                  <a:gd name="T53" fmla="*/ 2 h 1610"/>
                  <a:gd name="T54" fmla="*/ 506 w 1177"/>
                  <a:gd name="T55" fmla="*/ 7 h 1610"/>
                  <a:gd name="T56" fmla="*/ 518 w 1177"/>
                  <a:gd name="T57" fmla="*/ 19 h 1610"/>
                  <a:gd name="T58" fmla="*/ 528 w 1177"/>
                  <a:gd name="T59" fmla="*/ 34 h 1610"/>
                  <a:gd name="T60" fmla="*/ 540 w 1177"/>
                  <a:gd name="T61" fmla="*/ 55 h 1610"/>
                  <a:gd name="T62" fmla="*/ 559 w 1177"/>
                  <a:gd name="T63" fmla="*/ 99 h 1610"/>
                  <a:gd name="T64" fmla="*/ 582 w 1177"/>
                  <a:gd name="T65" fmla="*/ 167 h 1610"/>
                  <a:gd name="T66" fmla="*/ 612 w 1177"/>
                  <a:gd name="T67" fmla="*/ 280 h 1610"/>
                  <a:gd name="T68" fmla="*/ 725 w 1177"/>
                  <a:gd name="T69" fmla="*/ 853 h 1610"/>
                  <a:gd name="T70" fmla="*/ 783 w 1177"/>
                  <a:gd name="T71" fmla="*/ 1159 h 1610"/>
                  <a:gd name="T72" fmla="*/ 811 w 1177"/>
                  <a:gd name="T73" fmla="*/ 1290 h 1610"/>
                  <a:gd name="T74" fmla="*/ 840 w 1177"/>
                  <a:gd name="T75" fmla="*/ 1407 h 1610"/>
                  <a:gd name="T76" fmla="*/ 866 w 1177"/>
                  <a:gd name="T77" fmla="*/ 1491 h 1610"/>
                  <a:gd name="T78" fmla="*/ 883 w 1177"/>
                  <a:gd name="T79" fmla="*/ 1534 h 1610"/>
                  <a:gd name="T80" fmla="*/ 902 w 1177"/>
                  <a:gd name="T81" fmla="*/ 1573 h 1610"/>
                  <a:gd name="T82" fmla="*/ 912 w 1177"/>
                  <a:gd name="T83" fmla="*/ 1588 h 1610"/>
                  <a:gd name="T84" fmla="*/ 924 w 1177"/>
                  <a:gd name="T85" fmla="*/ 1601 h 1610"/>
                  <a:gd name="T86" fmla="*/ 932 w 1177"/>
                  <a:gd name="T87" fmla="*/ 1606 h 1610"/>
                  <a:gd name="T88" fmla="*/ 939 w 1177"/>
                  <a:gd name="T89" fmla="*/ 1609 h 1610"/>
                  <a:gd name="T90" fmla="*/ 945 w 1177"/>
                  <a:gd name="T91" fmla="*/ 1610 h 1610"/>
                  <a:gd name="T92" fmla="*/ 951 w 1177"/>
                  <a:gd name="T93" fmla="*/ 1610 h 1610"/>
                  <a:gd name="T94" fmla="*/ 957 w 1177"/>
                  <a:gd name="T95" fmla="*/ 1609 h 1610"/>
                  <a:gd name="T96" fmla="*/ 964 w 1177"/>
                  <a:gd name="T97" fmla="*/ 1605 h 1610"/>
                  <a:gd name="T98" fmla="*/ 971 w 1177"/>
                  <a:gd name="T99" fmla="*/ 1599 h 1610"/>
                  <a:gd name="T100" fmla="*/ 984 w 1177"/>
                  <a:gd name="T101" fmla="*/ 1585 h 1610"/>
                  <a:gd name="T102" fmla="*/ 994 w 1177"/>
                  <a:gd name="T103" fmla="*/ 1569 h 1610"/>
                  <a:gd name="T104" fmla="*/ 1018 w 1177"/>
                  <a:gd name="T105" fmla="*/ 1516 h 1610"/>
                  <a:gd name="T106" fmla="*/ 1035 w 1177"/>
                  <a:gd name="T107" fmla="*/ 1470 h 1610"/>
                  <a:gd name="T108" fmla="*/ 1066 w 1177"/>
                  <a:gd name="T109" fmla="*/ 1361 h 1610"/>
                  <a:gd name="T110" fmla="*/ 1121 w 1177"/>
                  <a:gd name="T111" fmla="*/ 1110 h 1610"/>
                  <a:gd name="T112" fmla="*/ 1155 w 1177"/>
                  <a:gd name="T113" fmla="*/ 930 h 1610"/>
                  <a:gd name="T114" fmla="*/ 1172 w 1177"/>
                  <a:gd name="T115" fmla="*/ 836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1610">
                    <a:moveTo>
                      <a:pt x="0" y="1600"/>
                    </a:moveTo>
                    <a:lnTo>
                      <a:pt x="1" y="1600"/>
                    </a:lnTo>
                    <a:lnTo>
                      <a:pt x="3" y="1602"/>
                    </a:lnTo>
                    <a:lnTo>
                      <a:pt x="4" y="1603"/>
                    </a:lnTo>
                    <a:lnTo>
                      <a:pt x="4" y="1603"/>
                    </a:lnTo>
                    <a:lnTo>
                      <a:pt x="6" y="1604"/>
                    </a:lnTo>
                    <a:lnTo>
                      <a:pt x="7" y="1605"/>
                    </a:lnTo>
                    <a:lnTo>
                      <a:pt x="8" y="1606"/>
                    </a:lnTo>
                    <a:lnTo>
                      <a:pt x="9" y="1606"/>
                    </a:lnTo>
                    <a:lnTo>
                      <a:pt x="10" y="1607"/>
                    </a:lnTo>
                    <a:lnTo>
                      <a:pt x="11" y="1607"/>
                    </a:lnTo>
                    <a:lnTo>
                      <a:pt x="12" y="1608"/>
                    </a:lnTo>
                    <a:lnTo>
                      <a:pt x="14" y="1608"/>
                    </a:lnTo>
                    <a:lnTo>
                      <a:pt x="14" y="1609"/>
                    </a:lnTo>
                    <a:lnTo>
                      <a:pt x="16" y="1609"/>
                    </a:lnTo>
                    <a:lnTo>
                      <a:pt x="17" y="1609"/>
                    </a:lnTo>
                    <a:lnTo>
                      <a:pt x="18" y="1609"/>
                    </a:lnTo>
                    <a:lnTo>
                      <a:pt x="19" y="1610"/>
                    </a:lnTo>
                    <a:lnTo>
                      <a:pt x="19" y="1610"/>
                    </a:lnTo>
                    <a:lnTo>
                      <a:pt x="20" y="1610"/>
                    </a:lnTo>
                    <a:lnTo>
                      <a:pt x="21" y="1610"/>
                    </a:lnTo>
                    <a:lnTo>
                      <a:pt x="22" y="1610"/>
                    </a:lnTo>
                    <a:lnTo>
                      <a:pt x="23" y="1610"/>
                    </a:lnTo>
                    <a:lnTo>
                      <a:pt x="24" y="1610"/>
                    </a:lnTo>
                    <a:lnTo>
                      <a:pt x="25" y="1610"/>
                    </a:lnTo>
                    <a:lnTo>
                      <a:pt x="26" y="1610"/>
                    </a:lnTo>
                    <a:lnTo>
                      <a:pt x="27" y="1610"/>
                    </a:lnTo>
                    <a:lnTo>
                      <a:pt x="28" y="1610"/>
                    </a:lnTo>
                    <a:lnTo>
                      <a:pt x="29" y="1610"/>
                    </a:lnTo>
                    <a:lnTo>
                      <a:pt x="29" y="1610"/>
                    </a:lnTo>
                    <a:lnTo>
                      <a:pt x="30" y="1610"/>
                    </a:lnTo>
                    <a:lnTo>
                      <a:pt x="31" y="1610"/>
                    </a:lnTo>
                    <a:lnTo>
                      <a:pt x="32" y="1609"/>
                    </a:lnTo>
                    <a:lnTo>
                      <a:pt x="33" y="1609"/>
                    </a:lnTo>
                    <a:lnTo>
                      <a:pt x="34" y="1609"/>
                    </a:lnTo>
                    <a:lnTo>
                      <a:pt x="35" y="1608"/>
                    </a:lnTo>
                    <a:lnTo>
                      <a:pt x="36" y="1608"/>
                    </a:lnTo>
                    <a:lnTo>
                      <a:pt x="37" y="1608"/>
                    </a:lnTo>
                    <a:lnTo>
                      <a:pt x="38" y="1607"/>
                    </a:lnTo>
                    <a:lnTo>
                      <a:pt x="38" y="1607"/>
                    </a:lnTo>
                    <a:lnTo>
                      <a:pt x="39" y="1606"/>
                    </a:lnTo>
                    <a:lnTo>
                      <a:pt x="40" y="1606"/>
                    </a:lnTo>
                    <a:lnTo>
                      <a:pt x="41" y="1605"/>
                    </a:lnTo>
                    <a:lnTo>
                      <a:pt x="43" y="1604"/>
                    </a:lnTo>
                    <a:lnTo>
                      <a:pt x="44" y="1603"/>
                    </a:lnTo>
                    <a:lnTo>
                      <a:pt x="45" y="1603"/>
                    </a:lnTo>
                    <a:lnTo>
                      <a:pt x="47" y="1601"/>
                    </a:lnTo>
                    <a:lnTo>
                      <a:pt x="50" y="1598"/>
                    </a:lnTo>
                    <a:lnTo>
                      <a:pt x="51" y="1597"/>
                    </a:lnTo>
                    <a:lnTo>
                      <a:pt x="52" y="1596"/>
                    </a:lnTo>
                    <a:lnTo>
                      <a:pt x="54" y="1595"/>
                    </a:lnTo>
                    <a:lnTo>
                      <a:pt x="57" y="1590"/>
                    </a:lnTo>
                    <a:lnTo>
                      <a:pt x="58" y="1589"/>
                    </a:lnTo>
                    <a:lnTo>
                      <a:pt x="59" y="1588"/>
                    </a:lnTo>
                    <a:lnTo>
                      <a:pt x="60" y="1586"/>
                    </a:lnTo>
                    <a:lnTo>
                      <a:pt x="64" y="1581"/>
                    </a:lnTo>
                    <a:lnTo>
                      <a:pt x="65" y="1580"/>
                    </a:lnTo>
                    <a:lnTo>
                      <a:pt x="65" y="1579"/>
                    </a:lnTo>
                    <a:lnTo>
                      <a:pt x="67" y="1576"/>
                    </a:lnTo>
                    <a:lnTo>
                      <a:pt x="70" y="1571"/>
                    </a:lnTo>
                    <a:lnTo>
                      <a:pt x="77" y="1559"/>
                    </a:lnTo>
                    <a:lnTo>
                      <a:pt x="78" y="1557"/>
                    </a:lnTo>
                    <a:lnTo>
                      <a:pt x="79" y="1555"/>
                    </a:lnTo>
                    <a:lnTo>
                      <a:pt x="81" y="1552"/>
                    </a:lnTo>
                    <a:lnTo>
                      <a:pt x="84" y="1545"/>
                    </a:lnTo>
                    <a:lnTo>
                      <a:pt x="91" y="1530"/>
                    </a:lnTo>
                    <a:lnTo>
                      <a:pt x="92" y="1528"/>
                    </a:lnTo>
                    <a:lnTo>
                      <a:pt x="92" y="1525"/>
                    </a:lnTo>
                    <a:lnTo>
                      <a:pt x="94" y="1521"/>
                    </a:lnTo>
                    <a:lnTo>
                      <a:pt x="97" y="1513"/>
                    </a:lnTo>
                    <a:lnTo>
                      <a:pt x="104" y="1494"/>
                    </a:lnTo>
                    <a:lnTo>
                      <a:pt x="105" y="1492"/>
                    </a:lnTo>
                    <a:lnTo>
                      <a:pt x="106" y="1489"/>
                    </a:lnTo>
                    <a:lnTo>
                      <a:pt x="108" y="1484"/>
                    </a:lnTo>
                    <a:lnTo>
                      <a:pt x="111" y="1472"/>
                    </a:lnTo>
                    <a:lnTo>
                      <a:pt x="119" y="1449"/>
                    </a:lnTo>
                    <a:lnTo>
                      <a:pt x="133" y="1398"/>
                    </a:lnTo>
                    <a:lnTo>
                      <a:pt x="134" y="1394"/>
                    </a:lnTo>
                    <a:lnTo>
                      <a:pt x="135" y="1391"/>
                    </a:lnTo>
                    <a:lnTo>
                      <a:pt x="137" y="1384"/>
                    </a:lnTo>
                    <a:lnTo>
                      <a:pt x="141" y="1370"/>
                    </a:lnTo>
                    <a:lnTo>
                      <a:pt x="148" y="1340"/>
                    </a:lnTo>
                    <a:lnTo>
                      <a:pt x="163" y="1278"/>
                    </a:lnTo>
                    <a:lnTo>
                      <a:pt x="164" y="1274"/>
                    </a:lnTo>
                    <a:lnTo>
                      <a:pt x="164" y="1270"/>
                    </a:lnTo>
                    <a:lnTo>
                      <a:pt x="166" y="1263"/>
                    </a:lnTo>
                    <a:lnTo>
                      <a:pt x="170" y="1247"/>
                    </a:lnTo>
                    <a:lnTo>
                      <a:pt x="176" y="1215"/>
                    </a:lnTo>
                    <a:lnTo>
                      <a:pt x="190" y="1149"/>
                    </a:lnTo>
                    <a:lnTo>
                      <a:pt x="217" y="1008"/>
                    </a:lnTo>
                    <a:lnTo>
                      <a:pt x="271" y="716"/>
                    </a:lnTo>
                    <a:lnTo>
                      <a:pt x="272" y="711"/>
                    </a:lnTo>
                    <a:lnTo>
                      <a:pt x="273" y="706"/>
                    </a:lnTo>
                    <a:lnTo>
                      <a:pt x="275" y="696"/>
                    </a:lnTo>
                    <a:lnTo>
                      <a:pt x="279" y="676"/>
                    </a:lnTo>
                    <a:lnTo>
                      <a:pt x="286" y="637"/>
                    </a:lnTo>
                    <a:lnTo>
                      <a:pt x="300" y="560"/>
                    </a:lnTo>
                    <a:lnTo>
                      <a:pt x="301" y="555"/>
                    </a:lnTo>
                    <a:lnTo>
                      <a:pt x="302" y="550"/>
                    </a:lnTo>
                    <a:lnTo>
                      <a:pt x="304" y="541"/>
                    </a:lnTo>
                    <a:lnTo>
                      <a:pt x="308" y="522"/>
                    </a:lnTo>
                    <a:lnTo>
                      <a:pt x="315" y="485"/>
                    </a:lnTo>
                    <a:lnTo>
                      <a:pt x="330" y="413"/>
                    </a:lnTo>
                    <a:lnTo>
                      <a:pt x="330" y="409"/>
                    </a:lnTo>
                    <a:lnTo>
                      <a:pt x="331" y="405"/>
                    </a:lnTo>
                    <a:lnTo>
                      <a:pt x="333" y="397"/>
                    </a:lnTo>
                    <a:lnTo>
                      <a:pt x="336" y="381"/>
                    </a:lnTo>
                    <a:lnTo>
                      <a:pt x="343" y="350"/>
                    </a:lnTo>
                    <a:lnTo>
                      <a:pt x="357" y="291"/>
                    </a:lnTo>
                    <a:lnTo>
                      <a:pt x="358" y="287"/>
                    </a:lnTo>
                    <a:lnTo>
                      <a:pt x="358" y="283"/>
                    </a:lnTo>
                    <a:lnTo>
                      <a:pt x="360" y="276"/>
                    </a:lnTo>
                    <a:lnTo>
                      <a:pt x="363" y="263"/>
                    </a:lnTo>
                    <a:lnTo>
                      <a:pt x="370" y="235"/>
                    </a:lnTo>
                    <a:lnTo>
                      <a:pt x="384" y="185"/>
                    </a:lnTo>
                    <a:lnTo>
                      <a:pt x="385" y="182"/>
                    </a:lnTo>
                    <a:lnTo>
                      <a:pt x="386" y="179"/>
                    </a:lnTo>
                    <a:lnTo>
                      <a:pt x="387" y="173"/>
                    </a:lnTo>
                    <a:lnTo>
                      <a:pt x="391" y="160"/>
                    </a:lnTo>
                    <a:lnTo>
                      <a:pt x="398" y="137"/>
                    </a:lnTo>
                    <a:lnTo>
                      <a:pt x="399" y="134"/>
                    </a:lnTo>
                    <a:lnTo>
                      <a:pt x="400" y="131"/>
                    </a:lnTo>
                    <a:lnTo>
                      <a:pt x="402" y="126"/>
                    </a:lnTo>
                    <a:lnTo>
                      <a:pt x="406" y="115"/>
                    </a:lnTo>
                    <a:lnTo>
                      <a:pt x="413" y="95"/>
                    </a:lnTo>
                    <a:lnTo>
                      <a:pt x="414" y="93"/>
                    </a:lnTo>
                    <a:lnTo>
                      <a:pt x="415" y="90"/>
                    </a:lnTo>
                    <a:lnTo>
                      <a:pt x="417" y="86"/>
                    </a:lnTo>
                    <a:lnTo>
                      <a:pt x="421" y="77"/>
                    </a:lnTo>
                    <a:lnTo>
                      <a:pt x="421" y="75"/>
                    </a:lnTo>
                    <a:lnTo>
                      <a:pt x="422" y="73"/>
                    </a:lnTo>
                    <a:lnTo>
                      <a:pt x="424" y="69"/>
                    </a:lnTo>
                    <a:lnTo>
                      <a:pt x="428" y="61"/>
                    </a:lnTo>
                    <a:lnTo>
                      <a:pt x="429" y="59"/>
                    </a:lnTo>
                    <a:lnTo>
                      <a:pt x="430" y="57"/>
                    </a:lnTo>
                    <a:lnTo>
                      <a:pt x="432" y="53"/>
                    </a:lnTo>
                    <a:lnTo>
                      <a:pt x="436" y="46"/>
                    </a:lnTo>
                    <a:lnTo>
                      <a:pt x="443" y="34"/>
                    </a:lnTo>
                    <a:lnTo>
                      <a:pt x="444" y="33"/>
                    </a:lnTo>
                    <a:lnTo>
                      <a:pt x="445" y="31"/>
                    </a:lnTo>
                    <a:lnTo>
                      <a:pt x="447" y="29"/>
                    </a:lnTo>
                    <a:lnTo>
                      <a:pt x="450" y="24"/>
                    </a:lnTo>
                    <a:lnTo>
                      <a:pt x="451" y="23"/>
                    </a:lnTo>
                    <a:lnTo>
                      <a:pt x="452" y="21"/>
                    </a:lnTo>
                    <a:lnTo>
                      <a:pt x="453" y="19"/>
                    </a:lnTo>
                    <a:lnTo>
                      <a:pt x="457" y="15"/>
                    </a:lnTo>
                    <a:lnTo>
                      <a:pt x="458" y="14"/>
                    </a:lnTo>
                    <a:lnTo>
                      <a:pt x="459" y="13"/>
                    </a:lnTo>
                    <a:lnTo>
                      <a:pt x="460" y="12"/>
                    </a:lnTo>
                    <a:lnTo>
                      <a:pt x="461" y="11"/>
                    </a:lnTo>
                    <a:lnTo>
                      <a:pt x="462" y="10"/>
                    </a:lnTo>
                    <a:lnTo>
                      <a:pt x="464" y="9"/>
                    </a:lnTo>
                    <a:lnTo>
                      <a:pt x="465" y="8"/>
                    </a:lnTo>
                    <a:lnTo>
                      <a:pt x="465" y="7"/>
                    </a:lnTo>
                    <a:lnTo>
                      <a:pt x="467" y="6"/>
                    </a:lnTo>
                    <a:lnTo>
                      <a:pt x="468" y="6"/>
                    </a:lnTo>
                    <a:lnTo>
                      <a:pt x="469" y="5"/>
                    </a:lnTo>
                    <a:lnTo>
                      <a:pt x="471" y="4"/>
                    </a:lnTo>
                    <a:lnTo>
                      <a:pt x="471" y="3"/>
                    </a:lnTo>
                    <a:lnTo>
                      <a:pt x="472" y="3"/>
                    </a:lnTo>
                    <a:lnTo>
                      <a:pt x="473" y="3"/>
                    </a:lnTo>
                    <a:lnTo>
                      <a:pt x="474" y="2"/>
                    </a:lnTo>
                    <a:lnTo>
                      <a:pt x="475" y="2"/>
                    </a:lnTo>
                    <a:lnTo>
                      <a:pt x="476" y="2"/>
                    </a:lnTo>
                    <a:lnTo>
                      <a:pt x="477" y="1"/>
                    </a:lnTo>
                    <a:lnTo>
                      <a:pt x="477" y="1"/>
                    </a:lnTo>
                    <a:lnTo>
                      <a:pt x="478" y="1"/>
                    </a:lnTo>
                    <a:lnTo>
                      <a:pt x="479" y="0"/>
                    </a:lnTo>
                    <a:lnTo>
                      <a:pt x="480" y="0"/>
                    </a:lnTo>
                    <a:lnTo>
                      <a:pt x="481" y="0"/>
                    </a:lnTo>
                    <a:lnTo>
                      <a:pt x="482" y="0"/>
                    </a:lnTo>
                    <a:lnTo>
                      <a:pt x="483" y="0"/>
                    </a:lnTo>
                    <a:lnTo>
                      <a:pt x="483" y="0"/>
                    </a:lnTo>
                    <a:lnTo>
                      <a:pt x="484" y="0"/>
                    </a:lnTo>
                    <a:lnTo>
                      <a:pt x="485" y="0"/>
                    </a:lnTo>
                    <a:lnTo>
                      <a:pt x="486" y="0"/>
                    </a:lnTo>
                    <a:lnTo>
                      <a:pt x="487" y="0"/>
                    </a:lnTo>
                    <a:lnTo>
                      <a:pt x="488" y="0"/>
                    </a:lnTo>
                    <a:lnTo>
                      <a:pt x="489" y="0"/>
                    </a:lnTo>
                    <a:lnTo>
                      <a:pt x="489" y="0"/>
                    </a:lnTo>
                    <a:lnTo>
                      <a:pt x="490" y="0"/>
                    </a:lnTo>
                    <a:lnTo>
                      <a:pt x="491" y="0"/>
                    </a:lnTo>
                    <a:lnTo>
                      <a:pt x="492" y="0"/>
                    </a:lnTo>
                    <a:lnTo>
                      <a:pt x="493" y="1"/>
                    </a:lnTo>
                    <a:lnTo>
                      <a:pt x="494" y="1"/>
                    </a:lnTo>
                    <a:lnTo>
                      <a:pt x="495" y="1"/>
                    </a:lnTo>
                    <a:lnTo>
                      <a:pt x="495" y="1"/>
                    </a:lnTo>
                    <a:lnTo>
                      <a:pt x="496" y="2"/>
                    </a:lnTo>
                    <a:lnTo>
                      <a:pt x="498" y="2"/>
                    </a:lnTo>
                    <a:lnTo>
                      <a:pt x="499" y="3"/>
                    </a:lnTo>
                    <a:lnTo>
                      <a:pt x="500" y="3"/>
                    </a:lnTo>
                    <a:lnTo>
                      <a:pt x="501" y="4"/>
                    </a:lnTo>
                    <a:lnTo>
                      <a:pt x="502" y="5"/>
                    </a:lnTo>
                    <a:lnTo>
                      <a:pt x="503" y="5"/>
                    </a:lnTo>
                    <a:lnTo>
                      <a:pt x="505" y="6"/>
                    </a:lnTo>
                    <a:lnTo>
                      <a:pt x="506" y="7"/>
                    </a:lnTo>
                    <a:lnTo>
                      <a:pt x="506" y="8"/>
                    </a:lnTo>
                    <a:lnTo>
                      <a:pt x="508" y="9"/>
                    </a:lnTo>
                    <a:lnTo>
                      <a:pt x="511" y="12"/>
                    </a:lnTo>
                    <a:lnTo>
                      <a:pt x="512" y="13"/>
                    </a:lnTo>
                    <a:lnTo>
                      <a:pt x="513" y="14"/>
                    </a:lnTo>
                    <a:lnTo>
                      <a:pt x="515" y="15"/>
                    </a:lnTo>
                    <a:lnTo>
                      <a:pt x="518" y="19"/>
                    </a:lnTo>
                    <a:lnTo>
                      <a:pt x="519" y="20"/>
                    </a:lnTo>
                    <a:lnTo>
                      <a:pt x="520" y="21"/>
                    </a:lnTo>
                    <a:lnTo>
                      <a:pt x="522" y="24"/>
                    </a:lnTo>
                    <a:lnTo>
                      <a:pt x="525" y="29"/>
                    </a:lnTo>
                    <a:lnTo>
                      <a:pt x="526" y="30"/>
                    </a:lnTo>
                    <a:lnTo>
                      <a:pt x="527" y="31"/>
                    </a:lnTo>
                    <a:lnTo>
                      <a:pt x="528" y="34"/>
                    </a:lnTo>
                    <a:lnTo>
                      <a:pt x="532" y="39"/>
                    </a:lnTo>
                    <a:lnTo>
                      <a:pt x="532" y="41"/>
                    </a:lnTo>
                    <a:lnTo>
                      <a:pt x="533" y="42"/>
                    </a:lnTo>
                    <a:lnTo>
                      <a:pt x="535" y="45"/>
                    </a:lnTo>
                    <a:lnTo>
                      <a:pt x="538" y="51"/>
                    </a:lnTo>
                    <a:lnTo>
                      <a:pt x="539" y="53"/>
                    </a:lnTo>
                    <a:lnTo>
                      <a:pt x="540" y="55"/>
                    </a:lnTo>
                    <a:lnTo>
                      <a:pt x="542" y="58"/>
                    </a:lnTo>
                    <a:lnTo>
                      <a:pt x="545" y="65"/>
                    </a:lnTo>
                    <a:lnTo>
                      <a:pt x="552" y="80"/>
                    </a:lnTo>
                    <a:lnTo>
                      <a:pt x="553" y="82"/>
                    </a:lnTo>
                    <a:lnTo>
                      <a:pt x="554" y="85"/>
                    </a:lnTo>
                    <a:lnTo>
                      <a:pt x="555" y="89"/>
                    </a:lnTo>
                    <a:lnTo>
                      <a:pt x="559" y="99"/>
                    </a:lnTo>
                    <a:lnTo>
                      <a:pt x="566" y="119"/>
                    </a:lnTo>
                    <a:lnTo>
                      <a:pt x="567" y="121"/>
                    </a:lnTo>
                    <a:lnTo>
                      <a:pt x="568" y="124"/>
                    </a:lnTo>
                    <a:lnTo>
                      <a:pt x="570" y="129"/>
                    </a:lnTo>
                    <a:lnTo>
                      <a:pt x="574" y="141"/>
                    </a:lnTo>
                    <a:lnTo>
                      <a:pt x="581" y="164"/>
                    </a:lnTo>
                    <a:lnTo>
                      <a:pt x="582" y="167"/>
                    </a:lnTo>
                    <a:lnTo>
                      <a:pt x="583" y="170"/>
                    </a:lnTo>
                    <a:lnTo>
                      <a:pt x="585" y="177"/>
                    </a:lnTo>
                    <a:lnTo>
                      <a:pt x="588" y="189"/>
                    </a:lnTo>
                    <a:lnTo>
                      <a:pt x="596" y="216"/>
                    </a:lnTo>
                    <a:lnTo>
                      <a:pt x="610" y="273"/>
                    </a:lnTo>
                    <a:lnTo>
                      <a:pt x="611" y="277"/>
                    </a:lnTo>
                    <a:lnTo>
                      <a:pt x="612" y="280"/>
                    </a:lnTo>
                    <a:lnTo>
                      <a:pt x="614" y="288"/>
                    </a:lnTo>
                    <a:lnTo>
                      <a:pt x="617" y="302"/>
                    </a:lnTo>
                    <a:lnTo>
                      <a:pt x="624" y="332"/>
                    </a:lnTo>
                    <a:lnTo>
                      <a:pt x="637" y="394"/>
                    </a:lnTo>
                    <a:lnTo>
                      <a:pt x="665" y="529"/>
                    </a:lnTo>
                    <a:lnTo>
                      <a:pt x="724" y="848"/>
                    </a:lnTo>
                    <a:lnTo>
                      <a:pt x="725" y="853"/>
                    </a:lnTo>
                    <a:lnTo>
                      <a:pt x="726" y="858"/>
                    </a:lnTo>
                    <a:lnTo>
                      <a:pt x="728" y="868"/>
                    </a:lnTo>
                    <a:lnTo>
                      <a:pt x="731" y="888"/>
                    </a:lnTo>
                    <a:lnTo>
                      <a:pt x="739" y="928"/>
                    </a:lnTo>
                    <a:lnTo>
                      <a:pt x="753" y="1005"/>
                    </a:lnTo>
                    <a:lnTo>
                      <a:pt x="782" y="1155"/>
                    </a:lnTo>
                    <a:lnTo>
                      <a:pt x="783" y="1159"/>
                    </a:lnTo>
                    <a:lnTo>
                      <a:pt x="784" y="1163"/>
                    </a:lnTo>
                    <a:lnTo>
                      <a:pt x="786" y="1172"/>
                    </a:lnTo>
                    <a:lnTo>
                      <a:pt x="789" y="1188"/>
                    </a:lnTo>
                    <a:lnTo>
                      <a:pt x="796" y="1220"/>
                    </a:lnTo>
                    <a:lnTo>
                      <a:pt x="809" y="1282"/>
                    </a:lnTo>
                    <a:lnTo>
                      <a:pt x="810" y="1286"/>
                    </a:lnTo>
                    <a:lnTo>
                      <a:pt x="811" y="1290"/>
                    </a:lnTo>
                    <a:lnTo>
                      <a:pt x="813" y="1297"/>
                    </a:lnTo>
                    <a:lnTo>
                      <a:pt x="816" y="1312"/>
                    </a:lnTo>
                    <a:lnTo>
                      <a:pt x="823" y="1340"/>
                    </a:lnTo>
                    <a:lnTo>
                      <a:pt x="836" y="1393"/>
                    </a:lnTo>
                    <a:lnTo>
                      <a:pt x="837" y="1397"/>
                    </a:lnTo>
                    <a:lnTo>
                      <a:pt x="838" y="1400"/>
                    </a:lnTo>
                    <a:lnTo>
                      <a:pt x="840" y="1407"/>
                    </a:lnTo>
                    <a:lnTo>
                      <a:pt x="844" y="1420"/>
                    </a:lnTo>
                    <a:lnTo>
                      <a:pt x="851" y="1445"/>
                    </a:lnTo>
                    <a:lnTo>
                      <a:pt x="852" y="1448"/>
                    </a:lnTo>
                    <a:lnTo>
                      <a:pt x="853" y="1451"/>
                    </a:lnTo>
                    <a:lnTo>
                      <a:pt x="855" y="1457"/>
                    </a:lnTo>
                    <a:lnTo>
                      <a:pt x="859" y="1468"/>
                    </a:lnTo>
                    <a:lnTo>
                      <a:pt x="866" y="1491"/>
                    </a:lnTo>
                    <a:lnTo>
                      <a:pt x="867" y="1493"/>
                    </a:lnTo>
                    <a:lnTo>
                      <a:pt x="868" y="1496"/>
                    </a:lnTo>
                    <a:lnTo>
                      <a:pt x="870" y="1501"/>
                    </a:lnTo>
                    <a:lnTo>
                      <a:pt x="873" y="1511"/>
                    </a:lnTo>
                    <a:lnTo>
                      <a:pt x="881" y="1529"/>
                    </a:lnTo>
                    <a:lnTo>
                      <a:pt x="882" y="1532"/>
                    </a:lnTo>
                    <a:lnTo>
                      <a:pt x="883" y="1534"/>
                    </a:lnTo>
                    <a:lnTo>
                      <a:pt x="884" y="1538"/>
                    </a:lnTo>
                    <a:lnTo>
                      <a:pt x="888" y="1546"/>
                    </a:lnTo>
                    <a:lnTo>
                      <a:pt x="895" y="1561"/>
                    </a:lnTo>
                    <a:lnTo>
                      <a:pt x="896" y="1562"/>
                    </a:lnTo>
                    <a:lnTo>
                      <a:pt x="897" y="1564"/>
                    </a:lnTo>
                    <a:lnTo>
                      <a:pt x="899" y="1567"/>
                    </a:lnTo>
                    <a:lnTo>
                      <a:pt x="902" y="1573"/>
                    </a:lnTo>
                    <a:lnTo>
                      <a:pt x="903" y="1574"/>
                    </a:lnTo>
                    <a:lnTo>
                      <a:pt x="904" y="1576"/>
                    </a:lnTo>
                    <a:lnTo>
                      <a:pt x="906" y="1578"/>
                    </a:lnTo>
                    <a:lnTo>
                      <a:pt x="909" y="1583"/>
                    </a:lnTo>
                    <a:lnTo>
                      <a:pt x="910" y="1584"/>
                    </a:lnTo>
                    <a:lnTo>
                      <a:pt x="911" y="1586"/>
                    </a:lnTo>
                    <a:lnTo>
                      <a:pt x="912" y="1588"/>
                    </a:lnTo>
                    <a:lnTo>
                      <a:pt x="916" y="1592"/>
                    </a:lnTo>
                    <a:lnTo>
                      <a:pt x="917" y="1593"/>
                    </a:lnTo>
                    <a:lnTo>
                      <a:pt x="918" y="1594"/>
                    </a:lnTo>
                    <a:lnTo>
                      <a:pt x="919" y="1596"/>
                    </a:lnTo>
                    <a:lnTo>
                      <a:pt x="923" y="1600"/>
                    </a:lnTo>
                    <a:lnTo>
                      <a:pt x="924" y="1600"/>
                    </a:lnTo>
                    <a:lnTo>
                      <a:pt x="924" y="1601"/>
                    </a:lnTo>
                    <a:lnTo>
                      <a:pt x="926" y="1602"/>
                    </a:lnTo>
                    <a:lnTo>
                      <a:pt x="927" y="1603"/>
                    </a:lnTo>
                    <a:lnTo>
                      <a:pt x="928" y="1604"/>
                    </a:lnTo>
                    <a:lnTo>
                      <a:pt x="930" y="1605"/>
                    </a:lnTo>
                    <a:lnTo>
                      <a:pt x="930" y="1605"/>
                    </a:lnTo>
                    <a:lnTo>
                      <a:pt x="931" y="1606"/>
                    </a:lnTo>
                    <a:lnTo>
                      <a:pt x="932" y="1606"/>
                    </a:lnTo>
                    <a:lnTo>
                      <a:pt x="933" y="1607"/>
                    </a:lnTo>
                    <a:lnTo>
                      <a:pt x="934" y="1607"/>
                    </a:lnTo>
                    <a:lnTo>
                      <a:pt x="935" y="1608"/>
                    </a:lnTo>
                    <a:lnTo>
                      <a:pt x="936" y="1608"/>
                    </a:lnTo>
                    <a:lnTo>
                      <a:pt x="937" y="1609"/>
                    </a:lnTo>
                    <a:lnTo>
                      <a:pt x="938" y="1609"/>
                    </a:lnTo>
                    <a:lnTo>
                      <a:pt x="939" y="1609"/>
                    </a:lnTo>
                    <a:lnTo>
                      <a:pt x="940" y="1609"/>
                    </a:lnTo>
                    <a:lnTo>
                      <a:pt x="941" y="1610"/>
                    </a:lnTo>
                    <a:lnTo>
                      <a:pt x="942" y="1610"/>
                    </a:lnTo>
                    <a:lnTo>
                      <a:pt x="942" y="1610"/>
                    </a:lnTo>
                    <a:lnTo>
                      <a:pt x="943" y="1610"/>
                    </a:lnTo>
                    <a:lnTo>
                      <a:pt x="944" y="1610"/>
                    </a:lnTo>
                    <a:lnTo>
                      <a:pt x="945" y="1610"/>
                    </a:lnTo>
                    <a:lnTo>
                      <a:pt x="946" y="1610"/>
                    </a:lnTo>
                    <a:lnTo>
                      <a:pt x="947" y="1610"/>
                    </a:lnTo>
                    <a:lnTo>
                      <a:pt x="948" y="1610"/>
                    </a:lnTo>
                    <a:lnTo>
                      <a:pt x="948" y="1610"/>
                    </a:lnTo>
                    <a:lnTo>
                      <a:pt x="949" y="1610"/>
                    </a:lnTo>
                    <a:lnTo>
                      <a:pt x="950" y="1610"/>
                    </a:lnTo>
                    <a:lnTo>
                      <a:pt x="951" y="1610"/>
                    </a:lnTo>
                    <a:lnTo>
                      <a:pt x="952" y="1610"/>
                    </a:lnTo>
                    <a:lnTo>
                      <a:pt x="953" y="1610"/>
                    </a:lnTo>
                    <a:lnTo>
                      <a:pt x="953" y="1610"/>
                    </a:lnTo>
                    <a:lnTo>
                      <a:pt x="954" y="1609"/>
                    </a:lnTo>
                    <a:lnTo>
                      <a:pt x="955" y="1609"/>
                    </a:lnTo>
                    <a:lnTo>
                      <a:pt x="956" y="1609"/>
                    </a:lnTo>
                    <a:lnTo>
                      <a:pt x="957" y="1609"/>
                    </a:lnTo>
                    <a:lnTo>
                      <a:pt x="958" y="1608"/>
                    </a:lnTo>
                    <a:lnTo>
                      <a:pt x="958" y="1608"/>
                    </a:lnTo>
                    <a:lnTo>
                      <a:pt x="959" y="1607"/>
                    </a:lnTo>
                    <a:lnTo>
                      <a:pt x="960" y="1607"/>
                    </a:lnTo>
                    <a:lnTo>
                      <a:pt x="961" y="1607"/>
                    </a:lnTo>
                    <a:lnTo>
                      <a:pt x="962" y="1606"/>
                    </a:lnTo>
                    <a:lnTo>
                      <a:pt x="964" y="1605"/>
                    </a:lnTo>
                    <a:lnTo>
                      <a:pt x="964" y="1605"/>
                    </a:lnTo>
                    <a:lnTo>
                      <a:pt x="965" y="1604"/>
                    </a:lnTo>
                    <a:lnTo>
                      <a:pt x="967" y="1603"/>
                    </a:lnTo>
                    <a:lnTo>
                      <a:pt x="968" y="1602"/>
                    </a:lnTo>
                    <a:lnTo>
                      <a:pt x="969" y="1602"/>
                    </a:lnTo>
                    <a:lnTo>
                      <a:pt x="970" y="1600"/>
                    </a:lnTo>
                    <a:lnTo>
                      <a:pt x="971" y="1599"/>
                    </a:lnTo>
                    <a:lnTo>
                      <a:pt x="972" y="1599"/>
                    </a:lnTo>
                    <a:lnTo>
                      <a:pt x="974" y="1597"/>
                    </a:lnTo>
                    <a:lnTo>
                      <a:pt x="977" y="1594"/>
                    </a:lnTo>
                    <a:lnTo>
                      <a:pt x="978" y="1592"/>
                    </a:lnTo>
                    <a:lnTo>
                      <a:pt x="979" y="1591"/>
                    </a:lnTo>
                    <a:lnTo>
                      <a:pt x="980" y="1589"/>
                    </a:lnTo>
                    <a:lnTo>
                      <a:pt x="984" y="1585"/>
                    </a:lnTo>
                    <a:lnTo>
                      <a:pt x="984" y="1584"/>
                    </a:lnTo>
                    <a:lnTo>
                      <a:pt x="985" y="1582"/>
                    </a:lnTo>
                    <a:lnTo>
                      <a:pt x="987" y="1580"/>
                    </a:lnTo>
                    <a:lnTo>
                      <a:pt x="990" y="1575"/>
                    </a:lnTo>
                    <a:lnTo>
                      <a:pt x="991" y="1573"/>
                    </a:lnTo>
                    <a:lnTo>
                      <a:pt x="992" y="1572"/>
                    </a:lnTo>
                    <a:lnTo>
                      <a:pt x="994" y="1569"/>
                    </a:lnTo>
                    <a:lnTo>
                      <a:pt x="997" y="1563"/>
                    </a:lnTo>
                    <a:lnTo>
                      <a:pt x="1004" y="1550"/>
                    </a:lnTo>
                    <a:lnTo>
                      <a:pt x="1005" y="1548"/>
                    </a:lnTo>
                    <a:lnTo>
                      <a:pt x="1006" y="1546"/>
                    </a:lnTo>
                    <a:lnTo>
                      <a:pt x="1007" y="1542"/>
                    </a:lnTo>
                    <a:lnTo>
                      <a:pt x="1011" y="1534"/>
                    </a:lnTo>
                    <a:lnTo>
                      <a:pt x="1018" y="1516"/>
                    </a:lnTo>
                    <a:lnTo>
                      <a:pt x="1019" y="1514"/>
                    </a:lnTo>
                    <a:lnTo>
                      <a:pt x="1020" y="1512"/>
                    </a:lnTo>
                    <a:lnTo>
                      <a:pt x="1022" y="1507"/>
                    </a:lnTo>
                    <a:lnTo>
                      <a:pt x="1026" y="1497"/>
                    </a:lnTo>
                    <a:lnTo>
                      <a:pt x="1033" y="1475"/>
                    </a:lnTo>
                    <a:lnTo>
                      <a:pt x="1034" y="1472"/>
                    </a:lnTo>
                    <a:lnTo>
                      <a:pt x="1035" y="1470"/>
                    </a:lnTo>
                    <a:lnTo>
                      <a:pt x="1037" y="1464"/>
                    </a:lnTo>
                    <a:lnTo>
                      <a:pt x="1040" y="1452"/>
                    </a:lnTo>
                    <a:lnTo>
                      <a:pt x="1047" y="1428"/>
                    </a:lnTo>
                    <a:lnTo>
                      <a:pt x="1062" y="1374"/>
                    </a:lnTo>
                    <a:lnTo>
                      <a:pt x="1063" y="1371"/>
                    </a:lnTo>
                    <a:lnTo>
                      <a:pt x="1064" y="1367"/>
                    </a:lnTo>
                    <a:lnTo>
                      <a:pt x="1066" y="1361"/>
                    </a:lnTo>
                    <a:lnTo>
                      <a:pt x="1069" y="1347"/>
                    </a:lnTo>
                    <a:lnTo>
                      <a:pt x="1076" y="1319"/>
                    </a:lnTo>
                    <a:lnTo>
                      <a:pt x="1090" y="1260"/>
                    </a:lnTo>
                    <a:lnTo>
                      <a:pt x="1117" y="1129"/>
                    </a:lnTo>
                    <a:lnTo>
                      <a:pt x="1118" y="1124"/>
                    </a:lnTo>
                    <a:lnTo>
                      <a:pt x="1119" y="1119"/>
                    </a:lnTo>
                    <a:lnTo>
                      <a:pt x="1121" y="1110"/>
                    </a:lnTo>
                    <a:lnTo>
                      <a:pt x="1124" y="1090"/>
                    </a:lnTo>
                    <a:lnTo>
                      <a:pt x="1132" y="1051"/>
                    </a:lnTo>
                    <a:lnTo>
                      <a:pt x="1147" y="971"/>
                    </a:lnTo>
                    <a:lnTo>
                      <a:pt x="1148" y="965"/>
                    </a:lnTo>
                    <a:lnTo>
                      <a:pt x="1149" y="960"/>
                    </a:lnTo>
                    <a:lnTo>
                      <a:pt x="1151" y="950"/>
                    </a:lnTo>
                    <a:lnTo>
                      <a:pt x="1155" y="930"/>
                    </a:lnTo>
                    <a:lnTo>
                      <a:pt x="1162" y="888"/>
                    </a:lnTo>
                    <a:lnTo>
                      <a:pt x="1163" y="883"/>
                    </a:lnTo>
                    <a:lnTo>
                      <a:pt x="1164" y="878"/>
                    </a:lnTo>
                    <a:lnTo>
                      <a:pt x="1166" y="867"/>
                    </a:lnTo>
                    <a:lnTo>
                      <a:pt x="1170" y="847"/>
                    </a:lnTo>
                    <a:lnTo>
                      <a:pt x="1171" y="842"/>
                    </a:lnTo>
                    <a:lnTo>
                      <a:pt x="1172" y="836"/>
                    </a:lnTo>
                    <a:lnTo>
                      <a:pt x="1174" y="826"/>
                    </a:lnTo>
                    <a:lnTo>
                      <a:pt x="1175" y="821"/>
                    </a:lnTo>
                    <a:lnTo>
                      <a:pt x="1176" y="816"/>
                    </a:lnTo>
                    <a:lnTo>
                      <a:pt x="1177" y="810"/>
                    </a:lnTo>
                    <a:lnTo>
                      <a:pt x="1177" y="805"/>
                    </a:lnTo>
                  </a:path>
                </a:pathLst>
              </a:custGeom>
              <a:noFill/>
              <a:ln w="28575" cap="sq">
                <a:solidFill>
                  <a:srgbClr val="5E81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cxnSp>
            <p:nvCxnSpPr>
              <p:cNvPr id="17" name="Straight Arrow Connector 16"/>
              <p:cNvCxnSpPr/>
              <p:nvPr/>
            </p:nvCxnSpPr>
            <p:spPr>
              <a:xfrm flipV="1">
                <a:off x="6108097" y="1142056"/>
                <a:ext cx="175757" cy="1955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4" name="TextBox 13"/>
                <p:cNvSpPr txBox="1"/>
                <p:nvPr/>
              </p:nvSpPr>
              <p:spPr>
                <a:xfrm>
                  <a:off x="5428344" y="910951"/>
                  <a:ext cx="43980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rgbClr val="0070C0"/>
                            </a:solidFill>
                            <a:latin typeface="Cambria Math" panose="02040503050406030204" pitchFamily="18" charset="0"/>
                          </a:rPr>
                          <m:t>𝛾</m:t>
                        </m:r>
                      </m:oMath>
                    </m:oMathPara>
                  </a14:m>
                  <a:endParaRPr lang="en-GB" sz="2400" dirty="0"/>
                </a:p>
              </p:txBody>
            </p:sp>
          </mc:Choice>
          <mc:Fallback xmlns="">
            <p:sp>
              <p:nvSpPr>
                <p:cNvPr id="14" name="TextBox 13"/>
                <p:cNvSpPr txBox="1">
                  <a:spLocks noRot="1" noChangeAspect="1" noMove="1" noResize="1" noEditPoints="1" noAdjustHandles="1" noChangeArrowheads="1" noChangeShapeType="1" noTextEdit="1"/>
                </p:cNvSpPr>
                <p:nvPr/>
              </p:nvSpPr>
              <p:spPr>
                <a:xfrm>
                  <a:off x="5428344" y="910951"/>
                  <a:ext cx="439800" cy="461665"/>
                </a:xfrm>
                <a:prstGeom prst="rect">
                  <a:avLst/>
                </a:prstGeom>
                <a:blipFill>
                  <a:blip r:embed="rId6"/>
                  <a:stretch>
                    <a:fillRect l="-2740" b="-12000"/>
                  </a:stretch>
                </a:blipFill>
              </p:spPr>
              <p:txBody>
                <a:bodyPr/>
                <a:lstStyle/>
                <a:p>
                  <a:r>
                    <a:rPr lang="en-GB">
                      <a:noFill/>
                    </a:rPr>
                    <a:t> </a:t>
                  </a:r>
                </a:p>
              </p:txBody>
            </p:sp>
          </mc:Fallback>
        </mc:AlternateContent>
      </p:grpSp>
      <p:sp>
        <p:nvSpPr>
          <p:cNvPr id="19"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20" name="TextBox 19"/>
          <p:cNvSpPr txBox="1"/>
          <p:nvPr/>
        </p:nvSpPr>
        <p:spPr>
          <a:xfrm>
            <a:off x="863588" y="5769260"/>
            <a:ext cx="7566495" cy="707886"/>
          </a:xfrm>
          <a:prstGeom prst="rect">
            <a:avLst/>
          </a:prstGeom>
          <a:noFill/>
        </p:spPr>
        <p:txBody>
          <a:bodyPr wrap="non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Individual</a:t>
            </a:r>
            <a:r>
              <a:rPr kumimoji="0" lang="en-GB" sz="2000" b="0" i="0" u="none" strike="noStrike" kern="0" cap="none" spc="0" normalizeH="0" noProof="0" dirty="0" smtClean="0">
                <a:ln>
                  <a:noFill/>
                </a:ln>
                <a:solidFill>
                  <a:sysClr val="windowText" lastClr="000000"/>
                </a:solidFill>
                <a:effectLst/>
                <a:uLnTx/>
                <a:uFillTx/>
                <a:latin typeface="+mn-lt"/>
              </a:rPr>
              <a:t> atoms undergo spontaneous emission at random times</a:t>
            </a:r>
            <a:endParaRPr kumimoji="0" lang="en-GB" sz="2000" b="0" i="0" u="none" strike="noStrike" kern="0" cap="none" spc="0" normalizeH="0" baseline="0" noProof="0" dirty="0" smtClean="0">
              <a:ln>
                <a:noFill/>
              </a:ln>
              <a:solidFill>
                <a:sysClr val="windowText" lastClr="000000"/>
              </a:solidFill>
              <a:effectLst/>
              <a:uLnTx/>
              <a:uFillTx/>
              <a:latin typeface="+mn-lt"/>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On</a:t>
            </a:r>
            <a:r>
              <a:rPr kumimoji="0" lang="en-GB" sz="2000" b="0" i="0" u="none" strike="noStrike" kern="0" cap="none" spc="0" normalizeH="0" noProof="0" dirty="0" smtClean="0">
                <a:ln>
                  <a:noFill/>
                </a:ln>
                <a:solidFill>
                  <a:sysClr val="windowText" lastClr="000000"/>
                </a:solidFill>
                <a:effectLst/>
                <a:uLnTx/>
                <a:uFillTx/>
                <a:latin typeface="+mn-lt"/>
              </a:rPr>
              <a:t> average this degrades the coherence between light pulse and atom</a:t>
            </a:r>
            <a:endParaRPr kumimoji="0" lang="en-GB" sz="2000" b="0" i="0" u="none" strike="noStrike" kern="0" cap="none" spc="0" normalizeH="0" baseline="0" noProof="0" dirty="0">
              <a:ln>
                <a:noFill/>
              </a:ln>
              <a:solidFill>
                <a:sysClr val="windowText" lastClr="000000"/>
              </a:solidFill>
              <a:effectLst/>
              <a:uLnTx/>
              <a:uFillTx/>
              <a:latin typeface="+mn-lt"/>
            </a:endParaRPr>
          </a:p>
        </p:txBody>
      </p:sp>
      <p:grpSp>
        <p:nvGrpSpPr>
          <p:cNvPr id="25" name="Group 24"/>
          <p:cNvGrpSpPr/>
          <p:nvPr/>
        </p:nvGrpSpPr>
        <p:grpSpPr>
          <a:xfrm>
            <a:off x="54702" y="872716"/>
            <a:ext cx="9017798" cy="4511495"/>
            <a:chOff x="71500" y="872716"/>
            <a:chExt cx="9017798" cy="4511495"/>
          </a:xfrm>
        </p:grpSpPr>
        <p:grpSp>
          <p:nvGrpSpPr>
            <p:cNvPr id="23" name="Group 22"/>
            <p:cNvGrpSpPr/>
            <p:nvPr/>
          </p:nvGrpSpPr>
          <p:grpSpPr>
            <a:xfrm>
              <a:off x="71500" y="872716"/>
              <a:ext cx="9017798" cy="4511495"/>
              <a:chOff x="71500" y="872716"/>
              <a:chExt cx="9017798" cy="4511495"/>
            </a:xfrm>
          </p:grpSpPr>
          <p:sp>
            <p:nvSpPr>
              <p:cNvPr id="22" name="Rounded Rectangle 21"/>
              <p:cNvSpPr/>
              <p:nvPr/>
            </p:nvSpPr>
            <p:spPr>
              <a:xfrm>
                <a:off x="71500" y="872716"/>
                <a:ext cx="9017798" cy="4511495"/>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pic>
            <p:nvPicPr>
              <p:cNvPr id="21" name="Picture 20"/>
              <p:cNvPicPr>
                <a:picLocks noChangeAspect="1"/>
              </p:cNvPicPr>
              <p:nvPr/>
            </p:nvPicPr>
            <p:blipFill>
              <a:blip r:embed="rId7"/>
              <a:stretch>
                <a:fillRect/>
              </a:stretch>
            </p:blipFill>
            <p:spPr>
              <a:xfrm>
                <a:off x="431540" y="1500056"/>
                <a:ext cx="8303323" cy="2685028"/>
              </a:xfrm>
              <a:prstGeom prst="rect">
                <a:avLst/>
              </a:prstGeom>
            </p:spPr>
          </p:pic>
        </p:grpSp>
        <p:sp>
          <p:nvSpPr>
            <p:cNvPr id="24" name="TextBox 23"/>
            <p:cNvSpPr txBox="1"/>
            <p:nvPr/>
          </p:nvSpPr>
          <p:spPr>
            <a:xfrm>
              <a:off x="376330" y="4392397"/>
              <a:ext cx="8443082" cy="584775"/>
            </a:xfrm>
            <a:prstGeom prst="rect">
              <a:avLst/>
            </a:prstGeom>
            <a:noFill/>
          </p:spPr>
          <p:txBody>
            <a:bodyPr wrap="none" rtlCol="0">
              <a:spAutoFit/>
            </a:bodyPr>
            <a:lstStyle/>
            <a:p>
              <a:r>
                <a:rPr lang="en-GB" sz="1600" b="1" dirty="0">
                  <a:solidFill>
                    <a:schemeClr val="bg1"/>
                  </a:solidFill>
                </a:rPr>
                <a:t>Quantum State Engineering on an Optical Transition and </a:t>
              </a:r>
              <a:r>
                <a:rPr lang="en-GB" sz="1600" b="1" dirty="0" err="1">
                  <a:solidFill>
                    <a:schemeClr val="bg1"/>
                  </a:solidFill>
                </a:rPr>
                <a:t>Decoherence</a:t>
              </a:r>
              <a:r>
                <a:rPr lang="en-GB" sz="1600" b="1" dirty="0">
                  <a:solidFill>
                    <a:schemeClr val="bg1"/>
                  </a:solidFill>
                </a:rPr>
                <a:t> in a Paul </a:t>
              </a:r>
              <a:r>
                <a:rPr lang="en-GB" sz="1600" b="1" dirty="0" smtClean="0">
                  <a:solidFill>
                    <a:schemeClr val="bg1"/>
                  </a:solidFill>
                </a:rPr>
                <a:t>Trap</a:t>
              </a:r>
            </a:p>
            <a:p>
              <a:r>
                <a:rPr lang="en-GB" sz="1600" dirty="0" smtClean="0">
                  <a:solidFill>
                    <a:schemeClr val="bg1"/>
                  </a:solidFill>
                </a:rPr>
                <a:t>Ch. </a:t>
              </a:r>
              <a:r>
                <a:rPr lang="en-GB" sz="1600" dirty="0" err="1" smtClean="0">
                  <a:solidFill>
                    <a:schemeClr val="bg1"/>
                  </a:solidFill>
                </a:rPr>
                <a:t>Roos</a:t>
              </a:r>
              <a:r>
                <a:rPr lang="en-GB" sz="1600" dirty="0" smtClean="0">
                  <a:solidFill>
                    <a:schemeClr val="bg1"/>
                  </a:solidFill>
                </a:rPr>
                <a:t> et al. Phys. Rev. Lett. </a:t>
              </a:r>
              <a:r>
                <a:rPr lang="en-GB" sz="1600" b="1" dirty="0" smtClean="0">
                  <a:solidFill>
                    <a:schemeClr val="bg1"/>
                  </a:solidFill>
                </a:rPr>
                <a:t>83</a:t>
              </a:r>
              <a:r>
                <a:rPr lang="en-GB" sz="1600" dirty="0" smtClean="0">
                  <a:solidFill>
                    <a:schemeClr val="bg1"/>
                  </a:solidFill>
                </a:rPr>
                <a:t>, 4713 (1999)</a:t>
              </a:r>
              <a:endParaRPr lang="en-GB" sz="1600" dirty="0">
                <a:solidFill>
                  <a:schemeClr val="bg1"/>
                </a:solidFill>
              </a:endParaRPr>
            </a:p>
          </p:txBody>
        </p:sp>
      </p:grpSp>
      <p:sp>
        <p:nvSpPr>
          <p:cNvPr id="26"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381823643"/>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bwMode="auto">
          <a:xfrm>
            <a:off x="722313" y="4406900"/>
            <a:ext cx="7772400" cy="1362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rgbClr val="002060"/>
                </a:solidFill>
                <a:latin typeface="+mj-lt"/>
                <a:ea typeface="+mj-ea"/>
                <a:cs typeface="+mj-cs"/>
              </a:defRPr>
            </a:lvl1pPr>
            <a:lvl2pPr algn="ctr" rtl="0" fontAlgn="base">
              <a:spcBef>
                <a:spcPct val="0"/>
              </a:spcBef>
              <a:spcAft>
                <a:spcPct val="0"/>
              </a:spcAft>
              <a:defRPr sz="2800">
                <a:solidFill>
                  <a:schemeClr val="tx2"/>
                </a:solidFill>
                <a:latin typeface="Arial" charset="0"/>
              </a:defRPr>
            </a:lvl2pPr>
            <a:lvl3pPr algn="ctr" rtl="0" fontAlgn="base">
              <a:spcBef>
                <a:spcPct val="0"/>
              </a:spcBef>
              <a:spcAft>
                <a:spcPct val="0"/>
              </a:spcAft>
              <a:defRPr sz="2800">
                <a:solidFill>
                  <a:schemeClr val="tx2"/>
                </a:solidFill>
                <a:latin typeface="Arial" charset="0"/>
              </a:defRPr>
            </a:lvl3pPr>
            <a:lvl4pPr algn="ctr" rtl="0" fontAlgn="base">
              <a:spcBef>
                <a:spcPct val="0"/>
              </a:spcBef>
              <a:spcAft>
                <a:spcPct val="0"/>
              </a:spcAft>
              <a:defRPr sz="2800">
                <a:solidFill>
                  <a:schemeClr val="tx2"/>
                </a:solidFill>
                <a:latin typeface="Arial" charset="0"/>
              </a:defRPr>
            </a:lvl4pPr>
            <a:lvl5pPr algn="ctr" rtl="0" fontAlgn="base">
              <a:spcBef>
                <a:spcPct val="0"/>
              </a:spcBef>
              <a:spcAft>
                <a:spcPct val="0"/>
              </a:spcAft>
              <a:defRPr sz="2800">
                <a:solidFill>
                  <a:schemeClr val="tx2"/>
                </a:solidFill>
                <a:latin typeface="Arial" charset="0"/>
              </a:defRPr>
            </a:lvl5pPr>
            <a:lvl6pPr marL="457200" algn="ctr" rtl="0" fontAlgn="base">
              <a:spcBef>
                <a:spcPct val="0"/>
              </a:spcBef>
              <a:spcAft>
                <a:spcPct val="0"/>
              </a:spcAft>
              <a:defRPr sz="2800">
                <a:solidFill>
                  <a:schemeClr val="tx2"/>
                </a:solidFill>
                <a:latin typeface="Arial" charset="0"/>
              </a:defRPr>
            </a:lvl6pPr>
            <a:lvl7pPr marL="914400" algn="ctr" rtl="0" fontAlgn="base">
              <a:spcBef>
                <a:spcPct val="0"/>
              </a:spcBef>
              <a:spcAft>
                <a:spcPct val="0"/>
              </a:spcAft>
              <a:defRPr sz="2800">
                <a:solidFill>
                  <a:schemeClr val="tx2"/>
                </a:solidFill>
                <a:latin typeface="Arial" charset="0"/>
              </a:defRPr>
            </a:lvl7pPr>
            <a:lvl8pPr marL="1371600" algn="ctr" rtl="0" fontAlgn="base">
              <a:spcBef>
                <a:spcPct val="0"/>
              </a:spcBef>
              <a:spcAft>
                <a:spcPct val="0"/>
              </a:spcAft>
              <a:defRPr sz="2800">
                <a:solidFill>
                  <a:schemeClr val="tx2"/>
                </a:solidFill>
                <a:latin typeface="Arial" charset="0"/>
              </a:defRPr>
            </a:lvl8pPr>
            <a:lvl9pPr marL="1828800" algn="ctr" rtl="0" fontAlgn="base">
              <a:spcBef>
                <a:spcPct val="0"/>
              </a:spcBef>
              <a:spcAft>
                <a:spcPct val="0"/>
              </a:spcAft>
              <a:defRPr sz="2800">
                <a:solidFill>
                  <a:schemeClr val="tx2"/>
                </a:solidFill>
                <a:latin typeface="Arial" charset="0"/>
              </a:defRPr>
            </a:lvl9pPr>
          </a:lstStyle>
          <a:p>
            <a:pPr>
              <a:defRPr/>
            </a:pPr>
            <a:r>
              <a:rPr lang="en-GB" kern="0" dirty="0" smtClean="0">
                <a:latin typeface="Arial"/>
              </a:rPr>
              <a:t>Thank you</a:t>
            </a:r>
            <a:endParaRPr lang="en-GB" kern="0" dirty="0">
              <a:latin typeface="Arial"/>
            </a:endParaRPr>
          </a:p>
        </p:txBody>
      </p:sp>
      <p:sp>
        <p:nvSpPr>
          <p:cNvPr id="8" name="Text Placeholder 1"/>
          <p:cNvSpPr txBox="1">
            <a:spLocks/>
          </p:cNvSpPr>
          <p:nvPr/>
        </p:nvSpPr>
        <p:spPr bwMode="auto">
          <a:xfrm>
            <a:off x="722313" y="3753036"/>
            <a:ext cx="7772400" cy="65386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indent="0" algn="l" rtl="0" fontAlgn="base">
              <a:spcBef>
                <a:spcPct val="20000"/>
              </a:spcBef>
              <a:spcAft>
                <a:spcPct val="0"/>
              </a:spcAft>
              <a:buNone/>
              <a:defRPr sz="2000">
                <a:solidFill>
                  <a:schemeClr val="tx1"/>
                </a:solidFill>
                <a:latin typeface="+mn-lt"/>
                <a:ea typeface="+mn-ea"/>
                <a:cs typeface="+mn-cs"/>
              </a:defRPr>
            </a:lvl1pPr>
            <a:lvl2pPr marL="457200" indent="0" algn="l" rtl="0" fontAlgn="base">
              <a:spcBef>
                <a:spcPct val="20000"/>
              </a:spcBef>
              <a:spcAft>
                <a:spcPct val="0"/>
              </a:spcAft>
              <a:buNone/>
              <a:defRPr sz="1800">
                <a:solidFill>
                  <a:schemeClr val="tx1"/>
                </a:solidFill>
                <a:latin typeface="+mn-lt"/>
              </a:defRPr>
            </a:lvl2pPr>
            <a:lvl3pPr marL="914400" indent="0" algn="l" rtl="0" fontAlgn="base">
              <a:spcBef>
                <a:spcPct val="20000"/>
              </a:spcBef>
              <a:spcAft>
                <a:spcPct val="0"/>
              </a:spcAft>
              <a:buNone/>
              <a:defRPr sz="1600">
                <a:solidFill>
                  <a:schemeClr val="tx1"/>
                </a:solidFill>
                <a:latin typeface="+mn-lt"/>
              </a:defRPr>
            </a:lvl3pPr>
            <a:lvl4pPr marL="1371600" indent="0" algn="l" rtl="0" fontAlgn="base">
              <a:spcBef>
                <a:spcPct val="20000"/>
              </a:spcBef>
              <a:spcAft>
                <a:spcPct val="0"/>
              </a:spcAft>
              <a:buNone/>
              <a:defRPr sz="1400">
                <a:solidFill>
                  <a:schemeClr val="tx1"/>
                </a:solidFill>
                <a:latin typeface="+mn-lt"/>
              </a:defRPr>
            </a:lvl4pPr>
            <a:lvl5pPr marL="1828800" indent="0" algn="l" rtl="0" fontAlgn="base">
              <a:spcBef>
                <a:spcPct val="20000"/>
              </a:spcBef>
              <a:spcAft>
                <a:spcPct val="0"/>
              </a:spcAft>
              <a:buNone/>
              <a:defRPr sz="1400">
                <a:solidFill>
                  <a:schemeClr val="tx1"/>
                </a:solidFill>
                <a:latin typeface="+mn-lt"/>
              </a:defRPr>
            </a:lvl5pPr>
            <a:lvl6pPr marL="2286000" indent="0" algn="l" rtl="0" fontAlgn="base">
              <a:spcBef>
                <a:spcPct val="20000"/>
              </a:spcBef>
              <a:spcAft>
                <a:spcPct val="0"/>
              </a:spcAft>
              <a:buNone/>
              <a:defRPr sz="1400">
                <a:solidFill>
                  <a:schemeClr val="tx1"/>
                </a:solidFill>
                <a:latin typeface="+mn-lt"/>
              </a:defRPr>
            </a:lvl6pPr>
            <a:lvl7pPr marL="2743200" indent="0" algn="l" rtl="0" fontAlgn="base">
              <a:spcBef>
                <a:spcPct val="20000"/>
              </a:spcBef>
              <a:spcAft>
                <a:spcPct val="0"/>
              </a:spcAft>
              <a:buNone/>
              <a:defRPr sz="1400">
                <a:solidFill>
                  <a:schemeClr val="tx1"/>
                </a:solidFill>
                <a:latin typeface="+mn-lt"/>
              </a:defRPr>
            </a:lvl7pPr>
            <a:lvl8pPr marL="3200400" indent="0" algn="l" rtl="0" fontAlgn="base">
              <a:spcBef>
                <a:spcPct val="20000"/>
              </a:spcBef>
              <a:spcAft>
                <a:spcPct val="0"/>
              </a:spcAft>
              <a:buNone/>
              <a:defRPr sz="1400">
                <a:solidFill>
                  <a:schemeClr val="tx1"/>
                </a:solidFill>
                <a:latin typeface="+mn-lt"/>
              </a:defRPr>
            </a:lvl8pPr>
            <a:lvl9pPr marL="3657600" indent="0" algn="l" rtl="0" fontAlgn="base">
              <a:spcBef>
                <a:spcPct val="20000"/>
              </a:spcBef>
              <a:spcAft>
                <a:spcPct val="0"/>
              </a:spcAft>
              <a:buNone/>
              <a:defRPr sz="1400">
                <a:solidFill>
                  <a:schemeClr val="tx1"/>
                </a:solidFill>
                <a:latin typeface="+mn-lt"/>
              </a:defRPr>
            </a:lvl9pPr>
          </a:lstStyle>
          <a:p>
            <a:pPr>
              <a:defRPr/>
            </a:pPr>
            <a:r>
              <a:rPr lang="en-GB" kern="0" dirty="0" smtClean="0">
                <a:solidFill>
                  <a:srgbClr val="002147"/>
                </a:solidFill>
                <a:latin typeface="Arial"/>
              </a:rPr>
              <a:t>The End</a:t>
            </a:r>
            <a:endParaRPr lang="en-GB" kern="0" dirty="0">
              <a:solidFill>
                <a:srgbClr val="002147"/>
              </a:solidFill>
              <a:latin typeface="Arial"/>
            </a:endParaRPr>
          </a:p>
        </p:txBody>
      </p:sp>
    </p:spTree>
    <p:extLst>
      <p:ext uri="{BB962C8B-B14F-4D97-AF65-F5344CB8AC3E}">
        <p14:creationId xmlns:p14="http://schemas.microsoft.com/office/powerpoint/2010/main" val="3390338985"/>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stapled-ybco-move-base-m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255" b="3872"/>
          <a:stretch/>
        </p:blipFill>
        <p:spPr>
          <a:xfrm>
            <a:off x="6427824" y="3023465"/>
            <a:ext cx="1910312" cy="337997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921" y="2113965"/>
            <a:ext cx="5384972" cy="4306925"/>
          </a:xfrm>
          <a:prstGeom prst="rect">
            <a:avLst/>
          </a:prstGeom>
        </p:spPr>
      </p:pic>
      <p:sp>
        <p:nvSpPr>
          <p:cNvPr id="9" name="TextBox 8"/>
          <p:cNvSpPr txBox="1"/>
          <p:nvPr/>
        </p:nvSpPr>
        <p:spPr>
          <a:xfrm>
            <a:off x="4820478" y="2246451"/>
            <a:ext cx="372473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Mode frequency (cm</a:t>
            </a:r>
            <a:r>
              <a:rPr kumimoji="0" lang="en-GB" sz="2400" b="0" i="0" u="none" strike="noStrike" kern="0" cap="none" spc="0" normalizeH="0" baseline="30000" noProof="0" dirty="0" smtClean="0">
                <a:ln>
                  <a:noFill/>
                </a:ln>
                <a:solidFill>
                  <a:srgbClr val="7F7F7F"/>
                </a:solidFill>
                <a:effectLst/>
                <a:uLnTx/>
                <a:uFillTx/>
              </a:rPr>
              <a:t>-1</a:t>
            </a:r>
            <a:r>
              <a:rPr kumimoji="0" lang="en-GB" sz="2400" b="0" i="0" u="none" strike="noStrike" kern="0" cap="none" spc="0" normalizeH="0" baseline="0" noProof="0" dirty="0" smtClean="0">
                <a:ln>
                  <a:noFill/>
                </a:ln>
                <a:solidFill>
                  <a:srgbClr val="7F7F7F"/>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7F7F7F"/>
                </a:solidFill>
                <a:effectLst/>
                <a:uLnTx/>
                <a:uFillTx/>
              </a:rPr>
              <a:t>(</a:t>
            </a:r>
            <a:r>
              <a:rPr kumimoji="0" lang="en-GB" sz="2400" b="0" i="0" u="none" strike="noStrike" kern="0" cap="none" spc="0" normalizeH="0" baseline="0" noProof="0" dirty="0" smtClean="0">
                <a:ln>
                  <a:noFill/>
                </a:ln>
                <a:solidFill>
                  <a:srgbClr val="7F7F7F"/>
                </a:solidFill>
                <a:effectLst/>
                <a:uLnTx/>
                <a:uFillTx/>
              </a:rPr>
              <a:t>100 cm</a:t>
            </a:r>
            <a:r>
              <a:rPr kumimoji="0" lang="en-GB" sz="2400" b="0" i="0" u="none" strike="noStrike" kern="0" cap="none" spc="0" normalizeH="0" baseline="30000" noProof="0" dirty="0" smtClean="0">
                <a:ln>
                  <a:noFill/>
                </a:ln>
                <a:solidFill>
                  <a:srgbClr val="7F7F7F"/>
                </a:solidFill>
                <a:effectLst/>
                <a:uLnTx/>
                <a:uFillTx/>
              </a:rPr>
              <a:t>-1</a:t>
            </a:r>
            <a:r>
              <a:rPr kumimoji="0" lang="en-GB" sz="2400" b="0" i="0" u="none" strike="noStrike" kern="0" cap="none" spc="0" normalizeH="0" baseline="0" noProof="0" dirty="0" smtClean="0">
                <a:ln>
                  <a:noFill/>
                </a:ln>
                <a:solidFill>
                  <a:srgbClr val="7F7F7F"/>
                </a:solidFill>
                <a:effectLst/>
                <a:uLnTx/>
                <a:uFillTx/>
              </a:rPr>
              <a:t> = 3 THz)</a:t>
            </a:r>
            <a:endParaRPr kumimoji="0" lang="en-GB" sz="2400" b="0" i="0" u="none" strike="noStrike" kern="0" cap="none" spc="0" normalizeH="0" baseline="30000" noProof="0" dirty="0">
              <a:ln>
                <a:noFill/>
              </a:ln>
              <a:solidFill>
                <a:srgbClr val="7F7F7F"/>
              </a:solidFill>
              <a:effectLst/>
              <a:uLnTx/>
              <a:uFillTx/>
            </a:endParaRPr>
          </a:p>
        </p:txBody>
      </p:sp>
      <p:sp>
        <p:nvSpPr>
          <p:cNvPr id="10" name="TextBox 9"/>
          <p:cNvSpPr txBox="1"/>
          <p:nvPr/>
        </p:nvSpPr>
        <p:spPr>
          <a:xfrm>
            <a:off x="320268" y="6383814"/>
            <a:ext cx="29242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Liu </a:t>
            </a:r>
            <a:r>
              <a:rPr kumimoji="0" lang="en-GB" sz="1800" b="0" i="1" u="none" strike="noStrike" kern="0" cap="none" spc="0" normalizeH="0" baseline="0" noProof="0" dirty="0" smtClean="0">
                <a:ln>
                  <a:noFill/>
                </a:ln>
                <a:solidFill>
                  <a:srgbClr val="7F7F7F"/>
                </a:solidFill>
                <a:effectLst/>
                <a:uLnTx/>
                <a:uFillTx/>
              </a:rPr>
              <a:t>et al.,</a:t>
            </a:r>
            <a:r>
              <a:rPr kumimoji="0" lang="en-GB" sz="1800" b="0" i="0" u="none" strike="noStrike" kern="0" cap="none" spc="0" normalizeH="0" baseline="0" noProof="0" dirty="0" smtClean="0">
                <a:ln>
                  <a:noFill/>
                </a:ln>
                <a:solidFill>
                  <a:srgbClr val="7F7F7F"/>
                </a:solidFill>
                <a:effectLst/>
                <a:uLnTx/>
                <a:uFillTx/>
              </a:rPr>
              <a:t> PRB </a:t>
            </a:r>
            <a:r>
              <a:rPr kumimoji="0" lang="en-GB" sz="1800" b="1" i="0" u="none" strike="noStrike" kern="0" cap="none" spc="0" normalizeH="0" baseline="0" noProof="0" dirty="0" smtClean="0">
                <a:ln>
                  <a:noFill/>
                </a:ln>
                <a:solidFill>
                  <a:srgbClr val="7F7F7F"/>
                </a:solidFill>
                <a:effectLst/>
                <a:uLnTx/>
                <a:uFillTx/>
              </a:rPr>
              <a:t>37</a:t>
            </a:r>
            <a:r>
              <a:rPr kumimoji="0" lang="en-GB" sz="1800" b="0" i="0" u="none" strike="noStrike" kern="0" cap="none" spc="0" normalizeH="0" baseline="0" noProof="0" dirty="0" smtClean="0">
                <a:ln>
                  <a:noFill/>
                </a:ln>
                <a:solidFill>
                  <a:srgbClr val="7F7F7F"/>
                </a:solidFill>
                <a:effectLst/>
                <a:uLnTx/>
                <a:uFillTx/>
              </a:rPr>
              <a:t> 7971 (1988)</a:t>
            </a:r>
            <a:endParaRPr kumimoji="0" lang="en-GB" sz="1800" b="0" i="0" u="none" strike="noStrike" kern="0" cap="none" spc="0" normalizeH="0" baseline="0" noProof="0" dirty="0">
              <a:ln>
                <a:noFill/>
              </a:ln>
              <a:solidFill>
                <a:srgbClr val="7F7F7F"/>
              </a:solidFill>
              <a:effectLst/>
              <a:uLnTx/>
              <a:uFillTx/>
            </a:endParaRPr>
          </a:p>
        </p:txBody>
      </p:sp>
      <p:cxnSp>
        <p:nvCxnSpPr>
          <p:cNvPr id="12" name="Straight Arrow Connector 11"/>
          <p:cNvCxnSpPr/>
          <p:nvPr/>
        </p:nvCxnSpPr>
        <p:spPr>
          <a:xfrm flipH="1">
            <a:off x="3857260" y="2650703"/>
            <a:ext cx="963218" cy="264942"/>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8"/>
          <p:cNvPicPr>
            <a:picLocks noChangeAspect="1"/>
          </p:cNvPicPr>
          <p:nvPr/>
        </p:nvPicPr>
        <p:blipFill>
          <a:blip r:embed="rId7">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Phonon modes in YBCO  </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sp>
        <p:nvSpPr>
          <p:cNvPr id="15" name="Shape 67"/>
          <p:cNvSpPr/>
          <p:nvPr/>
        </p:nvSpPr>
        <p:spPr>
          <a:xfrm>
            <a:off x="375488" y="1225004"/>
            <a:ext cx="8368553"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There are many optical phonon modes in YBCO which span the THz region and involve motions of different parts of the unit cell …</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sp>
        <p:nvSpPr>
          <p:cNvPr id="17" name="TextBox 16"/>
          <p:cNvSpPr txBox="1"/>
          <p:nvPr/>
        </p:nvSpPr>
        <p:spPr>
          <a:xfrm>
            <a:off x="5727163" y="6417594"/>
            <a:ext cx="35044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Kaiser </a:t>
            </a:r>
            <a:r>
              <a:rPr kumimoji="0" lang="en-GB" sz="1800" b="0" i="1" u="none" strike="noStrike" kern="0" cap="none" spc="0" normalizeH="0" baseline="0" noProof="0" dirty="0" smtClean="0">
                <a:ln>
                  <a:noFill/>
                </a:ln>
                <a:solidFill>
                  <a:srgbClr val="7F7F7F"/>
                </a:solidFill>
                <a:effectLst/>
                <a:uLnTx/>
                <a:uFillTx/>
              </a:rPr>
              <a:t>et al., </a:t>
            </a:r>
            <a:r>
              <a:rPr kumimoji="0" lang="en-GB" sz="1800" b="0" i="0" u="none" strike="noStrike" kern="0" cap="none" spc="0" normalizeH="0" baseline="0" noProof="0" dirty="0" smtClean="0">
                <a:ln>
                  <a:noFill/>
                </a:ln>
                <a:solidFill>
                  <a:srgbClr val="7F7F7F"/>
                </a:solidFill>
                <a:effectLst/>
                <a:uLnTx/>
                <a:uFillTx/>
              </a:rPr>
              <a:t>PRB </a:t>
            </a:r>
            <a:r>
              <a:rPr kumimoji="0" lang="en-GB" sz="1800" b="1" i="0" u="none" strike="noStrike" kern="0" cap="none" spc="0" normalizeH="0" baseline="0" noProof="0" dirty="0" smtClean="0">
                <a:ln>
                  <a:noFill/>
                </a:ln>
                <a:solidFill>
                  <a:srgbClr val="7F7F7F"/>
                </a:solidFill>
                <a:effectLst/>
                <a:uLnTx/>
                <a:uFillTx/>
              </a:rPr>
              <a:t>89</a:t>
            </a:r>
            <a:r>
              <a:rPr kumimoji="0" lang="en-GB" sz="1800" b="0" i="0" u="none" strike="noStrike" kern="0" cap="none" spc="0" normalizeH="0" baseline="0" noProof="0" dirty="0" smtClean="0">
                <a:ln>
                  <a:noFill/>
                </a:ln>
                <a:solidFill>
                  <a:srgbClr val="7F7F7F"/>
                </a:solidFill>
                <a:effectLst/>
                <a:uLnTx/>
                <a:uFillTx/>
              </a:rPr>
              <a:t> 184516 (2014)</a:t>
            </a:r>
            <a:endParaRPr kumimoji="0" lang="en-GB" sz="1800" b="0" i="0" u="none" strike="noStrike" kern="0" cap="none" spc="0" normalizeH="0" baseline="0" noProof="0" dirty="0">
              <a:ln>
                <a:noFill/>
              </a:ln>
              <a:solidFill>
                <a:srgbClr val="7F7F7F"/>
              </a:solidFill>
              <a:effectLst/>
              <a:uLnTx/>
              <a:uFillTx/>
            </a:endParaRPr>
          </a:p>
        </p:txBody>
      </p:sp>
      <p:sp>
        <p:nvSpPr>
          <p:cNvPr id="4" name="Oval 3"/>
          <p:cNvSpPr/>
          <p:nvPr/>
        </p:nvSpPr>
        <p:spPr>
          <a:xfrm>
            <a:off x="4676714" y="4078472"/>
            <a:ext cx="857179" cy="1145530"/>
          </a:xfrm>
          <a:prstGeom prst="ellipse">
            <a:avLst/>
          </a:prstGeom>
          <a:noFill/>
          <a:ln w="19050" cmpd="sng">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99868356"/>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40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6"/>
                                        </p:tgtEl>
                                      </p:cBhvr>
                                    </p:cmd>
                                  </p:childTnLst>
                                </p:cTn>
                              </p:par>
                            </p:childTnLst>
                          </p:cTn>
                        </p:par>
                      </p:childTnLst>
                    </p:cTn>
                  </p:par>
                </p:childTnLst>
              </p:cTn>
              <p:nextCondLst>
                <p:cond evt="onClick" delay="0">
                  <p:tgtEl>
                    <p:spTgt spid="16"/>
                  </p:tgtEl>
                </p:cond>
              </p:nextCondLst>
            </p:seq>
            <p:video>
              <p:cMediaNode vol="80000">
                <p:cTn id="14" repeatCount="indefinite" fill="hold" display="0">
                  <p:stCondLst>
                    <p:cond delay="indefinite"/>
                  </p:stCondLst>
                </p:cTn>
                <p:tgtEl>
                  <p:spTgt spid="16"/>
                </p:tgtEl>
              </p:cMediaNode>
            </p:video>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2346"/>
          <a:stretch/>
        </p:blipFill>
        <p:spPr>
          <a:xfrm>
            <a:off x="472328" y="2019377"/>
            <a:ext cx="3012382" cy="1670141"/>
          </a:xfrm>
          <a:prstGeom prst="rect">
            <a:avLst/>
          </a:prstGeom>
        </p:spPr>
      </p:pic>
      <p:cxnSp>
        <p:nvCxnSpPr>
          <p:cNvPr id="13" name="Straight Arrow Connector 12"/>
          <p:cNvCxnSpPr/>
          <p:nvPr/>
        </p:nvCxnSpPr>
        <p:spPr>
          <a:xfrm>
            <a:off x="458523" y="3198631"/>
            <a:ext cx="3012382" cy="0"/>
          </a:xfrm>
          <a:prstGeom prst="straightConnector1">
            <a:avLst/>
          </a:prstGeom>
          <a:ln w="28575">
            <a:tailEnd type="triangle"/>
          </a:ln>
        </p:spPr>
        <p:style>
          <a:lnRef idx="3">
            <a:schemeClr val="accent6"/>
          </a:lnRef>
          <a:fillRef idx="0">
            <a:schemeClr val="accent6"/>
          </a:fillRef>
          <a:effectRef idx="2">
            <a:schemeClr val="accent6"/>
          </a:effectRef>
          <a:fontRef idx="minor">
            <a:schemeClr val="tx1"/>
          </a:fontRef>
        </p:style>
      </p:cxnSp>
      <p:pic>
        <p:nvPicPr>
          <p:cNvPr id="25" name="Picture 8"/>
          <p:cNvPicPr>
            <a:picLocks noChangeAspect="1"/>
          </p:cNvPicPr>
          <p:nvPr/>
        </p:nvPicPr>
        <p:blipFill>
          <a:blip r:embed="rId4">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Temperature scale of stack  </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pic>
        <p:nvPicPr>
          <p:cNvPr id="3" name="Picture 2"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421" y="2307118"/>
            <a:ext cx="1216530" cy="285700"/>
          </a:xfrm>
          <a:prstGeom prst="rect">
            <a:avLst/>
          </a:prstGeom>
        </p:spPr>
      </p:pic>
      <p:pic>
        <p:nvPicPr>
          <p:cNvPr id="8" name="Picture 7"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6125" y="3061215"/>
            <a:ext cx="196364" cy="324000"/>
          </a:xfrm>
          <a:prstGeom prst="rect">
            <a:avLst/>
          </a:prstGeom>
        </p:spPr>
      </p:pic>
      <p:pic>
        <p:nvPicPr>
          <p:cNvPr id="10" name="Picture 9"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6908" y="3330109"/>
            <a:ext cx="423000" cy="144000"/>
          </a:xfrm>
          <a:prstGeom prst="rect">
            <a:avLst/>
          </a:prstGeom>
        </p:spPr>
      </p:pic>
      <p:pic>
        <p:nvPicPr>
          <p:cNvPr id="11" name="Picture 10"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1252" y="3334858"/>
            <a:ext cx="180000" cy="144000"/>
          </a:xfrm>
          <a:prstGeom prst="rect">
            <a:avLst/>
          </a:prstGeom>
        </p:spPr>
      </p:pic>
      <p:pic>
        <p:nvPicPr>
          <p:cNvPr id="12" name="Picture 11"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7171" y="3330111"/>
            <a:ext cx="110767" cy="179997"/>
          </a:xfrm>
          <a:prstGeom prst="rect">
            <a:avLst/>
          </a:prstGeom>
        </p:spPr>
      </p:pic>
      <p:sp>
        <p:nvSpPr>
          <p:cNvPr id="31" name="TextBox 30"/>
          <p:cNvSpPr txBox="1"/>
          <p:nvPr/>
        </p:nvSpPr>
        <p:spPr>
          <a:xfrm>
            <a:off x="223838" y="1298828"/>
            <a:ext cx="8610001"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As temperature increases the stack will spontaneously phase slip at zero bias. For a single oscillator we have:</a:t>
            </a:r>
            <a:endParaRPr kumimoji="0" lang="en-GB" sz="2400" b="0" i="0" u="none" strike="noStrike" kern="0" cap="none" spc="0" normalizeH="0" baseline="0" noProof="0" dirty="0">
              <a:ln>
                <a:noFill/>
              </a:ln>
              <a:solidFill>
                <a:srgbClr val="7F7F7F"/>
              </a:solidFill>
              <a:effectLst/>
              <a:uLnTx/>
              <a:uFillTx/>
            </a:endParaRPr>
          </a:p>
        </p:txBody>
      </p:sp>
      <p:grpSp>
        <p:nvGrpSpPr>
          <p:cNvPr id="42" name="Group 41"/>
          <p:cNvGrpSpPr/>
          <p:nvPr/>
        </p:nvGrpSpPr>
        <p:grpSpPr>
          <a:xfrm>
            <a:off x="3816029" y="2320221"/>
            <a:ext cx="5078533" cy="791999"/>
            <a:chOff x="3816029" y="2320221"/>
            <a:chExt cx="5078533" cy="791999"/>
          </a:xfrm>
        </p:grpSpPr>
        <p:pic>
          <p:nvPicPr>
            <p:cNvPr id="7" name="Picture 6"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16029" y="2354463"/>
              <a:ext cx="2816996" cy="719999"/>
            </a:xfrm>
            <a:prstGeom prst="rect">
              <a:avLst/>
            </a:prstGeom>
          </p:spPr>
        </p:pic>
        <p:pic>
          <p:nvPicPr>
            <p:cNvPr id="16" name="Picture 15"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33364" y="2320221"/>
              <a:ext cx="1861198" cy="791999"/>
            </a:xfrm>
            <a:prstGeom prst="rect">
              <a:avLst/>
            </a:prstGeom>
          </p:spPr>
        </p:pic>
      </p:grpSp>
      <p:grpSp>
        <p:nvGrpSpPr>
          <p:cNvPr id="44" name="Group 43"/>
          <p:cNvGrpSpPr/>
          <p:nvPr/>
        </p:nvGrpSpPr>
        <p:grpSpPr>
          <a:xfrm>
            <a:off x="211392" y="3556429"/>
            <a:ext cx="8712711" cy="3158715"/>
            <a:chOff x="211392" y="3556429"/>
            <a:chExt cx="8712711" cy="3158715"/>
          </a:xfrm>
        </p:grpSpPr>
        <p:pic>
          <p:nvPicPr>
            <p:cNvPr id="2" name="Picture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03848" y="4163317"/>
              <a:ext cx="3237281" cy="2416831"/>
            </a:xfrm>
            <a:prstGeom prst="rect">
              <a:avLst/>
            </a:prstGeom>
          </p:spPr>
        </p:pic>
        <p:pic>
          <p:nvPicPr>
            <p:cNvPr id="14" name="Picture 13" descr="figS3.eps"/>
            <p:cNvPicPr>
              <a:picLocks noChangeAspect="1"/>
            </p:cNvPicPr>
            <p:nvPr/>
          </p:nvPicPr>
          <p:blipFill rotWithShape="1">
            <a:blip r:embed="rId13">
              <a:extLst>
                <a:ext uri="{28A0092B-C50C-407E-A947-70E740481C1C}">
                  <a14:useLocalDpi xmlns:a14="http://schemas.microsoft.com/office/drawing/2010/main" val="0"/>
                </a:ext>
              </a:extLst>
            </a:blip>
            <a:srcRect l="50809"/>
            <a:stretch/>
          </p:blipFill>
          <p:spPr>
            <a:xfrm>
              <a:off x="5591052" y="4179075"/>
              <a:ext cx="2829999" cy="2536069"/>
            </a:xfrm>
            <a:prstGeom prst="rect">
              <a:avLst/>
            </a:prstGeom>
          </p:spPr>
        </p:pic>
        <p:sp>
          <p:nvSpPr>
            <p:cNvPr id="32" name="TextBox 31"/>
            <p:cNvSpPr txBox="1"/>
            <p:nvPr/>
          </p:nvSpPr>
          <p:spPr>
            <a:xfrm>
              <a:off x="211392" y="3556429"/>
              <a:ext cx="8610001"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Apply a very small bias current and compute fraction of phase slips: </a:t>
              </a:r>
              <a:endParaRPr kumimoji="0" lang="en-GB" sz="2400" b="0" i="0" u="none" strike="noStrike" kern="0" cap="none" spc="0" normalizeH="0" baseline="0" noProof="0" dirty="0">
                <a:ln>
                  <a:noFill/>
                </a:ln>
                <a:solidFill>
                  <a:srgbClr val="7F7F7F"/>
                </a:solidFill>
                <a:effectLst/>
                <a:uLnTx/>
                <a:uFillTx/>
              </a:endParaRPr>
            </a:p>
          </p:txBody>
        </p:sp>
        <p:sp>
          <p:nvSpPr>
            <p:cNvPr id="33" name="TextBox 32"/>
            <p:cNvSpPr txBox="1"/>
            <p:nvPr/>
          </p:nvSpPr>
          <p:spPr>
            <a:xfrm>
              <a:off x="7917998" y="4583623"/>
              <a:ext cx="100610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Resistive</a:t>
              </a:r>
              <a:endParaRPr kumimoji="0" lang="en-GB" sz="1800" b="0" i="0" u="none" strike="noStrike" kern="0" cap="none" spc="0" normalizeH="0" baseline="0" noProof="0" dirty="0">
                <a:ln>
                  <a:noFill/>
                </a:ln>
                <a:solidFill>
                  <a:srgbClr val="7F7F7F"/>
                </a:solidFill>
                <a:effectLst/>
                <a:uLnTx/>
                <a:uFillTx/>
              </a:endParaRPr>
            </a:p>
          </p:txBody>
        </p:sp>
        <p:sp>
          <p:nvSpPr>
            <p:cNvPr id="34" name="TextBox 33"/>
            <p:cNvSpPr txBox="1"/>
            <p:nvPr/>
          </p:nvSpPr>
          <p:spPr>
            <a:xfrm>
              <a:off x="6441706" y="4597963"/>
              <a:ext cx="41549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SC</a:t>
              </a:r>
              <a:endParaRPr kumimoji="0" lang="en-GB" sz="1800" b="0" i="0" u="none" strike="noStrike" kern="0" cap="none" spc="0" normalizeH="0" baseline="0" noProof="0" dirty="0">
                <a:ln>
                  <a:noFill/>
                </a:ln>
                <a:solidFill>
                  <a:srgbClr val="7F7F7F"/>
                </a:solidFill>
                <a:effectLst/>
                <a:uLnTx/>
                <a:uFillTx/>
              </a:endParaRPr>
            </a:p>
          </p:txBody>
        </p:sp>
      </p:grpSp>
      <p:sp>
        <p:nvSpPr>
          <p:cNvPr id="37" name="Rectangle 36"/>
          <p:cNvSpPr/>
          <p:nvPr/>
        </p:nvSpPr>
        <p:spPr>
          <a:xfrm>
            <a:off x="6341780" y="4197596"/>
            <a:ext cx="291245" cy="400367"/>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nvGrpSpPr>
          <p:cNvPr id="43" name="Group 42"/>
          <p:cNvGrpSpPr/>
          <p:nvPr/>
        </p:nvGrpSpPr>
        <p:grpSpPr>
          <a:xfrm>
            <a:off x="223839" y="4164098"/>
            <a:ext cx="6862777" cy="2314733"/>
            <a:chOff x="223839" y="4164098"/>
            <a:chExt cx="6862777" cy="2314733"/>
          </a:xfrm>
        </p:grpSpPr>
        <p:cxnSp>
          <p:nvCxnSpPr>
            <p:cNvPr id="28" name="Straight Arrow Connector 27"/>
            <p:cNvCxnSpPr/>
            <p:nvPr/>
          </p:nvCxnSpPr>
          <p:spPr>
            <a:xfrm>
              <a:off x="2739754" y="5130938"/>
              <a:ext cx="1" cy="978561"/>
            </a:xfrm>
            <a:prstGeom prst="straightConnector1">
              <a:avLst/>
            </a:prstGeom>
            <a:ln w="57150">
              <a:solidFill>
                <a:srgbClr val="C00000"/>
              </a:solidFill>
              <a:tailEnd type="triangle"/>
            </a:ln>
          </p:spPr>
          <p:style>
            <a:lnRef idx="3">
              <a:schemeClr val="accent6"/>
            </a:lnRef>
            <a:fillRef idx="0">
              <a:schemeClr val="accent6"/>
            </a:fillRef>
            <a:effectRef idx="2">
              <a:schemeClr val="accent6"/>
            </a:effectRef>
            <a:fontRef idx="minor">
              <a:schemeClr val="tx1"/>
            </a:fontRef>
          </p:style>
        </p:cxnSp>
        <p:cxnSp>
          <p:nvCxnSpPr>
            <p:cNvPr id="35" name="Straight Arrow Connector 34"/>
            <p:cNvCxnSpPr/>
            <p:nvPr/>
          </p:nvCxnSpPr>
          <p:spPr>
            <a:xfrm>
              <a:off x="7086615" y="5061908"/>
              <a:ext cx="1" cy="978561"/>
            </a:xfrm>
            <a:prstGeom prst="straightConnector1">
              <a:avLst/>
            </a:prstGeom>
            <a:ln w="57150">
              <a:solidFill>
                <a:srgbClr val="C00000"/>
              </a:solidFill>
              <a:tailEnd type="triangle"/>
            </a:ln>
          </p:spPr>
          <p:style>
            <a:lnRef idx="3">
              <a:schemeClr val="accent6"/>
            </a:lnRef>
            <a:fillRef idx="0">
              <a:schemeClr val="accent6"/>
            </a:fillRef>
            <a:effectRef idx="2">
              <a:schemeClr val="accent6"/>
            </a:effectRef>
            <a:fontRef idx="minor">
              <a:schemeClr val="tx1"/>
            </a:fontRef>
          </p:style>
        </p:cxnSp>
        <p:pic>
          <p:nvPicPr>
            <p:cNvPr id="36" name="Picture 35"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8523" y="4812356"/>
              <a:ext cx="1196998" cy="719999"/>
            </a:xfrm>
            <a:prstGeom prst="rect">
              <a:avLst/>
            </a:prstGeom>
          </p:spPr>
        </p:pic>
        <p:sp>
          <p:nvSpPr>
            <p:cNvPr id="39" name="TextBox 38"/>
            <p:cNvSpPr txBox="1"/>
            <p:nvPr/>
          </p:nvSpPr>
          <p:spPr>
            <a:xfrm>
              <a:off x="223839" y="4164098"/>
              <a:ext cx="130850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We use:</a:t>
              </a:r>
              <a:endParaRPr kumimoji="0" lang="en-GB" sz="2400" b="0" i="0" u="none" strike="noStrike" kern="0" cap="none" spc="0" normalizeH="0" baseline="0" noProof="0" dirty="0">
                <a:ln>
                  <a:noFill/>
                </a:ln>
                <a:solidFill>
                  <a:srgbClr val="7F7F7F"/>
                </a:solidFill>
                <a:effectLst/>
                <a:uLnTx/>
                <a:uFillTx/>
              </a:endParaRPr>
            </a:p>
          </p:txBody>
        </p:sp>
        <p:sp>
          <p:nvSpPr>
            <p:cNvPr id="41" name="TextBox 40"/>
            <p:cNvSpPr txBox="1"/>
            <p:nvPr/>
          </p:nvSpPr>
          <p:spPr>
            <a:xfrm>
              <a:off x="280640" y="5647834"/>
              <a:ext cx="1617298"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close to transition.</a:t>
              </a:r>
              <a:endParaRPr kumimoji="0" lang="en-GB" sz="2400" b="0" i="0" u="none" strike="noStrike" kern="0" cap="none" spc="0" normalizeH="0" baseline="0" noProof="0" dirty="0">
                <a:ln>
                  <a:noFill/>
                </a:ln>
                <a:solidFill>
                  <a:srgbClr val="7F7F7F"/>
                </a:solidFill>
                <a:effectLst/>
                <a:uLnTx/>
                <a:uFillTx/>
              </a:endParaRPr>
            </a:p>
          </p:txBody>
        </p:sp>
      </p:grpSp>
    </p:spTree>
    <p:extLst>
      <p:ext uri="{BB962C8B-B14F-4D97-AF65-F5344CB8AC3E}">
        <p14:creationId xmlns:p14="http://schemas.microsoft.com/office/powerpoint/2010/main" val="2404720426"/>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a:xfrm>
            <a:off x="127000" y="3669220"/>
            <a:ext cx="8895179" cy="3061626"/>
          </a:xfrm>
          <a:prstGeom prst="rect">
            <a:avLst/>
          </a:prstGeom>
          <a:ln w="57150"/>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2847" y="2261051"/>
            <a:ext cx="1843197" cy="1149786"/>
          </a:xfrm>
          <a:prstGeom prst="rect">
            <a:avLst/>
          </a:prstGeom>
        </p:spPr>
      </p:pic>
      <p:sp>
        <p:nvSpPr>
          <p:cNvPr id="6" name="TextBox 5"/>
          <p:cNvSpPr txBox="1"/>
          <p:nvPr/>
        </p:nvSpPr>
        <p:spPr>
          <a:xfrm>
            <a:off x="3691315" y="1749370"/>
            <a:ext cx="142051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rgbClr val="7F7F7F"/>
                </a:solidFill>
                <a:effectLst/>
                <a:uLnTx/>
                <a:uFillTx/>
              </a:rPr>
              <a:t>Cavity alone:</a:t>
            </a:r>
            <a:endParaRPr kumimoji="0" lang="en-GB" sz="1800" b="1" i="0" u="none" strike="noStrike" kern="0" cap="none" spc="0" normalizeH="0" baseline="0" noProof="0" dirty="0">
              <a:ln>
                <a:noFill/>
              </a:ln>
              <a:solidFill>
                <a:srgbClr val="7F7F7F"/>
              </a:solidFill>
              <a:effectLst/>
              <a:uLnTx/>
              <a:uFillTx/>
            </a:endParaRPr>
          </a:p>
        </p:txBody>
      </p:sp>
      <p:sp>
        <p:nvSpPr>
          <p:cNvPr id="7" name="TextBox 6"/>
          <p:cNvSpPr txBox="1"/>
          <p:nvPr/>
        </p:nvSpPr>
        <p:spPr>
          <a:xfrm>
            <a:off x="6192398" y="1707734"/>
            <a:ext cx="180972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rgbClr val="7F7F7F"/>
                </a:solidFill>
                <a:effectLst/>
                <a:uLnTx/>
                <a:uFillTx/>
              </a:rPr>
              <a:t>Cavity + SC layer:</a:t>
            </a:r>
            <a:endParaRPr kumimoji="0" lang="en-GB" sz="1800" b="1" i="0" u="none" strike="noStrike" kern="0" cap="none" spc="0" normalizeH="0" baseline="0" noProof="0" dirty="0">
              <a:ln>
                <a:noFill/>
              </a:ln>
              <a:solidFill>
                <a:srgbClr val="7F7F7F"/>
              </a:solidFill>
              <a:effectLst/>
              <a:uLnTx/>
              <a:uFillTx/>
            </a:endParaRPr>
          </a:p>
        </p:txBody>
      </p:sp>
      <p:sp>
        <p:nvSpPr>
          <p:cNvPr id="8" name="TextBox 7"/>
          <p:cNvSpPr txBox="1"/>
          <p:nvPr/>
        </p:nvSpPr>
        <p:spPr>
          <a:xfrm>
            <a:off x="5246462" y="3168375"/>
            <a:ext cx="71740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1" u="none" strike="noStrike" kern="0" cap="none" spc="0" normalizeH="0" baseline="0" noProof="0" dirty="0" smtClean="0">
                <a:ln>
                  <a:noFill/>
                </a:ln>
                <a:solidFill>
                  <a:srgbClr val="7F7F7F"/>
                </a:solidFill>
                <a:effectLst/>
                <a:uLnTx/>
                <a:uFillTx/>
              </a:rPr>
              <a:t>f</a:t>
            </a:r>
            <a:r>
              <a:rPr kumimoji="0" lang="en-GB" sz="1800" b="0" i="0" u="none" strike="noStrike" kern="0" cap="none" spc="0" normalizeH="0" baseline="0" noProof="0" dirty="0" smtClean="0">
                <a:ln>
                  <a:noFill/>
                </a:ln>
                <a:solidFill>
                  <a:srgbClr val="7F7F7F"/>
                </a:solidFill>
                <a:effectLst/>
                <a:uLnTx/>
                <a:uFillTx/>
              </a:rPr>
              <a:t>/THz</a:t>
            </a:r>
            <a:endParaRPr kumimoji="0" lang="en-GB" sz="1800" b="0" i="0" u="none" strike="noStrike" kern="0" cap="none" spc="0" normalizeH="0" baseline="0" noProof="0" dirty="0">
              <a:ln>
                <a:noFill/>
              </a:ln>
              <a:solidFill>
                <a:srgbClr val="7F7F7F"/>
              </a:solidFill>
              <a:effectLst/>
              <a:uLnTx/>
              <a:uFillTx/>
            </a:endParaRPr>
          </a:p>
        </p:txBody>
      </p:sp>
      <p:sp>
        <p:nvSpPr>
          <p:cNvPr id="9" name="TextBox 8"/>
          <p:cNvSpPr txBox="1"/>
          <p:nvPr/>
        </p:nvSpPr>
        <p:spPr>
          <a:xfrm>
            <a:off x="8191162" y="3135485"/>
            <a:ext cx="71740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1" u="none" strike="noStrike" kern="0" cap="none" spc="0" normalizeH="0" baseline="0" noProof="0" dirty="0" smtClean="0">
                <a:ln>
                  <a:noFill/>
                </a:ln>
                <a:solidFill>
                  <a:srgbClr val="7F7F7F"/>
                </a:solidFill>
                <a:effectLst/>
                <a:uLnTx/>
                <a:uFillTx/>
              </a:rPr>
              <a:t>f</a:t>
            </a:r>
            <a:r>
              <a:rPr kumimoji="0" lang="en-GB" sz="1800" b="0" i="0" u="none" strike="noStrike" kern="0" cap="none" spc="0" normalizeH="0" baseline="0" noProof="0" dirty="0" smtClean="0">
                <a:ln>
                  <a:noFill/>
                </a:ln>
                <a:solidFill>
                  <a:srgbClr val="7F7F7F"/>
                </a:solidFill>
                <a:effectLst/>
                <a:uLnTx/>
                <a:uFillTx/>
              </a:rPr>
              <a:t>/THz</a:t>
            </a:r>
            <a:endParaRPr kumimoji="0" lang="en-GB" sz="1800" b="0" i="0" u="none" strike="noStrike" kern="0" cap="none" spc="0" normalizeH="0" baseline="0" noProof="0" dirty="0">
              <a:ln>
                <a:noFill/>
              </a:ln>
              <a:solidFill>
                <a:srgbClr val="7F7F7F"/>
              </a:solidFill>
              <a:effectLst/>
              <a:uLnTx/>
              <a:uFillTx/>
            </a:endParaRPr>
          </a:p>
        </p:txBody>
      </p:sp>
      <p:grpSp>
        <p:nvGrpSpPr>
          <p:cNvPr id="10" name="Group 9"/>
          <p:cNvGrpSpPr/>
          <p:nvPr/>
        </p:nvGrpSpPr>
        <p:grpSpPr>
          <a:xfrm>
            <a:off x="5951969" y="2092786"/>
            <a:ext cx="2138463" cy="1318051"/>
            <a:chOff x="4484083" y="3918967"/>
            <a:chExt cx="3125475" cy="1926400"/>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083" y="3918967"/>
              <a:ext cx="3125475" cy="1926400"/>
            </a:xfrm>
            <a:prstGeom prst="rect">
              <a:avLst/>
            </a:prstGeom>
          </p:spPr>
        </p:pic>
        <p:cxnSp>
          <p:nvCxnSpPr>
            <p:cNvPr id="12" name="Straight Connector 11"/>
            <p:cNvCxnSpPr/>
            <p:nvPr/>
          </p:nvCxnSpPr>
          <p:spPr>
            <a:xfrm>
              <a:off x="6889750" y="3956844"/>
              <a:ext cx="0" cy="1739106"/>
            </a:xfrm>
            <a:prstGeom prst="line">
              <a:avLst/>
            </a:prstGeom>
            <a:ln w="12700" cmpd="sng">
              <a:prstDash val="dash"/>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547600" y="3956844"/>
              <a:ext cx="0" cy="1739106"/>
            </a:xfrm>
            <a:prstGeom prst="line">
              <a:avLst/>
            </a:prstGeom>
            <a:ln w="12700" cmpd="sng">
              <a:prstDash val="dash"/>
            </a:ln>
          </p:spPr>
          <p:style>
            <a:lnRef idx="2">
              <a:schemeClr val="accent1"/>
            </a:lnRef>
            <a:fillRef idx="0">
              <a:schemeClr val="accent1"/>
            </a:fillRef>
            <a:effectRef idx="1">
              <a:schemeClr val="accent1"/>
            </a:effectRef>
            <a:fontRef idx="minor">
              <a:schemeClr val="tx1"/>
            </a:fontRef>
          </p:style>
        </p:cxnSp>
      </p:grpSp>
      <p:cxnSp>
        <p:nvCxnSpPr>
          <p:cNvPr id="14" name="Straight Arrow Connector 13"/>
          <p:cNvCxnSpPr/>
          <p:nvPr/>
        </p:nvCxnSpPr>
        <p:spPr>
          <a:xfrm>
            <a:off x="6664049" y="2668126"/>
            <a:ext cx="918304" cy="0"/>
          </a:xfrm>
          <a:prstGeom prst="straightConnector1">
            <a:avLst/>
          </a:prstGeom>
          <a:ln>
            <a:solidFill>
              <a:schemeClr val="tx1">
                <a:lumMod val="65000"/>
                <a:lumOff val="35000"/>
              </a:schemeClr>
            </a:solidFill>
            <a:headEnd type="triangle"/>
            <a:tailEnd type="triangle"/>
          </a:ln>
          <a:effectLst/>
        </p:spPr>
        <p:style>
          <a:lnRef idx="3">
            <a:schemeClr val="dk1"/>
          </a:lnRef>
          <a:fillRef idx="0">
            <a:schemeClr val="dk1"/>
          </a:fillRef>
          <a:effectRef idx="2">
            <a:schemeClr val="dk1"/>
          </a:effectRef>
          <a:fontRef idx="minor">
            <a:schemeClr val="tx1"/>
          </a:fontRef>
        </p:style>
      </p:cxnSp>
      <p:grpSp>
        <p:nvGrpSpPr>
          <p:cNvPr id="17" name="Group 16"/>
          <p:cNvGrpSpPr/>
          <p:nvPr/>
        </p:nvGrpSpPr>
        <p:grpSpPr>
          <a:xfrm>
            <a:off x="667548" y="2988421"/>
            <a:ext cx="2171189" cy="422416"/>
            <a:chOff x="-28979" y="2196962"/>
            <a:chExt cx="6309129" cy="1227471"/>
          </a:xfrm>
        </p:grpSpPr>
        <p:sp>
          <p:nvSpPr>
            <p:cNvPr id="21" name="Rectangle 20"/>
            <p:cNvSpPr/>
            <p:nvPr/>
          </p:nvSpPr>
          <p:spPr>
            <a:xfrm>
              <a:off x="862444" y="2354973"/>
              <a:ext cx="1558638" cy="108000"/>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
          <p:nvSpPr>
            <p:cNvPr id="22" name="Rectangle 21"/>
            <p:cNvSpPr/>
            <p:nvPr/>
          </p:nvSpPr>
          <p:spPr>
            <a:xfrm>
              <a:off x="3904903" y="2356492"/>
              <a:ext cx="1558638" cy="108000"/>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grpSp>
          <p:nvGrpSpPr>
            <p:cNvPr id="23" name="Group 22"/>
            <p:cNvGrpSpPr/>
            <p:nvPr/>
          </p:nvGrpSpPr>
          <p:grpSpPr>
            <a:xfrm>
              <a:off x="175364" y="2462973"/>
              <a:ext cx="6012494" cy="648000"/>
              <a:chOff x="457200" y="2462973"/>
              <a:chExt cx="4800600" cy="648000"/>
            </a:xfrm>
          </p:grpSpPr>
          <p:sp>
            <p:nvSpPr>
              <p:cNvPr id="26" name="Rectangle 25"/>
              <p:cNvSpPr/>
              <p:nvPr/>
            </p:nvSpPr>
            <p:spPr>
              <a:xfrm>
                <a:off x="457200" y="3002973"/>
                <a:ext cx="4800600" cy="108000"/>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
            <p:nvSpPr>
              <p:cNvPr id="27" name="Rectangle 26"/>
              <p:cNvSpPr/>
              <p:nvPr/>
            </p:nvSpPr>
            <p:spPr>
              <a:xfrm>
                <a:off x="457200" y="2462973"/>
                <a:ext cx="4800600" cy="21600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
            <p:nvSpPr>
              <p:cNvPr id="28" name="Rectangle 27"/>
              <p:cNvSpPr/>
              <p:nvPr/>
            </p:nvSpPr>
            <p:spPr>
              <a:xfrm>
                <a:off x="457200" y="2786973"/>
                <a:ext cx="4800600" cy="21600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
            <p:nvSpPr>
              <p:cNvPr id="29" name="Rectangle 28"/>
              <p:cNvSpPr/>
              <p:nvPr/>
            </p:nvSpPr>
            <p:spPr>
              <a:xfrm>
                <a:off x="457200" y="2678973"/>
                <a:ext cx="4800600" cy="10800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grpSp>
        <p:sp>
          <p:nvSpPr>
            <p:cNvPr id="24" name="Rectangle 23"/>
            <p:cNvSpPr/>
            <p:nvPr/>
          </p:nvSpPr>
          <p:spPr>
            <a:xfrm>
              <a:off x="5184384" y="2196962"/>
              <a:ext cx="1095766" cy="1227471"/>
            </a:xfrm>
            <a:prstGeom prst="rect">
              <a:avLst/>
            </a:prstGeom>
            <a:gradFill flip="none" rotWithShape="1">
              <a:gsLst>
                <a:gs pos="19000">
                  <a:schemeClr val="bg1"/>
                </a:gs>
                <a:gs pos="70000">
                  <a:schemeClr val="bg1">
                    <a:alpha val="5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
          <p:nvSpPr>
            <p:cNvPr id="25" name="Rectangle 24"/>
            <p:cNvSpPr/>
            <p:nvPr/>
          </p:nvSpPr>
          <p:spPr>
            <a:xfrm flipH="1">
              <a:off x="-28979" y="2196962"/>
              <a:ext cx="1095766" cy="1227471"/>
            </a:xfrm>
            <a:prstGeom prst="rect">
              <a:avLst/>
            </a:prstGeom>
            <a:gradFill flip="none" rotWithShape="1">
              <a:gsLst>
                <a:gs pos="19000">
                  <a:schemeClr val="bg1"/>
                </a:gs>
                <a:gs pos="70000">
                  <a:schemeClr val="bg1">
                    <a:alpha val="50000"/>
                  </a:schemeClr>
                </a:gs>
                <a:gs pos="100000">
                  <a:schemeClr val="accent1">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sp>
        <p:nvSpPr>
          <p:cNvPr id="18" name="Freeform 17"/>
          <p:cNvSpPr/>
          <p:nvPr/>
        </p:nvSpPr>
        <p:spPr>
          <a:xfrm rot="5400000">
            <a:off x="974046" y="2545652"/>
            <a:ext cx="729949" cy="145524"/>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885378"/>
              <a:gd name="connsiteY0" fmla="*/ 482716 h 674808"/>
              <a:gd name="connsiteX1" fmla="*/ 372242 w 2885378"/>
              <a:gd name="connsiteY1" fmla="*/ 28857 h 674808"/>
              <a:gd name="connsiteX2" fmla="*/ 923499 w 2885378"/>
              <a:gd name="connsiteY2" fmla="*/ 674782 h 674808"/>
              <a:gd name="connsiteX3" fmla="*/ 1453018 w 2885378"/>
              <a:gd name="connsiteY3" fmla="*/ 48 h 674808"/>
              <a:gd name="connsiteX4" fmla="*/ 2025790 w 2885378"/>
              <a:gd name="connsiteY4" fmla="*/ 637204 h 674808"/>
              <a:gd name="connsiteX5" fmla="*/ 2275130 w 2885378"/>
              <a:gd name="connsiteY5" fmla="*/ 261423 h 674808"/>
              <a:gd name="connsiteX6" fmla="*/ 2885378 w 2885378"/>
              <a:gd name="connsiteY6" fmla="*/ 245553 h 674808"/>
              <a:gd name="connsiteX0" fmla="*/ 0 w 2902818"/>
              <a:gd name="connsiteY0" fmla="*/ 482716 h 674808"/>
              <a:gd name="connsiteX1" fmla="*/ 372242 w 2902818"/>
              <a:gd name="connsiteY1" fmla="*/ 28857 h 674808"/>
              <a:gd name="connsiteX2" fmla="*/ 923499 w 2902818"/>
              <a:gd name="connsiteY2" fmla="*/ 674782 h 674808"/>
              <a:gd name="connsiteX3" fmla="*/ 1453018 w 2902818"/>
              <a:gd name="connsiteY3" fmla="*/ 48 h 674808"/>
              <a:gd name="connsiteX4" fmla="*/ 2025790 w 2902818"/>
              <a:gd name="connsiteY4" fmla="*/ 637204 h 674808"/>
              <a:gd name="connsiteX5" fmla="*/ 2275130 w 2902818"/>
              <a:gd name="connsiteY5" fmla="*/ 261423 h 674808"/>
              <a:gd name="connsiteX6" fmla="*/ 2902818 w 2902818"/>
              <a:gd name="connsiteY6" fmla="*/ 108142 h 674808"/>
              <a:gd name="connsiteX0" fmla="*/ 0 w 3007477"/>
              <a:gd name="connsiteY0" fmla="*/ 482716 h 674808"/>
              <a:gd name="connsiteX1" fmla="*/ 372242 w 3007477"/>
              <a:gd name="connsiteY1" fmla="*/ 28857 h 674808"/>
              <a:gd name="connsiteX2" fmla="*/ 923499 w 3007477"/>
              <a:gd name="connsiteY2" fmla="*/ 674782 h 674808"/>
              <a:gd name="connsiteX3" fmla="*/ 1453018 w 3007477"/>
              <a:gd name="connsiteY3" fmla="*/ 48 h 674808"/>
              <a:gd name="connsiteX4" fmla="*/ 2025790 w 3007477"/>
              <a:gd name="connsiteY4" fmla="*/ 637204 h 674808"/>
              <a:gd name="connsiteX5" fmla="*/ 2275130 w 3007477"/>
              <a:gd name="connsiteY5" fmla="*/ 261423 h 674808"/>
              <a:gd name="connsiteX6" fmla="*/ 3007479 w 3007477"/>
              <a:gd name="connsiteY6" fmla="*/ 108139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7477"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891772" y="79747"/>
                  <a:pt x="3007479" y="108139"/>
                </a:cubicBezTo>
              </a:path>
            </a:pathLst>
          </a:custGeom>
          <a:ln>
            <a:headEnd type="none" w="med" len="med"/>
            <a:tailEnd type="triangle" w="lg" len="med"/>
          </a:ln>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61" name="Picture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9071" y="3943388"/>
            <a:ext cx="4571428" cy="2717460"/>
          </a:xfrm>
          <a:prstGeom prst="rect">
            <a:avLst/>
          </a:prstGeom>
        </p:spPr>
      </p:pic>
      <p:cxnSp>
        <p:nvCxnSpPr>
          <p:cNvPr id="67" name="Straight Connector 66"/>
          <p:cNvCxnSpPr/>
          <p:nvPr/>
        </p:nvCxnSpPr>
        <p:spPr>
          <a:xfrm>
            <a:off x="1090777" y="6439558"/>
            <a:ext cx="1433231"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9" name="Straight Connector 68"/>
          <p:cNvCxnSpPr/>
          <p:nvPr/>
        </p:nvCxnSpPr>
        <p:spPr>
          <a:xfrm>
            <a:off x="1095506" y="4818248"/>
            <a:ext cx="1433231" cy="0"/>
          </a:xfrm>
          <a:prstGeom prst="line">
            <a:avLst/>
          </a:prstGeom>
          <a:ln>
            <a:prstDash val="sysDash"/>
          </a:ln>
        </p:spPr>
        <p:style>
          <a:lnRef idx="3">
            <a:schemeClr val="accent1"/>
          </a:lnRef>
          <a:fillRef idx="0">
            <a:schemeClr val="accent1"/>
          </a:fillRef>
          <a:effectRef idx="2">
            <a:schemeClr val="accent1"/>
          </a:effectRef>
          <a:fontRef idx="minor">
            <a:schemeClr val="tx1"/>
          </a:fontRef>
        </p:style>
      </p:cxnSp>
      <p:cxnSp>
        <p:nvCxnSpPr>
          <p:cNvPr id="70" name="Straight Arrow Connector 69"/>
          <p:cNvCxnSpPr/>
          <p:nvPr/>
        </p:nvCxnSpPr>
        <p:spPr>
          <a:xfrm flipV="1">
            <a:off x="2344593" y="4489264"/>
            <a:ext cx="0" cy="1950294"/>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sp>
        <p:nvSpPr>
          <p:cNvPr id="71" name="Freeform 70"/>
          <p:cNvSpPr/>
          <p:nvPr/>
        </p:nvSpPr>
        <p:spPr>
          <a:xfrm rot="3321747">
            <a:off x="2330428" y="4705032"/>
            <a:ext cx="700657" cy="118721"/>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782842"/>
              <a:gd name="connsiteY0" fmla="*/ 482716 h 674808"/>
              <a:gd name="connsiteX1" fmla="*/ 372242 w 2782842"/>
              <a:gd name="connsiteY1" fmla="*/ 28857 h 674808"/>
              <a:gd name="connsiteX2" fmla="*/ 923499 w 2782842"/>
              <a:gd name="connsiteY2" fmla="*/ 674782 h 674808"/>
              <a:gd name="connsiteX3" fmla="*/ 1453018 w 2782842"/>
              <a:gd name="connsiteY3" fmla="*/ 48 h 674808"/>
              <a:gd name="connsiteX4" fmla="*/ 2025790 w 2782842"/>
              <a:gd name="connsiteY4" fmla="*/ 637204 h 674808"/>
              <a:gd name="connsiteX5" fmla="*/ 2275130 w 2782842"/>
              <a:gd name="connsiteY5" fmla="*/ 261423 h 674808"/>
              <a:gd name="connsiteX6" fmla="*/ 2782840 w 2782842"/>
              <a:gd name="connsiteY6" fmla="*/ 5579 h 674808"/>
              <a:gd name="connsiteX0" fmla="*/ 0 w 2799610"/>
              <a:gd name="connsiteY0" fmla="*/ 643751 h 835843"/>
              <a:gd name="connsiteX1" fmla="*/ 372242 w 2799610"/>
              <a:gd name="connsiteY1" fmla="*/ 189892 h 835843"/>
              <a:gd name="connsiteX2" fmla="*/ 923499 w 2799610"/>
              <a:gd name="connsiteY2" fmla="*/ 835817 h 835843"/>
              <a:gd name="connsiteX3" fmla="*/ 1453018 w 2799610"/>
              <a:gd name="connsiteY3" fmla="*/ 161083 h 835843"/>
              <a:gd name="connsiteX4" fmla="*/ 2025790 w 2799610"/>
              <a:gd name="connsiteY4" fmla="*/ 798239 h 835843"/>
              <a:gd name="connsiteX5" fmla="*/ 2275130 w 2799610"/>
              <a:gd name="connsiteY5" fmla="*/ 422458 h 835843"/>
              <a:gd name="connsiteX6" fmla="*/ 2799609 w 2799610"/>
              <a:gd name="connsiteY6" fmla="*/ 1488 h 835843"/>
              <a:gd name="connsiteX0" fmla="*/ 0 w 2946060"/>
              <a:gd name="connsiteY0" fmla="*/ 503219 h 695311"/>
              <a:gd name="connsiteX1" fmla="*/ 372242 w 2946060"/>
              <a:gd name="connsiteY1" fmla="*/ 49360 h 695311"/>
              <a:gd name="connsiteX2" fmla="*/ 923499 w 2946060"/>
              <a:gd name="connsiteY2" fmla="*/ 695285 h 695311"/>
              <a:gd name="connsiteX3" fmla="*/ 1453018 w 2946060"/>
              <a:gd name="connsiteY3" fmla="*/ 20551 h 695311"/>
              <a:gd name="connsiteX4" fmla="*/ 2025790 w 2946060"/>
              <a:gd name="connsiteY4" fmla="*/ 657707 h 695311"/>
              <a:gd name="connsiteX5" fmla="*/ 2275130 w 2946060"/>
              <a:gd name="connsiteY5" fmla="*/ 281926 h 695311"/>
              <a:gd name="connsiteX6" fmla="*/ 2946062 w 2946060"/>
              <a:gd name="connsiteY6" fmla="*/ 2273 h 695311"/>
              <a:gd name="connsiteX0" fmla="*/ 0 w 2946060"/>
              <a:gd name="connsiteY0" fmla="*/ 505169 h 697261"/>
              <a:gd name="connsiteX1" fmla="*/ 372242 w 2946060"/>
              <a:gd name="connsiteY1" fmla="*/ 51310 h 697261"/>
              <a:gd name="connsiteX2" fmla="*/ 923499 w 2946060"/>
              <a:gd name="connsiteY2" fmla="*/ 697235 h 697261"/>
              <a:gd name="connsiteX3" fmla="*/ 1453018 w 2946060"/>
              <a:gd name="connsiteY3" fmla="*/ 22501 h 697261"/>
              <a:gd name="connsiteX4" fmla="*/ 2025790 w 2946060"/>
              <a:gd name="connsiteY4" fmla="*/ 659657 h 697261"/>
              <a:gd name="connsiteX5" fmla="*/ 2271667 w 2946060"/>
              <a:gd name="connsiteY5" fmla="*/ 159652 h 697261"/>
              <a:gd name="connsiteX6" fmla="*/ 2946062 w 2946060"/>
              <a:gd name="connsiteY6" fmla="*/ 4223 h 69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6060" h="697261">
                <a:moveTo>
                  <a:pt x="0" y="505169"/>
                </a:moveTo>
                <a:cubicBezTo>
                  <a:pt x="203548" y="178448"/>
                  <a:pt x="218325" y="19299"/>
                  <a:pt x="372242" y="51310"/>
                </a:cubicBezTo>
                <a:cubicBezTo>
                  <a:pt x="526159" y="83321"/>
                  <a:pt x="743370" y="702037"/>
                  <a:pt x="923499" y="697235"/>
                </a:cubicBezTo>
                <a:cubicBezTo>
                  <a:pt x="1103628" y="692433"/>
                  <a:pt x="1269303" y="28764"/>
                  <a:pt x="1453018" y="22501"/>
                </a:cubicBezTo>
                <a:cubicBezTo>
                  <a:pt x="1636733" y="16238"/>
                  <a:pt x="1889349" y="636799"/>
                  <a:pt x="2025790" y="659657"/>
                </a:cubicBezTo>
                <a:cubicBezTo>
                  <a:pt x="2162231" y="682515"/>
                  <a:pt x="2163286" y="221656"/>
                  <a:pt x="2271667" y="159652"/>
                </a:cubicBezTo>
                <a:cubicBezTo>
                  <a:pt x="2380048" y="97648"/>
                  <a:pt x="2830355" y="-24169"/>
                  <a:pt x="2946062" y="4223"/>
                </a:cubicBezTo>
              </a:path>
            </a:pathLst>
          </a:custGeom>
          <a:ln>
            <a:headEnd type="none" w="med" len="med"/>
            <a:tailEnd type="triangle" w="lg" len="med"/>
          </a:ln>
        </p:spPr>
        <p:style>
          <a:lnRef idx="3">
            <a:schemeClr val="accent2"/>
          </a:lnRef>
          <a:fillRef idx="0">
            <a:schemeClr val="accent2"/>
          </a:fillRef>
          <a:effectRef idx="2">
            <a:schemeClr val="accent2"/>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cxnSp>
        <p:nvCxnSpPr>
          <p:cNvPr id="75" name="Straight Connector 74"/>
          <p:cNvCxnSpPr/>
          <p:nvPr/>
        </p:nvCxnSpPr>
        <p:spPr>
          <a:xfrm>
            <a:off x="1090777" y="4164678"/>
            <a:ext cx="1433231" cy="0"/>
          </a:xfrm>
          <a:prstGeom prst="line">
            <a:avLst/>
          </a:prstGeom>
          <a:ln>
            <a:prstDash val="sysDash"/>
          </a:ln>
        </p:spPr>
        <p:style>
          <a:lnRef idx="3">
            <a:schemeClr val="accent1"/>
          </a:lnRef>
          <a:fillRef idx="0">
            <a:schemeClr val="accent1"/>
          </a:fillRef>
          <a:effectRef idx="2">
            <a:schemeClr val="accent1"/>
          </a:effectRef>
          <a:fontRef idx="minor">
            <a:schemeClr val="tx1"/>
          </a:fontRef>
        </p:style>
      </p:cxnSp>
      <p:sp>
        <p:nvSpPr>
          <p:cNvPr id="76" name="Freeform 75"/>
          <p:cNvSpPr/>
          <p:nvPr/>
        </p:nvSpPr>
        <p:spPr>
          <a:xfrm>
            <a:off x="1356602" y="5470101"/>
            <a:ext cx="884519" cy="189640"/>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796535"/>
              <a:gd name="connsiteY0" fmla="*/ 482716 h 674808"/>
              <a:gd name="connsiteX1" fmla="*/ 372242 w 2796535"/>
              <a:gd name="connsiteY1" fmla="*/ 28857 h 674808"/>
              <a:gd name="connsiteX2" fmla="*/ 923499 w 2796535"/>
              <a:gd name="connsiteY2" fmla="*/ 674782 h 674808"/>
              <a:gd name="connsiteX3" fmla="*/ 1453018 w 2796535"/>
              <a:gd name="connsiteY3" fmla="*/ 48 h 674808"/>
              <a:gd name="connsiteX4" fmla="*/ 2025790 w 2796535"/>
              <a:gd name="connsiteY4" fmla="*/ 637204 h 674808"/>
              <a:gd name="connsiteX5" fmla="*/ 2275130 w 2796535"/>
              <a:gd name="connsiteY5" fmla="*/ 261423 h 674808"/>
              <a:gd name="connsiteX6" fmla="*/ 2796535 w 2796535"/>
              <a:gd name="connsiteY6" fmla="*/ 250117 h 674808"/>
              <a:gd name="connsiteX0" fmla="*/ 0 w 2796535"/>
              <a:gd name="connsiteY0" fmla="*/ 482716 h 674808"/>
              <a:gd name="connsiteX1" fmla="*/ 372242 w 2796535"/>
              <a:gd name="connsiteY1" fmla="*/ 28857 h 674808"/>
              <a:gd name="connsiteX2" fmla="*/ 923499 w 2796535"/>
              <a:gd name="connsiteY2" fmla="*/ 674782 h 674808"/>
              <a:gd name="connsiteX3" fmla="*/ 1453018 w 2796535"/>
              <a:gd name="connsiteY3" fmla="*/ 48 h 674808"/>
              <a:gd name="connsiteX4" fmla="*/ 2025790 w 2796535"/>
              <a:gd name="connsiteY4" fmla="*/ 637204 h 674808"/>
              <a:gd name="connsiteX5" fmla="*/ 2275130 w 2796535"/>
              <a:gd name="connsiteY5" fmla="*/ 261423 h 674808"/>
              <a:gd name="connsiteX6" fmla="*/ 2796535 w 2796535"/>
              <a:gd name="connsiteY6" fmla="*/ 250117 h 674808"/>
              <a:gd name="connsiteX0" fmla="*/ 0 w 2796535"/>
              <a:gd name="connsiteY0" fmla="*/ 482716 h 674808"/>
              <a:gd name="connsiteX1" fmla="*/ 372242 w 2796535"/>
              <a:gd name="connsiteY1" fmla="*/ 28857 h 674808"/>
              <a:gd name="connsiteX2" fmla="*/ 923499 w 2796535"/>
              <a:gd name="connsiteY2" fmla="*/ 674782 h 674808"/>
              <a:gd name="connsiteX3" fmla="*/ 1453018 w 2796535"/>
              <a:gd name="connsiteY3" fmla="*/ 48 h 674808"/>
              <a:gd name="connsiteX4" fmla="*/ 2025790 w 2796535"/>
              <a:gd name="connsiteY4" fmla="*/ 637204 h 674808"/>
              <a:gd name="connsiteX5" fmla="*/ 2275130 w 2796535"/>
              <a:gd name="connsiteY5" fmla="*/ 261423 h 674808"/>
              <a:gd name="connsiteX6" fmla="*/ 2796535 w 2796535"/>
              <a:gd name="connsiteY6" fmla="*/ 250117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6535"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680828" y="236788"/>
                  <a:pt x="2796535" y="250117"/>
                </a:cubicBezTo>
              </a:path>
            </a:pathLst>
          </a:custGeom>
          <a:noFill/>
          <a:ln>
            <a:headEnd type="none" w="med" len="med"/>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903313" y="3773140"/>
            <a:ext cx="2990284"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srgbClr val="7F7F7F"/>
                </a:solidFill>
                <a:effectLst/>
                <a:uLnTx/>
                <a:uFillTx/>
              </a:rPr>
              <a:t>Additional (optical) damping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rgbClr val="7F7F7F"/>
                </a:solidFill>
                <a:effectLst/>
                <a:uLnTx/>
                <a:uFillTx/>
              </a:rPr>
              <a:t>on red sideband</a:t>
            </a:r>
            <a:endParaRPr kumimoji="0" lang="en-GB" sz="1800" b="0" i="0" u="none" strike="noStrike" kern="0" cap="none" spc="0" normalizeH="0" baseline="0" noProof="0" dirty="0">
              <a:ln>
                <a:noFill/>
              </a:ln>
              <a:solidFill>
                <a:srgbClr val="7F7F7F"/>
              </a:solidFill>
              <a:effectLst/>
              <a:uLnTx/>
              <a:uFillTx/>
            </a:endParaRPr>
          </a:p>
        </p:txBody>
      </p:sp>
      <p:cxnSp>
        <p:nvCxnSpPr>
          <p:cNvPr id="78" name="Straight Arrow Connector 77"/>
          <p:cNvCxnSpPr/>
          <p:nvPr/>
        </p:nvCxnSpPr>
        <p:spPr>
          <a:xfrm flipH="1">
            <a:off x="5368644" y="4123555"/>
            <a:ext cx="594310" cy="444847"/>
          </a:xfrm>
          <a:prstGeom prst="straightConnector1">
            <a:avLst/>
          </a:prstGeom>
          <a:ln>
            <a:tailEnd type="triangle" w="lg" len="lg"/>
          </a:ln>
        </p:spPr>
        <p:style>
          <a:lnRef idx="3">
            <a:schemeClr val="accent6"/>
          </a:lnRef>
          <a:fillRef idx="0">
            <a:schemeClr val="accent6"/>
          </a:fillRef>
          <a:effectRef idx="2">
            <a:schemeClr val="accent6"/>
          </a:effectRef>
          <a:fontRef idx="minor">
            <a:schemeClr val="tx1"/>
          </a:fontRef>
        </p:style>
      </p:cxnSp>
      <p:cxnSp>
        <p:nvCxnSpPr>
          <p:cNvPr id="79" name="Straight Arrow Connector 78"/>
          <p:cNvCxnSpPr/>
          <p:nvPr/>
        </p:nvCxnSpPr>
        <p:spPr>
          <a:xfrm>
            <a:off x="4735429" y="4946827"/>
            <a:ext cx="557213" cy="0"/>
          </a:xfrm>
          <a:prstGeom prst="straightConnector1">
            <a:avLst/>
          </a:prstGeom>
          <a:ln>
            <a:solidFill>
              <a:srgbClr val="595959"/>
            </a:solidFill>
            <a:tailEnd type="stealth" w="lg" len="lg"/>
          </a:ln>
          <a:effectLst/>
        </p:spPr>
        <p:style>
          <a:lnRef idx="3">
            <a:schemeClr val="dk1"/>
          </a:lnRef>
          <a:fillRef idx="0">
            <a:schemeClr val="dk1"/>
          </a:fillRef>
          <a:effectRef idx="2">
            <a:schemeClr val="dk1"/>
          </a:effectRef>
          <a:fontRef idx="minor">
            <a:schemeClr val="tx1"/>
          </a:fontRef>
        </p:style>
      </p:cxnSp>
      <p:cxnSp>
        <p:nvCxnSpPr>
          <p:cNvPr id="80" name="Straight Arrow Connector 79"/>
          <p:cNvCxnSpPr/>
          <p:nvPr/>
        </p:nvCxnSpPr>
        <p:spPr>
          <a:xfrm flipH="1">
            <a:off x="5368644" y="4946754"/>
            <a:ext cx="557213" cy="0"/>
          </a:xfrm>
          <a:prstGeom prst="straightConnector1">
            <a:avLst/>
          </a:prstGeom>
          <a:ln>
            <a:solidFill>
              <a:srgbClr val="595959"/>
            </a:solidFill>
            <a:tailEnd type="stealth" w="lg" len="lg"/>
          </a:ln>
          <a:effectLst/>
        </p:spPr>
        <p:style>
          <a:lnRef idx="3">
            <a:schemeClr val="dk1"/>
          </a:lnRef>
          <a:fillRef idx="0">
            <a:schemeClr val="dk1"/>
          </a:fillRef>
          <a:effectRef idx="2">
            <a:schemeClr val="dk1"/>
          </a:effectRef>
          <a:fontRef idx="minor">
            <a:schemeClr val="tx1"/>
          </a:fontRef>
        </p:style>
      </p:cxnSp>
      <p:pic>
        <p:nvPicPr>
          <p:cNvPr id="51" name="Picture 8"/>
          <p:cNvPicPr>
            <a:picLocks noChangeAspect="1"/>
          </p:cNvPicPr>
          <p:nvPr/>
        </p:nvPicPr>
        <p:blipFill>
          <a:blip r:embed="rId6">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Cavity cooling the phase</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pic>
        <p:nvPicPr>
          <p:cNvPr id="2" name="Picture 1"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295" y="5183689"/>
            <a:ext cx="1925191" cy="215997"/>
          </a:xfrm>
          <a:prstGeom prst="rect">
            <a:avLst/>
          </a:prstGeom>
        </p:spPr>
      </p:pic>
      <p:pic>
        <p:nvPicPr>
          <p:cNvPr id="3" name="Picture 2"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54984" y="6323935"/>
            <a:ext cx="777585" cy="215996"/>
          </a:xfrm>
          <a:prstGeom prst="rect">
            <a:avLst/>
          </a:prstGeom>
        </p:spPr>
      </p:pic>
      <p:pic>
        <p:nvPicPr>
          <p:cNvPr id="4" name="Picture 3"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21960" y="4329083"/>
            <a:ext cx="768949" cy="215997"/>
          </a:xfrm>
          <a:prstGeom prst="rect">
            <a:avLst/>
          </a:prstGeom>
        </p:spPr>
      </p:pic>
      <p:pic>
        <p:nvPicPr>
          <p:cNvPr id="32" name="Picture 31"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90487" y="2345272"/>
            <a:ext cx="1637987" cy="251998"/>
          </a:xfrm>
          <a:prstGeom prst="rect">
            <a:avLst/>
          </a:prstGeom>
        </p:spPr>
      </p:pic>
      <p:pic>
        <p:nvPicPr>
          <p:cNvPr id="33" name="Picture 32"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44161" y="5859616"/>
            <a:ext cx="1448725" cy="575999"/>
          </a:xfrm>
          <a:prstGeom prst="rect">
            <a:avLst/>
          </a:prstGeom>
        </p:spPr>
      </p:pic>
      <p:sp>
        <p:nvSpPr>
          <p:cNvPr id="58" name="TextBox 57"/>
          <p:cNvSpPr txBox="1"/>
          <p:nvPr/>
        </p:nvSpPr>
        <p:spPr>
          <a:xfrm>
            <a:off x="223838" y="1223876"/>
            <a:ext cx="8920162" cy="830997"/>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Cavity microarrays (</a:t>
            </a:r>
            <a:r>
              <a:rPr kumimoji="0" lang="en-GB" sz="2400" b="0" i="1" u="none" strike="noStrike" kern="0" cap="none" spc="0" normalizeH="0" baseline="0" noProof="0" dirty="0" err="1" smtClean="0">
                <a:ln>
                  <a:noFill/>
                </a:ln>
                <a:solidFill>
                  <a:srgbClr val="7F7F7F"/>
                </a:solidFill>
                <a:effectLst/>
                <a:uLnTx/>
                <a:uFillTx/>
              </a:rPr>
              <a:t>Yannis</a:t>
            </a:r>
            <a:r>
              <a:rPr kumimoji="0" lang="en-GB" sz="2400" b="0" i="1" u="none" strike="noStrike" kern="0" cap="none" spc="0" normalizeH="0" baseline="0" noProof="0" dirty="0" smtClean="0">
                <a:ln>
                  <a:noFill/>
                </a:ln>
                <a:solidFill>
                  <a:srgbClr val="7F7F7F"/>
                </a:solidFill>
                <a:effectLst/>
                <a:uLnTx/>
                <a:uFillTx/>
              </a:rPr>
              <a:t> Laplace</a:t>
            </a:r>
            <a:r>
              <a:rPr kumimoji="0" lang="en-GB" sz="2400" b="0" i="0" u="none" strike="noStrike" kern="0" cap="none" spc="0" normalizeH="0" baseline="0" noProof="0" dirty="0" smtClean="0">
                <a:ln>
                  <a:noFill/>
                </a:ln>
                <a:solidFill>
                  <a:srgbClr val="7F7F7F"/>
                </a:solidFill>
                <a:effectLst/>
                <a:uLnTx/>
                <a:uFillTx/>
              </a:rPr>
              <a:t>, Hamburg) a promising direction … </a:t>
            </a:r>
            <a:endParaRPr kumimoji="0" lang="en-GB" sz="2400" b="0" i="0" u="none" strike="noStrike" kern="0" cap="none" spc="0" normalizeH="0" baseline="0" noProof="0" dirty="0">
              <a:ln>
                <a:noFill/>
              </a:ln>
              <a:solidFill>
                <a:srgbClr val="7F7F7F"/>
              </a:solidFill>
              <a:effectLst/>
              <a:uLnTx/>
              <a:uFillTx/>
            </a:endParaRPr>
          </a:p>
        </p:txBody>
      </p:sp>
      <p:pic>
        <p:nvPicPr>
          <p:cNvPr id="34" name="Picture 33"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56258" y="3791503"/>
            <a:ext cx="1041721" cy="647999"/>
          </a:xfrm>
          <a:prstGeom prst="rect">
            <a:avLst/>
          </a:prstGeom>
        </p:spPr>
      </p:pic>
      <p:pic>
        <p:nvPicPr>
          <p:cNvPr id="35" name="Picture 34"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10577" y="5913601"/>
            <a:ext cx="2144836" cy="575999"/>
          </a:xfrm>
          <a:prstGeom prst="rect">
            <a:avLst/>
          </a:prstGeom>
        </p:spPr>
      </p:pic>
      <p:pic>
        <p:nvPicPr>
          <p:cNvPr id="36" name="Picture 35"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44161" y="4784326"/>
            <a:ext cx="1509813" cy="287999"/>
          </a:xfrm>
          <a:prstGeom prst="rect">
            <a:avLst/>
          </a:prstGeom>
        </p:spPr>
      </p:pic>
      <p:pic>
        <p:nvPicPr>
          <p:cNvPr id="37" name="Picture 36"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99226" y="4846376"/>
            <a:ext cx="564476" cy="251998"/>
          </a:xfrm>
          <a:prstGeom prst="rect">
            <a:avLst/>
          </a:prstGeom>
        </p:spPr>
      </p:pic>
      <p:pic>
        <p:nvPicPr>
          <p:cNvPr id="38" name="Picture 37" descr="latexit-drag.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68616" y="5072325"/>
            <a:ext cx="550662" cy="251998"/>
          </a:xfrm>
          <a:prstGeom prst="rect">
            <a:avLst/>
          </a:prstGeom>
        </p:spPr>
      </p:pic>
      <p:cxnSp>
        <p:nvCxnSpPr>
          <p:cNvPr id="68" name="Straight Connector 67"/>
          <p:cNvCxnSpPr/>
          <p:nvPr/>
        </p:nvCxnSpPr>
        <p:spPr>
          <a:xfrm>
            <a:off x="1090777" y="4489264"/>
            <a:ext cx="1433231" cy="0"/>
          </a:xfrm>
          <a:prstGeom prst="line">
            <a:avLst/>
          </a:prstGeom>
        </p:spPr>
        <p:style>
          <a:lnRef idx="3">
            <a:schemeClr val="accent1"/>
          </a:lnRef>
          <a:fillRef idx="0">
            <a:schemeClr val="accent1"/>
          </a:fillRef>
          <a:effectRef idx="2">
            <a:schemeClr val="accent1"/>
          </a:effectRef>
          <a:fontRef idx="minor">
            <a:schemeClr val="tx1"/>
          </a:fontRef>
        </p:style>
      </p:cxnSp>
      <p:sp>
        <p:nvSpPr>
          <p:cNvPr id="84" name="Freeform 83"/>
          <p:cNvSpPr/>
          <p:nvPr/>
        </p:nvSpPr>
        <p:spPr>
          <a:xfrm rot="5400000">
            <a:off x="1374908" y="2537456"/>
            <a:ext cx="729949" cy="145524"/>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885378"/>
              <a:gd name="connsiteY0" fmla="*/ 482716 h 674808"/>
              <a:gd name="connsiteX1" fmla="*/ 372242 w 2885378"/>
              <a:gd name="connsiteY1" fmla="*/ 28857 h 674808"/>
              <a:gd name="connsiteX2" fmla="*/ 923499 w 2885378"/>
              <a:gd name="connsiteY2" fmla="*/ 674782 h 674808"/>
              <a:gd name="connsiteX3" fmla="*/ 1453018 w 2885378"/>
              <a:gd name="connsiteY3" fmla="*/ 48 h 674808"/>
              <a:gd name="connsiteX4" fmla="*/ 2025790 w 2885378"/>
              <a:gd name="connsiteY4" fmla="*/ 637204 h 674808"/>
              <a:gd name="connsiteX5" fmla="*/ 2275130 w 2885378"/>
              <a:gd name="connsiteY5" fmla="*/ 261423 h 674808"/>
              <a:gd name="connsiteX6" fmla="*/ 2885378 w 2885378"/>
              <a:gd name="connsiteY6" fmla="*/ 245553 h 674808"/>
              <a:gd name="connsiteX0" fmla="*/ 0 w 2902818"/>
              <a:gd name="connsiteY0" fmla="*/ 482716 h 674808"/>
              <a:gd name="connsiteX1" fmla="*/ 372242 w 2902818"/>
              <a:gd name="connsiteY1" fmla="*/ 28857 h 674808"/>
              <a:gd name="connsiteX2" fmla="*/ 923499 w 2902818"/>
              <a:gd name="connsiteY2" fmla="*/ 674782 h 674808"/>
              <a:gd name="connsiteX3" fmla="*/ 1453018 w 2902818"/>
              <a:gd name="connsiteY3" fmla="*/ 48 h 674808"/>
              <a:gd name="connsiteX4" fmla="*/ 2025790 w 2902818"/>
              <a:gd name="connsiteY4" fmla="*/ 637204 h 674808"/>
              <a:gd name="connsiteX5" fmla="*/ 2275130 w 2902818"/>
              <a:gd name="connsiteY5" fmla="*/ 261423 h 674808"/>
              <a:gd name="connsiteX6" fmla="*/ 2902818 w 2902818"/>
              <a:gd name="connsiteY6" fmla="*/ 108142 h 674808"/>
              <a:gd name="connsiteX0" fmla="*/ 0 w 3007477"/>
              <a:gd name="connsiteY0" fmla="*/ 482716 h 674808"/>
              <a:gd name="connsiteX1" fmla="*/ 372242 w 3007477"/>
              <a:gd name="connsiteY1" fmla="*/ 28857 h 674808"/>
              <a:gd name="connsiteX2" fmla="*/ 923499 w 3007477"/>
              <a:gd name="connsiteY2" fmla="*/ 674782 h 674808"/>
              <a:gd name="connsiteX3" fmla="*/ 1453018 w 3007477"/>
              <a:gd name="connsiteY3" fmla="*/ 48 h 674808"/>
              <a:gd name="connsiteX4" fmla="*/ 2025790 w 3007477"/>
              <a:gd name="connsiteY4" fmla="*/ 637204 h 674808"/>
              <a:gd name="connsiteX5" fmla="*/ 2275130 w 3007477"/>
              <a:gd name="connsiteY5" fmla="*/ 261423 h 674808"/>
              <a:gd name="connsiteX6" fmla="*/ 3007479 w 3007477"/>
              <a:gd name="connsiteY6" fmla="*/ 108139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7477"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891772" y="79747"/>
                  <a:pt x="3007479" y="108139"/>
                </a:cubicBezTo>
              </a:path>
            </a:pathLst>
          </a:custGeom>
          <a:ln>
            <a:headEnd type="none" w="med" len="med"/>
            <a:tailEnd type="triangle" w="lg" len="med"/>
          </a:ln>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85" name="Freeform 84"/>
          <p:cNvSpPr/>
          <p:nvPr/>
        </p:nvSpPr>
        <p:spPr>
          <a:xfrm rot="5400000">
            <a:off x="1762985" y="2533223"/>
            <a:ext cx="729949" cy="145524"/>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885378"/>
              <a:gd name="connsiteY0" fmla="*/ 482716 h 674808"/>
              <a:gd name="connsiteX1" fmla="*/ 372242 w 2885378"/>
              <a:gd name="connsiteY1" fmla="*/ 28857 h 674808"/>
              <a:gd name="connsiteX2" fmla="*/ 923499 w 2885378"/>
              <a:gd name="connsiteY2" fmla="*/ 674782 h 674808"/>
              <a:gd name="connsiteX3" fmla="*/ 1453018 w 2885378"/>
              <a:gd name="connsiteY3" fmla="*/ 48 h 674808"/>
              <a:gd name="connsiteX4" fmla="*/ 2025790 w 2885378"/>
              <a:gd name="connsiteY4" fmla="*/ 637204 h 674808"/>
              <a:gd name="connsiteX5" fmla="*/ 2275130 w 2885378"/>
              <a:gd name="connsiteY5" fmla="*/ 261423 h 674808"/>
              <a:gd name="connsiteX6" fmla="*/ 2885378 w 2885378"/>
              <a:gd name="connsiteY6" fmla="*/ 245553 h 674808"/>
              <a:gd name="connsiteX0" fmla="*/ 0 w 2902818"/>
              <a:gd name="connsiteY0" fmla="*/ 482716 h 674808"/>
              <a:gd name="connsiteX1" fmla="*/ 372242 w 2902818"/>
              <a:gd name="connsiteY1" fmla="*/ 28857 h 674808"/>
              <a:gd name="connsiteX2" fmla="*/ 923499 w 2902818"/>
              <a:gd name="connsiteY2" fmla="*/ 674782 h 674808"/>
              <a:gd name="connsiteX3" fmla="*/ 1453018 w 2902818"/>
              <a:gd name="connsiteY3" fmla="*/ 48 h 674808"/>
              <a:gd name="connsiteX4" fmla="*/ 2025790 w 2902818"/>
              <a:gd name="connsiteY4" fmla="*/ 637204 h 674808"/>
              <a:gd name="connsiteX5" fmla="*/ 2275130 w 2902818"/>
              <a:gd name="connsiteY5" fmla="*/ 261423 h 674808"/>
              <a:gd name="connsiteX6" fmla="*/ 2902818 w 2902818"/>
              <a:gd name="connsiteY6" fmla="*/ 108142 h 674808"/>
              <a:gd name="connsiteX0" fmla="*/ 0 w 3007477"/>
              <a:gd name="connsiteY0" fmla="*/ 482716 h 674808"/>
              <a:gd name="connsiteX1" fmla="*/ 372242 w 3007477"/>
              <a:gd name="connsiteY1" fmla="*/ 28857 h 674808"/>
              <a:gd name="connsiteX2" fmla="*/ 923499 w 3007477"/>
              <a:gd name="connsiteY2" fmla="*/ 674782 h 674808"/>
              <a:gd name="connsiteX3" fmla="*/ 1453018 w 3007477"/>
              <a:gd name="connsiteY3" fmla="*/ 48 h 674808"/>
              <a:gd name="connsiteX4" fmla="*/ 2025790 w 3007477"/>
              <a:gd name="connsiteY4" fmla="*/ 637204 h 674808"/>
              <a:gd name="connsiteX5" fmla="*/ 2275130 w 3007477"/>
              <a:gd name="connsiteY5" fmla="*/ 261423 h 674808"/>
              <a:gd name="connsiteX6" fmla="*/ 3007479 w 3007477"/>
              <a:gd name="connsiteY6" fmla="*/ 108139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7477"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891772" y="79747"/>
                  <a:pt x="3007479" y="108139"/>
                </a:cubicBezTo>
              </a:path>
            </a:pathLst>
          </a:custGeom>
          <a:ln>
            <a:headEnd type="none" w="med" len="med"/>
            <a:tailEnd type="triangle" w="lg" len="med"/>
          </a:ln>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86" name="Freeform 85"/>
          <p:cNvSpPr/>
          <p:nvPr/>
        </p:nvSpPr>
        <p:spPr>
          <a:xfrm rot="5400000">
            <a:off x="2169434" y="2521648"/>
            <a:ext cx="729949" cy="145524"/>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885378"/>
              <a:gd name="connsiteY0" fmla="*/ 482716 h 674808"/>
              <a:gd name="connsiteX1" fmla="*/ 372242 w 2885378"/>
              <a:gd name="connsiteY1" fmla="*/ 28857 h 674808"/>
              <a:gd name="connsiteX2" fmla="*/ 923499 w 2885378"/>
              <a:gd name="connsiteY2" fmla="*/ 674782 h 674808"/>
              <a:gd name="connsiteX3" fmla="*/ 1453018 w 2885378"/>
              <a:gd name="connsiteY3" fmla="*/ 48 h 674808"/>
              <a:gd name="connsiteX4" fmla="*/ 2025790 w 2885378"/>
              <a:gd name="connsiteY4" fmla="*/ 637204 h 674808"/>
              <a:gd name="connsiteX5" fmla="*/ 2275130 w 2885378"/>
              <a:gd name="connsiteY5" fmla="*/ 261423 h 674808"/>
              <a:gd name="connsiteX6" fmla="*/ 2885378 w 2885378"/>
              <a:gd name="connsiteY6" fmla="*/ 245553 h 674808"/>
              <a:gd name="connsiteX0" fmla="*/ 0 w 2902818"/>
              <a:gd name="connsiteY0" fmla="*/ 482716 h 674808"/>
              <a:gd name="connsiteX1" fmla="*/ 372242 w 2902818"/>
              <a:gd name="connsiteY1" fmla="*/ 28857 h 674808"/>
              <a:gd name="connsiteX2" fmla="*/ 923499 w 2902818"/>
              <a:gd name="connsiteY2" fmla="*/ 674782 h 674808"/>
              <a:gd name="connsiteX3" fmla="*/ 1453018 w 2902818"/>
              <a:gd name="connsiteY3" fmla="*/ 48 h 674808"/>
              <a:gd name="connsiteX4" fmla="*/ 2025790 w 2902818"/>
              <a:gd name="connsiteY4" fmla="*/ 637204 h 674808"/>
              <a:gd name="connsiteX5" fmla="*/ 2275130 w 2902818"/>
              <a:gd name="connsiteY5" fmla="*/ 261423 h 674808"/>
              <a:gd name="connsiteX6" fmla="*/ 2902818 w 2902818"/>
              <a:gd name="connsiteY6" fmla="*/ 108142 h 674808"/>
              <a:gd name="connsiteX0" fmla="*/ 0 w 3007477"/>
              <a:gd name="connsiteY0" fmla="*/ 482716 h 674808"/>
              <a:gd name="connsiteX1" fmla="*/ 372242 w 3007477"/>
              <a:gd name="connsiteY1" fmla="*/ 28857 h 674808"/>
              <a:gd name="connsiteX2" fmla="*/ 923499 w 3007477"/>
              <a:gd name="connsiteY2" fmla="*/ 674782 h 674808"/>
              <a:gd name="connsiteX3" fmla="*/ 1453018 w 3007477"/>
              <a:gd name="connsiteY3" fmla="*/ 48 h 674808"/>
              <a:gd name="connsiteX4" fmla="*/ 2025790 w 3007477"/>
              <a:gd name="connsiteY4" fmla="*/ 637204 h 674808"/>
              <a:gd name="connsiteX5" fmla="*/ 2275130 w 3007477"/>
              <a:gd name="connsiteY5" fmla="*/ 261423 h 674808"/>
              <a:gd name="connsiteX6" fmla="*/ 3007479 w 3007477"/>
              <a:gd name="connsiteY6" fmla="*/ 108139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7477"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891772" y="79747"/>
                  <a:pt x="3007479" y="108139"/>
                </a:cubicBezTo>
              </a:path>
            </a:pathLst>
          </a:custGeom>
          <a:ln>
            <a:headEnd type="none" w="med" len="med"/>
            <a:tailEnd type="triangle" w="lg" len="med"/>
          </a:ln>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87" name="Freeform 86"/>
          <p:cNvSpPr/>
          <p:nvPr/>
        </p:nvSpPr>
        <p:spPr>
          <a:xfrm rot="5400000">
            <a:off x="592824" y="2532974"/>
            <a:ext cx="729949" cy="145524"/>
          </a:xfrm>
          <a:custGeom>
            <a:avLst/>
            <a:gdLst>
              <a:gd name="connsiteX0" fmla="*/ 0 w 2580362"/>
              <a:gd name="connsiteY0" fmla="*/ 651362 h 663908"/>
              <a:gd name="connsiteX1" fmla="*/ 563671 w 2580362"/>
              <a:gd name="connsiteY1" fmla="*/ 9 h 663908"/>
              <a:gd name="connsiteX2" fmla="*/ 939452 w 2580362"/>
              <a:gd name="connsiteY2" fmla="*/ 663888 h 663908"/>
              <a:gd name="connsiteX3" fmla="*/ 1453019 w 2580362"/>
              <a:gd name="connsiteY3" fmla="*/ 25061 h 663908"/>
              <a:gd name="connsiteX4" fmla="*/ 2041743 w 2580362"/>
              <a:gd name="connsiteY4" fmla="*/ 626310 h 663908"/>
              <a:gd name="connsiteX5" fmla="*/ 2354893 w 2580362"/>
              <a:gd name="connsiteY5" fmla="*/ 250529 h 663908"/>
              <a:gd name="connsiteX6" fmla="*/ 2580362 w 2580362"/>
              <a:gd name="connsiteY6" fmla="*/ 200425 h 663908"/>
              <a:gd name="connsiteX0" fmla="*/ 0 w 2931316"/>
              <a:gd name="connsiteY0" fmla="*/ 651362 h 663908"/>
              <a:gd name="connsiteX1" fmla="*/ 563671 w 2931316"/>
              <a:gd name="connsiteY1" fmla="*/ 9 h 663908"/>
              <a:gd name="connsiteX2" fmla="*/ 939452 w 2931316"/>
              <a:gd name="connsiteY2" fmla="*/ 663888 h 663908"/>
              <a:gd name="connsiteX3" fmla="*/ 1453019 w 2931316"/>
              <a:gd name="connsiteY3" fmla="*/ 25061 h 663908"/>
              <a:gd name="connsiteX4" fmla="*/ 2041743 w 2931316"/>
              <a:gd name="connsiteY4" fmla="*/ 626310 h 663908"/>
              <a:gd name="connsiteX5" fmla="*/ 2354893 w 2931316"/>
              <a:gd name="connsiteY5" fmla="*/ 250529 h 663908"/>
              <a:gd name="connsiteX6" fmla="*/ 2931316 w 2931316"/>
              <a:gd name="connsiteY6" fmla="*/ 577460 h 663908"/>
              <a:gd name="connsiteX0" fmla="*/ 0 w 2803696"/>
              <a:gd name="connsiteY0" fmla="*/ 651362 h 663908"/>
              <a:gd name="connsiteX1" fmla="*/ 563671 w 2803696"/>
              <a:gd name="connsiteY1" fmla="*/ 9 h 663908"/>
              <a:gd name="connsiteX2" fmla="*/ 939452 w 2803696"/>
              <a:gd name="connsiteY2" fmla="*/ 663888 h 663908"/>
              <a:gd name="connsiteX3" fmla="*/ 1453019 w 2803696"/>
              <a:gd name="connsiteY3" fmla="*/ 25061 h 663908"/>
              <a:gd name="connsiteX4" fmla="*/ 2041743 w 2803696"/>
              <a:gd name="connsiteY4" fmla="*/ 626310 h 663908"/>
              <a:gd name="connsiteX5" fmla="*/ 2354893 w 2803696"/>
              <a:gd name="connsiteY5" fmla="*/ 250529 h 663908"/>
              <a:gd name="connsiteX6" fmla="*/ 2803696 w 2803696"/>
              <a:gd name="connsiteY6" fmla="*/ 236332 h 663908"/>
              <a:gd name="connsiteX0" fmla="*/ 0 w 2803696"/>
              <a:gd name="connsiteY0" fmla="*/ 662256 h 674785"/>
              <a:gd name="connsiteX1" fmla="*/ 563671 w 2803696"/>
              <a:gd name="connsiteY1" fmla="*/ 10903 h 674785"/>
              <a:gd name="connsiteX2" fmla="*/ 939452 w 2803696"/>
              <a:gd name="connsiteY2" fmla="*/ 674782 h 674785"/>
              <a:gd name="connsiteX3" fmla="*/ 1468971 w 2803696"/>
              <a:gd name="connsiteY3" fmla="*/ 48 h 674785"/>
              <a:gd name="connsiteX4" fmla="*/ 2041743 w 2803696"/>
              <a:gd name="connsiteY4" fmla="*/ 637204 h 674785"/>
              <a:gd name="connsiteX5" fmla="*/ 2354893 w 2803696"/>
              <a:gd name="connsiteY5" fmla="*/ 261423 h 674785"/>
              <a:gd name="connsiteX6" fmla="*/ 2803696 w 2803696"/>
              <a:gd name="connsiteY6" fmla="*/ 247226 h 674785"/>
              <a:gd name="connsiteX0" fmla="*/ 0 w 2803696"/>
              <a:gd name="connsiteY0" fmla="*/ 662256 h 674808"/>
              <a:gd name="connsiteX1" fmla="*/ 388195 w 2803696"/>
              <a:gd name="connsiteY1" fmla="*/ 28857 h 674808"/>
              <a:gd name="connsiteX2" fmla="*/ 939452 w 2803696"/>
              <a:gd name="connsiteY2" fmla="*/ 674782 h 674808"/>
              <a:gd name="connsiteX3" fmla="*/ 1468971 w 2803696"/>
              <a:gd name="connsiteY3" fmla="*/ 48 h 674808"/>
              <a:gd name="connsiteX4" fmla="*/ 2041743 w 2803696"/>
              <a:gd name="connsiteY4" fmla="*/ 637204 h 674808"/>
              <a:gd name="connsiteX5" fmla="*/ 2354893 w 2803696"/>
              <a:gd name="connsiteY5" fmla="*/ 261423 h 674808"/>
              <a:gd name="connsiteX6" fmla="*/ 2803696 w 2803696"/>
              <a:gd name="connsiteY6" fmla="*/ 247226 h 674808"/>
              <a:gd name="connsiteX0" fmla="*/ 0 w 2915363"/>
              <a:gd name="connsiteY0" fmla="*/ 716119 h 716119"/>
              <a:gd name="connsiteX1" fmla="*/ 499862 w 2915363"/>
              <a:gd name="connsiteY1" fmla="*/ 28857 h 716119"/>
              <a:gd name="connsiteX2" fmla="*/ 1051119 w 2915363"/>
              <a:gd name="connsiteY2" fmla="*/ 674782 h 716119"/>
              <a:gd name="connsiteX3" fmla="*/ 1580638 w 2915363"/>
              <a:gd name="connsiteY3" fmla="*/ 48 h 716119"/>
              <a:gd name="connsiteX4" fmla="*/ 2153410 w 2915363"/>
              <a:gd name="connsiteY4" fmla="*/ 637204 h 716119"/>
              <a:gd name="connsiteX5" fmla="*/ 2466560 w 2915363"/>
              <a:gd name="connsiteY5" fmla="*/ 261423 h 716119"/>
              <a:gd name="connsiteX6" fmla="*/ 2915363 w 2915363"/>
              <a:gd name="connsiteY6" fmla="*/ 247226 h 716119"/>
              <a:gd name="connsiteX0" fmla="*/ 0 w 2739886"/>
              <a:gd name="connsiteY0" fmla="*/ 482716 h 674808"/>
              <a:gd name="connsiteX1" fmla="*/ 324385 w 2739886"/>
              <a:gd name="connsiteY1" fmla="*/ 28857 h 674808"/>
              <a:gd name="connsiteX2" fmla="*/ 875642 w 2739886"/>
              <a:gd name="connsiteY2" fmla="*/ 674782 h 674808"/>
              <a:gd name="connsiteX3" fmla="*/ 1405161 w 2739886"/>
              <a:gd name="connsiteY3" fmla="*/ 48 h 674808"/>
              <a:gd name="connsiteX4" fmla="*/ 1977933 w 2739886"/>
              <a:gd name="connsiteY4" fmla="*/ 637204 h 674808"/>
              <a:gd name="connsiteX5" fmla="*/ 2291083 w 2739886"/>
              <a:gd name="connsiteY5" fmla="*/ 261423 h 674808"/>
              <a:gd name="connsiteX6" fmla="*/ 2739886 w 2739886"/>
              <a:gd name="connsiteY6" fmla="*/ 247226 h 674808"/>
              <a:gd name="connsiteX0" fmla="*/ 0 w 2787743"/>
              <a:gd name="connsiteY0" fmla="*/ 482716 h 674808"/>
              <a:gd name="connsiteX1" fmla="*/ 372242 w 2787743"/>
              <a:gd name="connsiteY1" fmla="*/ 28857 h 674808"/>
              <a:gd name="connsiteX2" fmla="*/ 923499 w 2787743"/>
              <a:gd name="connsiteY2" fmla="*/ 674782 h 674808"/>
              <a:gd name="connsiteX3" fmla="*/ 1453018 w 2787743"/>
              <a:gd name="connsiteY3" fmla="*/ 48 h 674808"/>
              <a:gd name="connsiteX4" fmla="*/ 2025790 w 2787743"/>
              <a:gd name="connsiteY4" fmla="*/ 637204 h 674808"/>
              <a:gd name="connsiteX5" fmla="*/ 2338940 w 2787743"/>
              <a:gd name="connsiteY5" fmla="*/ 261423 h 674808"/>
              <a:gd name="connsiteX6" fmla="*/ 2787743 w 2787743"/>
              <a:gd name="connsiteY6" fmla="*/ 247226 h 674808"/>
              <a:gd name="connsiteX0" fmla="*/ 0 w 2596314"/>
              <a:gd name="connsiteY0" fmla="*/ 482716 h 674808"/>
              <a:gd name="connsiteX1" fmla="*/ 372242 w 2596314"/>
              <a:gd name="connsiteY1" fmla="*/ 28857 h 674808"/>
              <a:gd name="connsiteX2" fmla="*/ 923499 w 2596314"/>
              <a:gd name="connsiteY2" fmla="*/ 674782 h 674808"/>
              <a:gd name="connsiteX3" fmla="*/ 1453018 w 2596314"/>
              <a:gd name="connsiteY3" fmla="*/ 48 h 674808"/>
              <a:gd name="connsiteX4" fmla="*/ 2025790 w 2596314"/>
              <a:gd name="connsiteY4" fmla="*/ 637204 h 674808"/>
              <a:gd name="connsiteX5" fmla="*/ 2338940 w 2596314"/>
              <a:gd name="connsiteY5" fmla="*/ 261423 h 674808"/>
              <a:gd name="connsiteX6" fmla="*/ 2596314 w 2596314"/>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338940 w 2676076"/>
              <a:gd name="connsiteY5" fmla="*/ 261423 h 674808"/>
              <a:gd name="connsiteX6" fmla="*/ 2676076 w 2676076"/>
              <a:gd name="connsiteY6" fmla="*/ 265180 h 674808"/>
              <a:gd name="connsiteX0" fmla="*/ 0 w 2676076"/>
              <a:gd name="connsiteY0" fmla="*/ 586694 h 778786"/>
              <a:gd name="connsiteX1" fmla="*/ 372242 w 2676076"/>
              <a:gd name="connsiteY1" fmla="*/ 132835 h 778786"/>
              <a:gd name="connsiteX2" fmla="*/ 923499 w 2676076"/>
              <a:gd name="connsiteY2" fmla="*/ 778760 h 778786"/>
              <a:gd name="connsiteX3" fmla="*/ 1453018 w 2676076"/>
              <a:gd name="connsiteY3" fmla="*/ 104026 h 778786"/>
              <a:gd name="connsiteX4" fmla="*/ 2025790 w 2676076"/>
              <a:gd name="connsiteY4" fmla="*/ 741182 h 778786"/>
              <a:gd name="connsiteX5" fmla="*/ 2147510 w 2676076"/>
              <a:gd name="connsiteY5" fmla="*/ 6319 h 778786"/>
              <a:gd name="connsiteX6" fmla="*/ 2676076 w 2676076"/>
              <a:gd name="connsiteY6" fmla="*/ 369158 h 778786"/>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676076"/>
              <a:gd name="connsiteY0" fmla="*/ 482716 h 674808"/>
              <a:gd name="connsiteX1" fmla="*/ 372242 w 2676076"/>
              <a:gd name="connsiteY1" fmla="*/ 28857 h 674808"/>
              <a:gd name="connsiteX2" fmla="*/ 923499 w 2676076"/>
              <a:gd name="connsiteY2" fmla="*/ 674782 h 674808"/>
              <a:gd name="connsiteX3" fmla="*/ 1453018 w 2676076"/>
              <a:gd name="connsiteY3" fmla="*/ 48 h 674808"/>
              <a:gd name="connsiteX4" fmla="*/ 2025790 w 2676076"/>
              <a:gd name="connsiteY4" fmla="*/ 637204 h 674808"/>
              <a:gd name="connsiteX5" fmla="*/ 2275130 w 2676076"/>
              <a:gd name="connsiteY5" fmla="*/ 261423 h 674808"/>
              <a:gd name="connsiteX6" fmla="*/ 2676076 w 2676076"/>
              <a:gd name="connsiteY6" fmla="*/ 265180 h 674808"/>
              <a:gd name="connsiteX0" fmla="*/ 0 w 2885378"/>
              <a:gd name="connsiteY0" fmla="*/ 482716 h 674808"/>
              <a:gd name="connsiteX1" fmla="*/ 372242 w 2885378"/>
              <a:gd name="connsiteY1" fmla="*/ 28857 h 674808"/>
              <a:gd name="connsiteX2" fmla="*/ 923499 w 2885378"/>
              <a:gd name="connsiteY2" fmla="*/ 674782 h 674808"/>
              <a:gd name="connsiteX3" fmla="*/ 1453018 w 2885378"/>
              <a:gd name="connsiteY3" fmla="*/ 48 h 674808"/>
              <a:gd name="connsiteX4" fmla="*/ 2025790 w 2885378"/>
              <a:gd name="connsiteY4" fmla="*/ 637204 h 674808"/>
              <a:gd name="connsiteX5" fmla="*/ 2275130 w 2885378"/>
              <a:gd name="connsiteY5" fmla="*/ 261423 h 674808"/>
              <a:gd name="connsiteX6" fmla="*/ 2885378 w 2885378"/>
              <a:gd name="connsiteY6" fmla="*/ 245553 h 674808"/>
              <a:gd name="connsiteX0" fmla="*/ 0 w 2902818"/>
              <a:gd name="connsiteY0" fmla="*/ 482716 h 674808"/>
              <a:gd name="connsiteX1" fmla="*/ 372242 w 2902818"/>
              <a:gd name="connsiteY1" fmla="*/ 28857 h 674808"/>
              <a:gd name="connsiteX2" fmla="*/ 923499 w 2902818"/>
              <a:gd name="connsiteY2" fmla="*/ 674782 h 674808"/>
              <a:gd name="connsiteX3" fmla="*/ 1453018 w 2902818"/>
              <a:gd name="connsiteY3" fmla="*/ 48 h 674808"/>
              <a:gd name="connsiteX4" fmla="*/ 2025790 w 2902818"/>
              <a:gd name="connsiteY4" fmla="*/ 637204 h 674808"/>
              <a:gd name="connsiteX5" fmla="*/ 2275130 w 2902818"/>
              <a:gd name="connsiteY5" fmla="*/ 261423 h 674808"/>
              <a:gd name="connsiteX6" fmla="*/ 2902818 w 2902818"/>
              <a:gd name="connsiteY6" fmla="*/ 108142 h 674808"/>
              <a:gd name="connsiteX0" fmla="*/ 0 w 3007477"/>
              <a:gd name="connsiteY0" fmla="*/ 482716 h 674808"/>
              <a:gd name="connsiteX1" fmla="*/ 372242 w 3007477"/>
              <a:gd name="connsiteY1" fmla="*/ 28857 h 674808"/>
              <a:gd name="connsiteX2" fmla="*/ 923499 w 3007477"/>
              <a:gd name="connsiteY2" fmla="*/ 674782 h 674808"/>
              <a:gd name="connsiteX3" fmla="*/ 1453018 w 3007477"/>
              <a:gd name="connsiteY3" fmla="*/ 48 h 674808"/>
              <a:gd name="connsiteX4" fmla="*/ 2025790 w 3007477"/>
              <a:gd name="connsiteY4" fmla="*/ 637204 h 674808"/>
              <a:gd name="connsiteX5" fmla="*/ 2275130 w 3007477"/>
              <a:gd name="connsiteY5" fmla="*/ 261423 h 674808"/>
              <a:gd name="connsiteX6" fmla="*/ 3007479 w 3007477"/>
              <a:gd name="connsiteY6" fmla="*/ 108139 h 67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7477" h="674808">
                <a:moveTo>
                  <a:pt x="0" y="482716"/>
                </a:moveTo>
                <a:cubicBezTo>
                  <a:pt x="203548" y="155995"/>
                  <a:pt x="218325" y="-3154"/>
                  <a:pt x="372242" y="28857"/>
                </a:cubicBezTo>
                <a:cubicBezTo>
                  <a:pt x="526159" y="60868"/>
                  <a:pt x="743370" y="679584"/>
                  <a:pt x="923499" y="674782"/>
                </a:cubicBezTo>
                <a:cubicBezTo>
                  <a:pt x="1103628" y="669980"/>
                  <a:pt x="1269303" y="6311"/>
                  <a:pt x="1453018" y="48"/>
                </a:cubicBezTo>
                <a:cubicBezTo>
                  <a:pt x="1636733" y="-6215"/>
                  <a:pt x="1888771" y="593641"/>
                  <a:pt x="2025790" y="637204"/>
                </a:cubicBezTo>
                <a:cubicBezTo>
                  <a:pt x="2162809" y="680767"/>
                  <a:pt x="2166749" y="323427"/>
                  <a:pt x="2275130" y="261423"/>
                </a:cubicBezTo>
                <a:cubicBezTo>
                  <a:pt x="2383511" y="199419"/>
                  <a:pt x="2891772" y="79747"/>
                  <a:pt x="3007479" y="108139"/>
                </a:cubicBezTo>
              </a:path>
            </a:pathLst>
          </a:custGeom>
          <a:ln>
            <a:headEnd type="none" w="med" len="med"/>
            <a:tailEnd type="triangle" w="lg" len="med"/>
          </a:ln>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9775319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0" presetClass="entr" presetSubtype="0" fill="hold"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par>
                                <p:cTn id="20" presetID="10" presetClass="entr" presetSubtype="0" fill="hold" nodeType="with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5788" y="2268059"/>
            <a:ext cx="2050127" cy="299633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0" y="2048730"/>
            <a:ext cx="4692436" cy="3503194"/>
          </a:xfrm>
          <a:prstGeom prst="rect">
            <a:avLst/>
          </a:prstGeom>
        </p:spPr>
      </p:pic>
      <p:pic>
        <p:nvPicPr>
          <p:cNvPr id="22" name="Picture 8"/>
          <p:cNvPicPr>
            <a:picLocks noChangeAspect="1"/>
          </p:cNvPicPr>
          <p:nvPr/>
        </p:nvPicPr>
        <p:blipFill>
          <a:blip r:embed="rId5">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Cooling 100 junction stack</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sp>
        <p:nvSpPr>
          <p:cNvPr id="15" name="TextBox 14"/>
          <p:cNvSpPr txBox="1"/>
          <p:nvPr/>
        </p:nvSpPr>
        <p:spPr>
          <a:xfrm>
            <a:off x="333038" y="1287652"/>
            <a:ext cx="8616727"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smtClean="0">
                <a:ln>
                  <a:noFill/>
                </a:ln>
                <a:solidFill>
                  <a:srgbClr val="7F7F7F"/>
                </a:solidFill>
                <a:effectLst/>
                <a:uLnTx/>
                <a:uFillTx/>
              </a:rPr>
              <a:t>For coloured driving we find essentially additive response allowing cooling of a wide portion of the </a:t>
            </a:r>
            <a:r>
              <a:rPr kumimoji="0" lang="en-GB" sz="2400" b="0" i="0" u="none" strike="noStrike" kern="0" cap="none" spc="0" normalizeH="0" baseline="0" noProof="0" dirty="0" err="1" smtClean="0">
                <a:ln>
                  <a:noFill/>
                </a:ln>
                <a:solidFill>
                  <a:srgbClr val="7F7F7F"/>
                </a:solidFill>
                <a:effectLst/>
                <a:uLnTx/>
                <a:uFillTx/>
              </a:rPr>
              <a:t>interbilayer</a:t>
            </a:r>
            <a:r>
              <a:rPr kumimoji="0" lang="en-GB" sz="2400" b="0" i="0" u="none" strike="noStrike" kern="0" cap="none" spc="0" normalizeH="0" baseline="0" noProof="0" dirty="0" smtClean="0">
                <a:ln>
                  <a:noFill/>
                </a:ln>
                <a:solidFill>
                  <a:srgbClr val="7F7F7F"/>
                </a:solidFill>
                <a:effectLst/>
                <a:uLnTx/>
                <a:uFillTx/>
              </a:rPr>
              <a:t> band: </a:t>
            </a:r>
            <a:endParaRPr kumimoji="0" lang="en-GB" sz="2400" b="0" i="0" u="none" strike="noStrike" kern="0" cap="none" spc="0" normalizeH="0" baseline="0" noProof="0" dirty="0">
              <a:ln>
                <a:noFill/>
              </a:ln>
              <a:solidFill>
                <a:srgbClr val="7F7F7F"/>
              </a:solidFill>
              <a:effectLst/>
              <a:uLnTx/>
              <a:uFillTx/>
            </a:endParaRPr>
          </a:p>
        </p:txBody>
      </p:sp>
      <p:sp>
        <p:nvSpPr>
          <p:cNvPr id="16" name="Rectangle 15"/>
          <p:cNvSpPr/>
          <p:nvPr/>
        </p:nvSpPr>
        <p:spPr>
          <a:xfrm>
            <a:off x="522152" y="5615690"/>
            <a:ext cx="8287450" cy="963087"/>
          </a:xfrm>
          <a:prstGeom prst="rect">
            <a:avLst/>
          </a:prstGeom>
          <a:ln w="57150"/>
          <a:effectLst>
            <a:softEdge rad="31750"/>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17" name="Picture 16"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1122" y="5770444"/>
            <a:ext cx="734390" cy="215997"/>
          </a:xfrm>
          <a:prstGeom prst="rect">
            <a:avLst/>
          </a:prstGeom>
        </p:spPr>
      </p:pic>
      <p:pic>
        <p:nvPicPr>
          <p:cNvPr id="18" name="Picture 17"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843" y="5769689"/>
            <a:ext cx="3074020" cy="325899"/>
          </a:xfrm>
          <a:prstGeom prst="rect">
            <a:avLst/>
          </a:prstGeom>
        </p:spPr>
      </p:pic>
      <p:pic>
        <p:nvPicPr>
          <p:cNvPr id="24" name="Picture 23"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4623" y="6163358"/>
            <a:ext cx="3303030" cy="325899"/>
          </a:xfrm>
          <a:prstGeom prst="rect">
            <a:avLst/>
          </a:prstGeom>
        </p:spPr>
      </p:pic>
      <p:pic>
        <p:nvPicPr>
          <p:cNvPr id="25" name="Picture 24"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36105" y="5729026"/>
            <a:ext cx="2334141" cy="325899"/>
          </a:xfrm>
          <a:prstGeom prst="rect">
            <a:avLst/>
          </a:prstGeom>
        </p:spPr>
      </p:pic>
      <p:pic>
        <p:nvPicPr>
          <p:cNvPr id="26" name="Picture 25"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49910" y="6138652"/>
            <a:ext cx="2307717" cy="325899"/>
          </a:xfrm>
          <a:prstGeom prst="rect">
            <a:avLst/>
          </a:prstGeom>
        </p:spPr>
      </p:pic>
      <p:grpSp>
        <p:nvGrpSpPr>
          <p:cNvPr id="14" name="Group 13"/>
          <p:cNvGrpSpPr/>
          <p:nvPr/>
        </p:nvGrpSpPr>
        <p:grpSpPr>
          <a:xfrm>
            <a:off x="5436295" y="2719296"/>
            <a:ext cx="340659" cy="1798166"/>
            <a:chOff x="6502399" y="2719296"/>
            <a:chExt cx="340659" cy="1798166"/>
          </a:xfrm>
        </p:grpSpPr>
        <p:cxnSp>
          <p:nvCxnSpPr>
            <p:cNvPr id="8" name="Straight Arrow Connector 7"/>
            <p:cNvCxnSpPr/>
            <p:nvPr/>
          </p:nvCxnSpPr>
          <p:spPr>
            <a:xfrm flipV="1">
              <a:off x="6843058" y="2808942"/>
              <a:ext cx="0" cy="1260000"/>
            </a:xfrm>
            <a:prstGeom prst="straightConnector1">
              <a:avLst/>
            </a:prstGeom>
            <a:ln w="38100" cmpd="sng">
              <a:solidFill>
                <a:srgbClr val="7F7F7F"/>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V="1">
              <a:off x="6502399" y="2719296"/>
              <a:ext cx="0" cy="1798166"/>
            </a:xfrm>
            <a:prstGeom prst="straightConnector1">
              <a:avLst/>
            </a:prstGeom>
            <a:ln w="38100" cmpd="sng">
              <a:solidFill>
                <a:srgbClr val="7F7F7F"/>
              </a:solidFill>
              <a:headEnd type="none"/>
              <a:tailEnd type="triangle"/>
            </a:ln>
            <a:effectLst/>
          </p:spPr>
          <p:style>
            <a:lnRef idx="2">
              <a:schemeClr val="accent1"/>
            </a:lnRef>
            <a:fillRef idx="0">
              <a:schemeClr val="accent1"/>
            </a:fillRef>
            <a:effectRef idx="1">
              <a:schemeClr val="accent1"/>
            </a:effectRef>
            <a:fontRef idx="minor">
              <a:schemeClr val="tx1"/>
            </a:fontRef>
          </p:style>
        </p:cxnSp>
      </p:grpSp>
      <p:pic>
        <p:nvPicPr>
          <p:cNvPr id="29" name="Picture 28"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92525" y="6183475"/>
            <a:ext cx="1514991" cy="325899"/>
          </a:xfrm>
          <a:prstGeom prst="rect">
            <a:avLst/>
          </a:prstGeom>
        </p:spPr>
      </p:pic>
      <p:pic>
        <p:nvPicPr>
          <p:cNvPr id="3" name="Picture 2" descr="broadband_cooling.png"/>
          <p:cNvPicPr>
            <a:picLocks noChangeAspect="1"/>
          </p:cNvPicPr>
          <p:nvPr/>
        </p:nvPicPr>
        <p:blipFill rotWithShape="1">
          <a:blip r:embed="rId12">
            <a:extLst>
              <a:ext uri="{28A0092B-C50C-407E-A947-70E740481C1C}">
                <a14:useLocalDpi xmlns:a14="http://schemas.microsoft.com/office/drawing/2010/main" val="0"/>
              </a:ext>
            </a:extLst>
          </a:blip>
          <a:srcRect t="12477"/>
          <a:stretch/>
        </p:blipFill>
        <p:spPr>
          <a:xfrm>
            <a:off x="6615298" y="2330779"/>
            <a:ext cx="2387600" cy="3267940"/>
          </a:xfrm>
          <a:prstGeom prst="rect">
            <a:avLst/>
          </a:prstGeom>
        </p:spPr>
      </p:pic>
    </p:spTree>
    <p:extLst>
      <p:ext uri="{BB962C8B-B14F-4D97-AF65-F5344CB8AC3E}">
        <p14:creationId xmlns:p14="http://schemas.microsoft.com/office/powerpoint/2010/main" val="371860544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57"/>
          <p:cNvSpPr/>
          <p:nvPr/>
        </p:nvSpPr>
        <p:spPr>
          <a:xfrm>
            <a:off x="6149559" y="3949087"/>
            <a:ext cx="575555" cy="1050912"/>
          </a:xfrm>
          <a:custGeom>
            <a:avLst/>
            <a:gdLst>
              <a:gd name="connsiteX0" fmla="*/ 1412 w 591844"/>
              <a:gd name="connsiteY0" fmla="*/ 1035948 h 1118020"/>
              <a:gd name="connsiteX1" fmla="*/ 539802 w 591844"/>
              <a:gd name="connsiteY1" fmla="*/ 1035948 h 1118020"/>
              <a:gd name="connsiteX2" fmla="*/ 553607 w 591844"/>
              <a:gd name="connsiteY2" fmla="*/ 518 h 1118020"/>
              <a:gd name="connsiteX3" fmla="*/ 387948 w 591844"/>
              <a:gd name="connsiteY3" fmla="*/ 897891 h 1118020"/>
              <a:gd name="connsiteX4" fmla="*/ 1412 w 591844"/>
              <a:gd name="connsiteY4" fmla="*/ 1035948 h 1118020"/>
              <a:gd name="connsiteX0" fmla="*/ 2505 w 632434"/>
              <a:gd name="connsiteY0" fmla="*/ 1035948 h 1134224"/>
              <a:gd name="connsiteX1" fmla="*/ 595929 w 632434"/>
              <a:gd name="connsiteY1" fmla="*/ 1057115 h 1134224"/>
              <a:gd name="connsiteX2" fmla="*/ 554700 w 632434"/>
              <a:gd name="connsiteY2" fmla="*/ 518 h 1134224"/>
              <a:gd name="connsiteX3" fmla="*/ 389041 w 632434"/>
              <a:gd name="connsiteY3" fmla="*/ 897891 h 1134224"/>
              <a:gd name="connsiteX4" fmla="*/ 2505 w 632434"/>
              <a:gd name="connsiteY4" fmla="*/ 1035948 h 1134224"/>
              <a:gd name="connsiteX0" fmla="*/ 2505 w 675394"/>
              <a:gd name="connsiteY0" fmla="*/ 1035948 h 1057126"/>
              <a:gd name="connsiteX1" fmla="*/ 595929 w 675394"/>
              <a:gd name="connsiteY1" fmla="*/ 1057115 h 1057126"/>
              <a:gd name="connsiteX2" fmla="*/ 554700 w 675394"/>
              <a:gd name="connsiteY2" fmla="*/ 518 h 1057126"/>
              <a:gd name="connsiteX3" fmla="*/ 389041 w 675394"/>
              <a:gd name="connsiteY3" fmla="*/ 897891 h 1057126"/>
              <a:gd name="connsiteX4" fmla="*/ 2505 w 675394"/>
              <a:gd name="connsiteY4" fmla="*/ 1035948 h 1057126"/>
              <a:gd name="connsiteX0" fmla="*/ 2505 w 667899"/>
              <a:gd name="connsiteY0" fmla="*/ 1035948 h 1057126"/>
              <a:gd name="connsiteX1" fmla="*/ 595929 w 667899"/>
              <a:gd name="connsiteY1" fmla="*/ 1057115 h 1057126"/>
              <a:gd name="connsiteX2" fmla="*/ 554700 w 667899"/>
              <a:gd name="connsiteY2" fmla="*/ 518 h 1057126"/>
              <a:gd name="connsiteX3" fmla="*/ 389041 w 667899"/>
              <a:gd name="connsiteY3" fmla="*/ 897891 h 1057126"/>
              <a:gd name="connsiteX4" fmla="*/ 2505 w 667899"/>
              <a:gd name="connsiteY4" fmla="*/ 1035948 h 1057126"/>
              <a:gd name="connsiteX0" fmla="*/ 2505 w 667899"/>
              <a:gd name="connsiteY0" fmla="*/ 1035948 h 1057115"/>
              <a:gd name="connsiteX1" fmla="*/ 595929 w 667899"/>
              <a:gd name="connsiteY1" fmla="*/ 1057115 h 1057115"/>
              <a:gd name="connsiteX2" fmla="*/ 554700 w 667899"/>
              <a:gd name="connsiteY2" fmla="*/ 518 h 1057115"/>
              <a:gd name="connsiteX3" fmla="*/ 389041 w 667899"/>
              <a:gd name="connsiteY3" fmla="*/ 897891 h 1057115"/>
              <a:gd name="connsiteX4" fmla="*/ 2505 w 667899"/>
              <a:gd name="connsiteY4" fmla="*/ 1035948 h 1057115"/>
              <a:gd name="connsiteX0" fmla="*/ 2505 w 595929"/>
              <a:gd name="connsiteY0" fmla="*/ 1035948 h 1057115"/>
              <a:gd name="connsiteX1" fmla="*/ 595929 w 595929"/>
              <a:gd name="connsiteY1" fmla="*/ 1057115 h 1057115"/>
              <a:gd name="connsiteX2" fmla="*/ 554700 w 595929"/>
              <a:gd name="connsiteY2" fmla="*/ 518 h 1057115"/>
              <a:gd name="connsiteX3" fmla="*/ 389041 w 595929"/>
              <a:gd name="connsiteY3" fmla="*/ 897891 h 1057115"/>
              <a:gd name="connsiteX4" fmla="*/ 2505 w 595929"/>
              <a:gd name="connsiteY4" fmla="*/ 1035948 h 1057115"/>
              <a:gd name="connsiteX0" fmla="*/ 2321 w 587278"/>
              <a:gd name="connsiteY0" fmla="*/ 1035948 h 1045138"/>
              <a:gd name="connsiteX1" fmla="*/ 587278 w 587278"/>
              <a:gd name="connsiteY1" fmla="*/ 1031715 h 1045138"/>
              <a:gd name="connsiteX2" fmla="*/ 554516 w 587278"/>
              <a:gd name="connsiteY2" fmla="*/ 518 h 1045138"/>
              <a:gd name="connsiteX3" fmla="*/ 388857 w 587278"/>
              <a:gd name="connsiteY3" fmla="*/ 897891 h 1045138"/>
              <a:gd name="connsiteX4" fmla="*/ 2321 w 587278"/>
              <a:gd name="connsiteY4" fmla="*/ 1035948 h 1045138"/>
              <a:gd name="connsiteX0" fmla="*/ 1969 w 569993"/>
              <a:gd name="connsiteY0" fmla="*/ 1035948 h 1049993"/>
              <a:gd name="connsiteX1" fmla="*/ 569993 w 569993"/>
              <a:gd name="connsiteY1" fmla="*/ 1044415 h 1049993"/>
              <a:gd name="connsiteX2" fmla="*/ 554164 w 569993"/>
              <a:gd name="connsiteY2" fmla="*/ 518 h 1049993"/>
              <a:gd name="connsiteX3" fmla="*/ 388505 w 569993"/>
              <a:gd name="connsiteY3" fmla="*/ 897891 h 1049993"/>
              <a:gd name="connsiteX4" fmla="*/ 1969 w 569993"/>
              <a:gd name="connsiteY4" fmla="*/ 1035948 h 1049993"/>
              <a:gd name="connsiteX0" fmla="*/ 1969 w 569993"/>
              <a:gd name="connsiteY0" fmla="*/ 1035948 h 1044415"/>
              <a:gd name="connsiteX1" fmla="*/ 569993 w 569993"/>
              <a:gd name="connsiteY1" fmla="*/ 1044415 h 1044415"/>
              <a:gd name="connsiteX2" fmla="*/ 554164 w 569993"/>
              <a:gd name="connsiteY2" fmla="*/ 518 h 1044415"/>
              <a:gd name="connsiteX3" fmla="*/ 388505 w 569993"/>
              <a:gd name="connsiteY3" fmla="*/ 897891 h 1044415"/>
              <a:gd name="connsiteX4" fmla="*/ 1969 w 569993"/>
              <a:gd name="connsiteY4" fmla="*/ 1035948 h 1044415"/>
              <a:gd name="connsiteX0" fmla="*/ 1969 w 569993"/>
              <a:gd name="connsiteY0" fmla="*/ 1035948 h 1047341"/>
              <a:gd name="connsiteX1" fmla="*/ 569993 w 569993"/>
              <a:gd name="connsiteY1" fmla="*/ 1040182 h 1047341"/>
              <a:gd name="connsiteX2" fmla="*/ 554164 w 569993"/>
              <a:gd name="connsiteY2" fmla="*/ 518 h 1047341"/>
              <a:gd name="connsiteX3" fmla="*/ 388505 w 569993"/>
              <a:gd name="connsiteY3" fmla="*/ 897891 h 1047341"/>
              <a:gd name="connsiteX4" fmla="*/ 1969 w 569993"/>
              <a:gd name="connsiteY4" fmla="*/ 1035948 h 1047341"/>
              <a:gd name="connsiteX0" fmla="*/ 1969 w 569993"/>
              <a:gd name="connsiteY0" fmla="*/ 1035948 h 1040182"/>
              <a:gd name="connsiteX1" fmla="*/ 569993 w 569993"/>
              <a:gd name="connsiteY1" fmla="*/ 1040182 h 1040182"/>
              <a:gd name="connsiteX2" fmla="*/ 554164 w 569993"/>
              <a:gd name="connsiteY2" fmla="*/ 518 h 1040182"/>
              <a:gd name="connsiteX3" fmla="*/ 388505 w 569993"/>
              <a:gd name="connsiteY3" fmla="*/ 897891 h 1040182"/>
              <a:gd name="connsiteX4" fmla="*/ 1969 w 569993"/>
              <a:gd name="connsiteY4" fmla="*/ 1035948 h 1040182"/>
              <a:gd name="connsiteX0" fmla="*/ 3123 w 571147"/>
              <a:gd name="connsiteY0" fmla="*/ 1035991 h 1051752"/>
              <a:gd name="connsiteX1" fmla="*/ 571147 w 571147"/>
              <a:gd name="connsiteY1" fmla="*/ 1040225 h 1051752"/>
              <a:gd name="connsiteX2" fmla="*/ 555318 w 571147"/>
              <a:gd name="connsiteY2" fmla="*/ 561 h 1051752"/>
              <a:gd name="connsiteX3" fmla="*/ 351559 w 571147"/>
              <a:gd name="connsiteY3" fmla="*/ 838667 h 1051752"/>
              <a:gd name="connsiteX4" fmla="*/ 3123 w 571147"/>
              <a:gd name="connsiteY4" fmla="*/ 1035991 h 1051752"/>
              <a:gd name="connsiteX0" fmla="*/ 2935 w 570959"/>
              <a:gd name="connsiteY0" fmla="*/ 1036001 h 1051762"/>
              <a:gd name="connsiteX1" fmla="*/ 570959 w 570959"/>
              <a:gd name="connsiteY1" fmla="*/ 1040235 h 1051762"/>
              <a:gd name="connsiteX2" fmla="*/ 555130 w 570959"/>
              <a:gd name="connsiteY2" fmla="*/ 571 h 1051762"/>
              <a:gd name="connsiteX3" fmla="*/ 351371 w 570959"/>
              <a:gd name="connsiteY3" fmla="*/ 838677 h 1051762"/>
              <a:gd name="connsiteX4" fmla="*/ 2935 w 570959"/>
              <a:gd name="connsiteY4" fmla="*/ 1036001 h 1051762"/>
              <a:gd name="connsiteX0" fmla="*/ 942 w 568966"/>
              <a:gd name="connsiteY0" fmla="*/ 1036005 h 1052079"/>
              <a:gd name="connsiteX1" fmla="*/ 568966 w 568966"/>
              <a:gd name="connsiteY1" fmla="*/ 1040239 h 1052079"/>
              <a:gd name="connsiteX2" fmla="*/ 553137 w 568966"/>
              <a:gd name="connsiteY2" fmla="*/ 575 h 1052079"/>
              <a:gd name="connsiteX3" fmla="*/ 434045 w 568966"/>
              <a:gd name="connsiteY3" fmla="*/ 834447 h 1052079"/>
              <a:gd name="connsiteX4" fmla="*/ 942 w 568966"/>
              <a:gd name="connsiteY4" fmla="*/ 1036005 h 1052079"/>
              <a:gd name="connsiteX0" fmla="*/ 455 w 568479"/>
              <a:gd name="connsiteY0" fmla="*/ 1036469 h 1075406"/>
              <a:gd name="connsiteX1" fmla="*/ 568479 w 568479"/>
              <a:gd name="connsiteY1" fmla="*/ 1040703 h 1075406"/>
              <a:gd name="connsiteX2" fmla="*/ 552650 w 568479"/>
              <a:gd name="connsiteY2" fmla="*/ 1039 h 1075406"/>
              <a:gd name="connsiteX3" fmla="*/ 471658 w 568479"/>
              <a:gd name="connsiteY3" fmla="*/ 525878 h 1075406"/>
              <a:gd name="connsiteX4" fmla="*/ 455 w 568479"/>
              <a:gd name="connsiteY4" fmla="*/ 1036469 h 1075406"/>
              <a:gd name="connsiteX0" fmla="*/ 403 w 568427"/>
              <a:gd name="connsiteY0" fmla="*/ 1036480 h 1075417"/>
              <a:gd name="connsiteX1" fmla="*/ 568427 w 568427"/>
              <a:gd name="connsiteY1" fmla="*/ 1040714 h 1075417"/>
              <a:gd name="connsiteX2" fmla="*/ 552598 w 568427"/>
              <a:gd name="connsiteY2" fmla="*/ 1050 h 1075417"/>
              <a:gd name="connsiteX3" fmla="*/ 471606 w 568427"/>
              <a:gd name="connsiteY3" fmla="*/ 525889 h 1075417"/>
              <a:gd name="connsiteX4" fmla="*/ 403 w 568427"/>
              <a:gd name="connsiteY4" fmla="*/ 1036480 h 1075417"/>
              <a:gd name="connsiteX0" fmla="*/ 390 w 568414"/>
              <a:gd name="connsiteY0" fmla="*/ 1036480 h 1075417"/>
              <a:gd name="connsiteX1" fmla="*/ 568414 w 568414"/>
              <a:gd name="connsiteY1" fmla="*/ 1040714 h 1075417"/>
              <a:gd name="connsiteX2" fmla="*/ 552585 w 568414"/>
              <a:gd name="connsiteY2" fmla="*/ 1050 h 1075417"/>
              <a:gd name="connsiteX3" fmla="*/ 471593 w 568414"/>
              <a:gd name="connsiteY3" fmla="*/ 525889 h 1075417"/>
              <a:gd name="connsiteX4" fmla="*/ 390 w 568414"/>
              <a:gd name="connsiteY4" fmla="*/ 1036480 h 1075417"/>
              <a:gd name="connsiteX0" fmla="*/ 390 w 568414"/>
              <a:gd name="connsiteY0" fmla="*/ 1046765 h 1085702"/>
              <a:gd name="connsiteX1" fmla="*/ 568414 w 568414"/>
              <a:gd name="connsiteY1" fmla="*/ 1050999 h 1085702"/>
              <a:gd name="connsiteX2" fmla="*/ 552585 w 568414"/>
              <a:gd name="connsiteY2" fmla="*/ 11335 h 1085702"/>
              <a:gd name="connsiteX3" fmla="*/ 471593 w 568414"/>
              <a:gd name="connsiteY3" fmla="*/ 536174 h 1085702"/>
              <a:gd name="connsiteX4" fmla="*/ 390 w 568414"/>
              <a:gd name="connsiteY4" fmla="*/ 1046765 h 1085702"/>
              <a:gd name="connsiteX0" fmla="*/ 437 w 568461"/>
              <a:gd name="connsiteY0" fmla="*/ 1046765 h 1085702"/>
              <a:gd name="connsiteX1" fmla="*/ 568461 w 568461"/>
              <a:gd name="connsiteY1" fmla="*/ 1050999 h 1085702"/>
              <a:gd name="connsiteX2" fmla="*/ 552632 w 568461"/>
              <a:gd name="connsiteY2" fmla="*/ 11335 h 1085702"/>
              <a:gd name="connsiteX3" fmla="*/ 471640 w 568461"/>
              <a:gd name="connsiteY3" fmla="*/ 536174 h 1085702"/>
              <a:gd name="connsiteX4" fmla="*/ 437 w 568461"/>
              <a:gd name="connsiteY4" fmla="*/ 1046765 h 1085702"/>
              <a:gd name="connsiteX0" fmla="*/ 1036 w 569060"/>
              <a:gd name="connsiteY0" fmla="*/ 1044762 h 1075864"/>
              <a:gd name="connsiteX1" fmla="*/ 569060 w 569060"/>
              <a:gd name="connsiteY1" fmla="*/ 1048996 h 1075864"/>
              <a:gd name="connsiteX2" fmla="*/ 553231 w 569060"/>
              <a:gd name="connsiteY2" fmla="*/ 9332 h 1075864"/>
              <a:gd name="connsiteX3" fmla="*/ 425672 w 569060"/>
              <a:gd name="connsiteY3" fmla="*/ 640004 h 1075864"/>
              <a:gd name="connsiteX4" fmla="*/ 1036 w 569060"/>
              <a:gd name="connsiteY4" fmla="*/ 1044762 h 1075864"/>
              <a:gd name="connsiteX0" fmla="*/ 1068 w 569092"/>
              <a:gd name="connsiteY0" fmla="*/ 1044573 h 1075675"/>
              <a:gd name="connsiteX1" fmla="*/ 569092 w 569092"/>
              <a:gd name="connsiteY1" fmla="*/ 1048807 h 1075675"/>
              <a:gd name="connsiteX2" fmla="*/ 553263 w 569092"/>
              <a:gd name="connsiteY2" fmla="*/ 9143 h 1075675"/>
              <a:gd name="connsiteX3" fmla="*/ 425704 w 569092"/>
              <a:gd name="connsiteY3" fmla="*/ 639815 h 1075675"/>
              <a:gd name="connsiteX4" fmla="*/ 1068 w 569092"/>
              <a:gd name="connsiteY4" fmla="*/ 1044573 h 1075675"/>
              <a:gd name="connsiteX0" fmla="*/ 7531 w 575555"/>
              <a:gd name="connsiteY0" fmla="*/ 1044573 h 1075675"/>
              <a:gd name="connsiteX1" fmla="*/ 575555 w 575555"/>
              <a:gd name="connsiteY1" fmla="*/ 1048807 h 1075675"/>
              <a:gd name="connsiteX2" fmla="*/ 559726 w 575555"/>
              <a:gd name="connsiteY2" fmla="*/ 9143 h 1075675"/>
              <a:gd name="connsiteX3" fmla="*/ 432167 w 575555"/>
              <a:gd name="connsiteY3" fmla="*/ 639815 h 1075675"/>
              <a:gd name="connsiteX4" fmla="*/ 261333 w 575555"/>
              <a:gd name="connsiteY4" fmla="*/ 827904 h 1075675"/>
              <a:gd name="connsiteX5" fmla="*/ 7531 w 575555"/>
              <a:gd name="connsiteY5" fmla="*/ 1044573 h 1075675"/>
              <a:gd name="connsiteX0" fmla="*/ 7531 w 575555"/>
              <a:gd name="connsiteY0" fmla="*/ 1046678 h 1077780"/>
              <a:gd name="connsiteX1" fmla="*/ 575555 w 575555"/>
              <a:gd name="connsiteY1" fmla="*/ 1050912 h 1077780"/>
              <a:gd name="connsiteX2" fmla="*/ 559726 w 575555"/>
              <a:gd name="connsiteY2" fmla="*/ 11248 h 1077780"/>
              <a:gd name="connsiteX3" fmla="*/ 453333 w 575555"/>
              <a:gd name="connsiteY3" fmla="*/ 527620 h 1077780"/>
              <a:gd name="connsiteX4" fmla="*/ 261333 w 575555"/>
              <a:gd name="connsiteY4" fmla="*/ 830009 h 1077780"/>
              <a:gd name="connsiteX5" fmla="*/ 7531 w 575555"/>
              <a:gd name="connsiteY5" fmla="*/ 1046678 h 1077780"/>
              <a:gd name="connsiteX0" fmla="*/ 7531 w 575555"/>
              <a:gd name="connsiteY0" fmla="*/ 1046678 h 1050912"/>
              <a:gd name="connsiteX1" fmla="*/ 575555 w 575555"/>
              <a:gd name="connsiteY1" fmla="*/ 1050912 h 1050912"/>
              <a:gd name="connsiteX2" fmla="*/ 559726 w 575555"/>
              <a:gd name="connsiteY2" fmla="*/ 11248 h 1050912"/>
              <a:gd name="connsiteX3" fmla="*/ 453333 w 575555"/>
              <a:gd name="connsiteY3" fmla="*/ 527620 h 1050912"/>
              <a:gd name="connsiteX4" fmla="*/ 261333 w 575555"/>
              <a:gd name="connsiteY4" fmla="*/ 830009 h 1050912"/>
              <a:gd name="connsiteX5" fmla="*/ 7531 w 575555"/>
              <a:gd name="connsiteY5" fmla="*/ 1046678 h 105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555" h="1050912">
                <a:moveTo>
                  <a:pt x="7531" y="1046678"/>
                </a:moveTo>
                <a:lnTo>
                  <a:pt x="575555" y="1050912"/>
                </a:lnTo>
                <a:lnTo>
                  <a:pt x="559726" y="11248"/>
                </a:lnTo>
                <a:cubicBezTo>
                  <a:pt x="543589" y="-74556"/>
                  <a:pt x="517664" y="353116"/>
                  <a:pt x="453333" y="527620"/>
                </a:cubicBezTo>
                <a:cubicBezTo>
                  <a:pt x="403601" y="664080"/>
                  <a:pt x="332106" y="762549"/>
                  <a:pt x="261333" y="830009"/>
                </a:cubicBezTo>
                <a:cubicBezTo>
                  <a:pt x="190560" y="897469"/>
                  <a:pt x="-44839" y="1009861"/>
                  <a:pt x="7531" y="1046678"/>
                </a:cubicBezTo>
                <a:close/>
              </a:path>
            </a:pathLst>
          </a:custGeom>
          <a:gradFill>
            <a:gsLst>
              <a:gs pos="0">
                <a:schemeClr val="accent2">
                  <a:lumMod val="75000"/>
                </a:schemeClr>
              </a:gs>
              <a:gs pos="34000">
                <a:schemeClr val="tx2">
                  <a:lumMod val="40000"/>
                  <a:lumOff val="6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57" name="Freeform 56"/>
          <p:cNvSpPr/>
          <p:nvPr/>
        </p:nvSpPr>
        <p:spPr>
          <a:xfrm>
            <a:off x="4810526" y="5447630"/>
            <a:ext cx="575555" cy="1050912"/>
          </a:xfrm>
          <a:custGeom>
            <a:avLst/>
            <a:gdLst>
              <a:gd name="connsiteX0" fmla="*/ 1412 w 591844"/>
              <a:gd name="connsiteY0" fmla="*/ 1035948 h 1118020"/>
              <a:gd name="connsiteX1" fmla="*/ 539802 w 591844"/>
              <a:gd name="connsiteY1" fmla="*/ 1035948 h 1118020"/>
              <a:gd name="connsiteX2" fmla="*/ 553607 w 591844"/>
              <a:gd name="connsiteY2" fmla="*/ 518 h 1118020"/>
              <a:gd name="connsiteX3" fmla="*/ 387948 w 591844"/>
              <a:gd name="connsiteY3" fmla="*/ 897891 h 1118020"/>
              <a:gd name="connsiteX4" fmla="*/ 1412 w 591844"/>
              <a:gd name="connsiteY4" fmla="*/ 1035948 h 1118020"/>
              <a:gd name="connsiteX0" fmla="*/ 2505 w 632434"/>
              <a:gd name="connsiteY0" fmla="*/ 1035948 h 1134224"/>
              <a:gd name="connsiteX1" fmla="*/ 595929 w 632434"/>
              <a:gd name="connsiteY1" fmla="*/ 1057115 h 1134224"/>
              <a:gd name="connsiteX2" fmla="*/ 554700 w 632434"/>
              <a:gd name="connsiteY2" fmla="*/ 518 h 1134224"/>
              <a:gd name="connsiteX3" fmla="*/ 389041 w 632434"/>
              <a:gd name="connsiteY3" fmla="*/ 897891 h 1134224"/>
              <a:gd name="connsiteX4" fmla="*/ 2505 w 632434"/>
              <a:gd name="connsiteY4" fmla="*/ 1035948 h 1134224"/>
              <a:gd name="connsiteX0" fmla="*/ 2505 w 675394"/>
              <a:gd name="connsiteY0" fmla="*/ 1035948 h 1057126"/>
              <a:gd name="connsiteX1" fmla="*/ 595929 w 675394"/>
              <a:gd name="connsiteY1" fmla="*/ 1057115 h 1057126"/>
              <a:gd name="connsiteX2" fmla="*/ 554700 w 675394"/>
              <a:gd name="connsiteY2" fmla="*/ 518 h 1057126"/>
              <a:gd name="connsiteX3" fmla="*/ 389041 w 675394"/>
              <a:gd name="connsiteY3" fmla="*/ 897891 h 1057126"/>
              <a:gd name="connsiteX4" fmla="*/ 2505 w 675394"/>
              <a:gd name="connsiteY4" fmla="*/ 1035948 h 1057126"/>
              <a:gd name="connsiteX0" fmla="*/ 2505 w 667899"/>
              <a:gd name="connsiteY0" fmla="*/ 1035948 h 1057126"/>
              <a:gd name="connsiteX1" fmla="*/ 595929 w 667899"/>
              <a:gd name="connsiteY1" fmla="*/ 1057115 h 1057126"/>
              <a:gd name="connsiteX2" fmla="*/ 554700 w 667899"/>
              <a:gd name="connsiteY2" fmla="*/ 518 h 1057126"/>
              <a:gd name="connsiteX3" fmla="*/ 389041 w 667899"/>
              <a:gd name="connsiteY3" fmla="*/ 897891 h 1057126"/>
              <a:gd name="connsiteX4" fmla="*/ 2505 w 667899"/>
              <a:gd name="connsiteY4" fmla="*/ 1035948 h 1057126"/>
              <a:gd name="connsiteX0" fmla="*/ 2505 w 667899"/>
              <a:gd name="connsiteY0" fmla="*/ 1035948 h 1057115"/>
              <a:gd name="connsiteX1" fmla="*/ 595929 w 667899"/>
              <a:gd name="connsiteY1" fmla="*/ 1057115 h 1057115"/>
              <a:gd name="connsiteX2" fmla="*/ 554700 w 667899"/>
              <a:gd name="connsiteY2" fmla="*/ 518 h 1057115"/>
              <a:gd name="connsiteX3" fmla="*/ 389041 w 667899"/>
              <a:gd name="connsiteY3" fmla="*/ 897891 h 1057115"/>
              <a:gd name="connsiteX4" fmla="*/ 2505 w 667899"/>
              <a:gd name="connsiteY4" fmla="*/ 1035948 h 1057115"/>
              <a:gd name="connsiteX0" fmla="*/ 2505 w 595929"/>
              <a:gd name="connsiteY0" fmla="*/ 1035948 h 1057115"/>
              <a:gd name="connsiteX1" fmla="*/ 595929 w 595929"/>
              <a:gd name="connsiteY1" fmla="*/ 1057115 h 1057115"/>
              <a:gd name="connsiteX2" fmla="*/ 554700 w 595929"/>
              <a:gd name="connsiteY2" fmla="*/ 518 h 1057115"/>
              <a:gd name="connsiteX3" fmla="*/ 389041 w 595929"/>
              <a:gd name="connsiteY3" fmla="*/ 897891 h 1057115"/>
              <a:gd name="connsiteX4" fmla="*/ 2505 w 595929"/>
              <a:gd name="connsiteY4" fmla="*/ 1035948 h 1057115"/>
              <a:gd name="connsiteX0" fmla="*/ 2321 w 587278"/>
              <a:gd name="connsiteY0" fmla="*/ 1035948 h 1045138"/>
              <a:gd name="connsiteX1" fmla="*/ 587278 w 587278"/>
              <a:gd name="connsiteY1" fmla="*/ 1031715 h 1045138"/>
              <a:gd name="connsiteX2" fmla="*/ 554516 w 587278"/>
              <a:gd name="connsiteY2" fmla="*/ 518 h 1045138"/>
              <a:gd name="connsiteX3" fmla="*/ 388857 w 587278"/>
              <a:gd name="connsiteY3" fmla="*/ 897891 h 1045138"/>
              <a:gd name="connsiteX4" fmla="*/ 2321 w 587278"/>
              <a:gd name="connsiteY4" fmla="*/ 1035948 h 1045138"/>
              <a:gd name="connsiteX0" fmla="*/ 1969 w 569993"/>
              <a:gd name="connsiteY0" fmla="*/ 1035948 h 1049993"/>
              <a:gd name="connsiteX1" fmla="*/ 569993 w 569993"/>
              <a:gd name="connsiteY1" fmla="*/ 1044415 h 1049993"/>
              <a:gd name="connsiteX2" fmla="*/ 554164 w 569993"/>
              <a:gd name="connsiteY2" fmla="*/ 518 h 1049993"/>
              <a:gd name="connsiteX3" fmla="*/ 388505 w 569993"/>
              <a:gd name="connsiteY3" fmla="*/ 897891 h 1049993"/>
              <a:gd name="connsiteX4" fmla="*/ 1969 w 569993"/>
              <a:gd name="connsiteY4" fmla="*/ 1035948 h 1049993"/>
              <a:gd name="connsiteX0" fmla="*/ 1969 w 569993"/>
              <a:gd name="connsiteY0" fmla="*/ 1035948 h 1044415"/>
              <a:gd name="connsiteX1" fmla="*/ 569993 w 569993"/>
              <a:gd name="connsiteY1" fmla="*/ 1044415 h 1044415"/>
              <a:gd name="connsiteX2" fmla="*/ 554164 w 569993"/>
              <a:gd name="connsiteY2" fmla="*/ 518 h 1044415"/>
              <a:gd name="connsiteX3" fmla="*/ 388505 w 569993"/>
              <a:gd name="connsiteY3" fmla="*/ 897891 h 1044415"/>
              <a:gd name="connsiteX4" fmla="*/ 1969 w 569993"/>
              <a:gd name="connsiteY4" fmla="*/ 1035948 h 1044415"/>
              <a:gd name="connsiteX0" fmla="*/ 1969 w 569993"/>
              <a:gd name="connsiteY0" fmla="*/ 1035948 h 1047341"/>
              <a:gd name="connsiteX1" fmla="*/ 569993 w 569993"/>
              <a:gd name="connsiteY1" fmla="*/ 1040182 h 1047341"/>
              <a:gd name="connsiteX2" fmla="*/ 554164 w 569993"/>
              <a:gd name="connsiteY2" fmla="*/ 518 h 1047341"/>
              <a:gd name="connsiteX3" fmla="*/ 388505 w 569993"/>
              <a:gd name="connsiteY3" fmla="*/ 897891 h 1047341"/>
              <a:gd name="connsiteX4" fmla="*/ 1969 w 569993"/>
              <a:gd name="connsiteY4" fmla="*/ 1035948 h 1047341"/>
              <a:gd name="connsiteX0" fmla="*/ 1969 w 569993"/>
              <a:gd name="connsiteY0" fmla="*/ 1035948 h 1040182"/>
              <a:gd name="connsiteX1" fmla="*/ 569993 w 569993"/>
              <a:gd name="connsiteY1" fmla="*/ 1040182 h 1040182"/>
              <a:gd name="connsiteX2" fmla="*/ 554164 w 569993"/>
              <a:gd name="connsiteY2" fmla="*/ 518 h 1040182"/>
              <a:gd name="connsiteX3" fmla="*/ 388505 w 569993"/>
              <a:gd name="connsiteY3" fmla="*/ 897891 h 1040182"/>
              <a:gd name="connsiteX4" fmla="*/ 1969 w 569993"/>
              <a:gd name="connsiteY4" fmla="*/ 1035948 h 1040182"/>
              <a:gd name="connsiteX0" fmla="*/ 3123 w 571147"/>
              <a:gd name="connsiteY0" fmla="*/ 1035991 h 1051752"/>
              <a:gd name="connsiteX1" fmla="*/ 571147 w 571147"/>
              <a:gd name="connsiteY1" fmla="*/ 1040225 h 1051752"/>
              <a:gd name="connsiteX2" fmla="*/ 555318 w 571147"/>
              <a:gd name="connsiteY2" fmla="*/ 561 h 1051752"/>
              <a:gd name="connsiteX3" fmla="*/ 351559 w 571147"/>
              <a:gd name="connsiteY3" fmla="*/ 838667 h 1051752"/>
              <a:gd name="connsiteX4" fmla="*/ 3123 w 571147"/>
              <a:gd name="connsiteY4" fmla="*/ 1035991 h 1051752"/>
              <a:gd name="connsiteX0" fmla="*/ 2935 w 570959"/>
              <a:gd name="connsiteY0" fmla="*/ 1036001 h 1051762"/>
              <a:gd name="connsiteX1" fmla="*/ 570959 w 570959"/>
              <a:gd name="connsiteY1" fmla="*/ 1040235 h 1051762"/>
              <a:gd name="connsiteX2" fmla="*/ 555130 w 570959"/>
              <a:gd name="connsiteY2" fmla="*/ 571 h 1051762"/>
              <a:gd name="connsiteX3" fmla="*/ 351371 w 570959"/>
              <a:gd name="connsiteY3" fmla="*/ 838677 h 1051762"/>
              <a:gd name="connsiteX4" fmla="*/ 2935 w 570959"/>
              <a:gd name="connsiteY4" fmla="*/ 1036001 h 1051762"/>
              <a:gd name="connsiteX0" fmla="*/ 942 w 568966"/>
              <a:gd name="connsiteY0" fmla="*/ 1036005 h 1052079"/>
              <a:gd name="connsiteX1" fmla="*/ 568966 w 568966"/>
              <a:gd name="connsiteY1" fmla="*/ 1040239 h 1052079"/>
              <a:gd name="connsiteX2" fmla="*/ 553137 w 568966"/>
              <a:gd name="connsiteY2" fmla="*/ 575 h 1052079"/>
              <a:gd name="connsiteX3" fmla="*/ 434045 w 568966"/>
              <a:gd name="connsiteY3" fmla="*/ 834447 h 1052079"/>
              <a:gd name="connsiteX4" fmla="*/ 942 w 568966"/>
              <a:gd name="connsiteY4" fmla="*/ 1036005 h 1052079"/>
              <a:gd name="connsiteX0" fmla="*/ 455 w 568479"/>
              <a:gd name="connsiteY0" fmla="*/ 1036469 h 1075406"/>
              <a:gd name="connsiteX1" fmla="*/ 568479 w 568479"/>
              <a:gd name="connsiteY1" fmla="*/ 1040703 h 1075406"/>
              <a:gd name="connsiteX2" fmla="*/ 552650 w 568479"/>
              <a:gd name="connsiteY2" fmla="*/ 1039 h 1075406"/>
              <a:gd name="connsiteX3" fmla="*/ 471658 w 568479"/>
              <a:gd name="connsiteY3" fmla="*/ 525878 h 1075406"/>
              <a:gd name="connsiteX4" fmla="*/ 455 w 568479"/>
              <a:gd name="connsiteY4" fmla="*/ 1036469 h 1075406"/>
              <a:gd name="connsiteX0" fmla="*/ 403 w 568427"/>
              <a:gd name="connsiteY0" fmla="*/ 1036480 h 1075417"/>
              <a:gd name="connsiteX1" fmla="*/ 568427 w 568427"/>
              <a:gd name="connsiteY1" fmla="*/ 1040714 h 1075417"/>
              <a:gd name="connsiteX2" fmla="*/ 552598 w 568427"/>
              <a:gd name="connsiteY2" fmla="*/ 1050 h 1075417"/>
              <a:gd name="connsiteX3" fmla="*/ 471606 w 568427"/>
              <a:gd name="connsiteY3" fmla="*/ 525889 h 1075417"/>
              <a:gd name="connsiteX4" fmla="*/ 403 w 568427"/>
              <a:gd name="connsiteY4" fmla="*/ 1036480 h 1075417"/>
              <a:gd name="connsiteX0" fmla="*/ 390 w 568414"/>
              <a:gd name="connsiteY0" fmla="*/ 1036480 h 1075417"/>
              <a:gd name="connsiteX1" fmla="*/ 568414 w 568414"/>
              <a:gd name="connsiteY1" fmla="*/ 1040714 h 1075417"/>
              <a:gd name="connsiteX2" fmla="*/ 552585 w 568414"/>
              <a:gd name="connsiteY2" fmla="*/ 1050 h 1075417"/>
              <a:gd name="connsiteX3" fmla="*/ 471593 w 568414"/>
              <a:gd name="connsiteY3" fmla="*/ 525889 h 1075417"/>
              <a:gd name="connsiteX4" fmla="*/ 390 w 568414"/>
              <a:gd name="connsiteY4" fmla="*/ 1036480 h 1075417"/>
              <a:gd name="connsiteX0" fmla="*/ 390 w 568414"/>
              <a:gd name="connsiteY0" fmla="*/ 1046765 h 1085702"/>
              <a:gd name="connsiteX1" fmla="*/ 568414 w 568414"/>
              <a:gd name="connsiteY1" fmla="*/ 1050999 h 1085702"/>
              <a:gd name="connsiteX2" fmla="*/ 552585 w 568414"/>
              <a:gd name="connsiteY2" fmla="*/ 11335 h 1085702"/>
              <a:gd name="connsiteX3" fmla="*/ 471593 w 568414"/>
              <a:gd name="connsiteY3" fmla="*/ 536174 h 1085702"/>
              <a:gd name="connsiteX4" fmla="*/ 390 w 568414"/>
              <a:gd name="connsiteY4" fmla="*/ 1046765 h 1085702"/>
              <a:gd name="connsiteX0" fmla="*/ 437 w 568461"/>
              <a:gd name="connsiteY0" fmla="*/ 1046765 h 1085702"/>
              <a:gd name="connsiteX1" fmla="*/ 568461 w 568461"/>
              <a:gd name="connsiteY1" fmla="*/ 1050999 h 1085702"/>
              <a:gd name="connsiteX2" fmla="*/ 552632 w 568461"/>
              <a:gd name="connsiteY2" fmla="*/ 11335 h 1085702"/>
              <a:gd name="connsiteX3" fmla="*/ 471640 w 568461"/>
              <a:gd name="connsiteY3" fmla="*/ 536174 h 1085702"/>
              <a:gd name="connsiteX4" fmla="*/ 437 w 568461"/>
              <a:gd name="connsiteY4" fmla="*/ 1046765 h 1085702"/>
              <a:gd name="connsiteX0" fmla="*/ 1036 w 569060"/>
              <a:gd name="connsiteY0" fmla="*/ 1044762 h 1075864"/>
              <a:gd name="connsiteX1" fmla="*/ 569060 w 569060"/>
              <a:gd name="connsiteY1" fmla="*/ 1048996 h 1075864"/>
              <a:gd name="connsiteX2" fmla="*/ 553231 w 569060"/>
              <a:gd name="connsiteY2" fmla="*/ 9332 h 1075864"/>
              <a:gd name="connsiteX3" fmla="*/ 425672 w 569060"/>
              <a:gd name="connsiteY3" fmla="*/ 640004 h 1075864"/>
              <a:gd name="connsiteX4" fmla="*/ 1036 w 569060"/>
              <a:gd name="connsiteY4" fmla="*/ 1044762 h 1075864"/>
              <a:gd name="connsiteX0" fmla="*/ 1068 w 569092"/>
              <a:gd name="connsiteY0" fmla="*/ 1044573 h 1075675"/>
              <a:gd name="connsiteX1" fmla="*/ 569092 w 569092"/>
              <a:gd name="connsiteY1" fmla="*/ 1048807 h 1075675"/>
              <a:gd name="connsiteX2" fmla="*/ 553263 w 569092"/>
              <a:gd name="connsiteY2" fmla="*/ 9143 h 1075675"/>
              <a:gd name="connsiteX3" fmla="*/ 425704 w 569092"/>
              <a:gd name="connsiteY3" fmla="*/ 639815 h 1075675"/>
              <a:gd name="connsiteX4" fmla="*/ 1068 w 569092"/>
              <a:gd name="connsiteY4" fmla="*/ 1044573 h 1075675"/>
              <a:gd name="connsiteX0" fmla="*/ 7531 w 575555"/>
              <a:gd name="connsiteY0" fmla="*/ 1044573 h 1075675"/>
              <a:gd name="connsiteX1" fmla="*/ 575555 w 575555"/>
              <a:gd name="connsiteY1" fmla="*/ 1048807 h 1075675"/>
              <a:gd name="connsiteX2" fmla="*/ 559726 w 575555"/>
              <a:gd name="connsiteY2" fmla="*/ 9143 h 1075675"/>
              <a:gd name="connsiteX3" fmla="*/ 432167 w 575555"/>
              <a:gd name="connsiteY3" fmla="*/ 639815 h 1075675"/>
              <a:gd name="connsiteX4" fmla="*/ 261333 w 575555"/>
              <a:gd name="connsiteY4" fmla="*/ 827904 h 1075675"/>
              <a:gd name="connsiteX5" fmla="*/ 7531 w 575555"/>
              <a:gd name="connsiteY5" fmla="*/ 1044573 h 1075675"/>
              <a:gd name="connsiteX0" fmla="*/ 7531 w 575555"/>
              <a:gd name="connsiteY0" fmla="*/ 1046678 h 1077780"/>
              <a:gd name="connsiteX1" fmla="*/ 575555 w 575555"/>
              <a:gd name="connsiteY1" fmla="*/ 1050912 h 1077780"/>
              <a:gd name="connsiteX2" fmla="*/ 559726 w 575555"/>
              <a:gd name="connsiteY2" fmla="*/ 11248 h 1077780"/>
              <a:gd name="connsiteX3" fmla="*/ 453333 w 575555"/>
              <a:gd name="connsiteY3" fmla="*/ 527620 h 1077780"/>
              <a:gd name="connsiteX4" fmla="*/ 261333 w 575555"/>
              <a:gd name="connsiteY4" fmla="*/ 830009 h 1077780"/>
              <a:gd name="connsiteX5" fmla="*/ 7531 w 575555"/>
              <a:gd name="connsiteY5" fmla="*/ 1046678 h 1077780"/>
              <a:gd name="connsiteX0" fmla="*/ 7531 w 575555"/>
              <a:gd name="connsiteY0" fmla="*/ 1046678 h 1050912"/>
              <a:gd name="connsiteX1" fmla="*/ 575555 w 575555"/>
              <a:gd name="connsiteY1" fmla="*/ 1050912 h 1050912"/>
              <a:gd name="connsiteX2" fmla="*/ 559726 w 575555"/>
              <a:gd name="connsiteY2" fmla="*/ 11248 h 1050912"/>
              <a:gd name="connsiteX3" fmla="*/ 453333 w 575555"/>
              <a:gd name="connsiteY3" fmla="*/ 527620 h 1050912"/>
              <a:gd name="connsiteX4" fmla="*/ 261333 w 575555"/>
              <a:gd name="connsiteY4" fmla="*/ 830009 h 1050912"/>
              <a:gd name="connsiteX5" fmla="*/ 7531 w 575555"/>
              <a:gd name="connsiteY5" fmla="*/ 1046678 h 105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555" h="1050912">
                <a:moveTo>
                  <a:pt x="7531" y="1046678"/>
                </a:moveTo>
                <a:lnTo>
                  <a:pt x="575555" y="1050912"/>
                </a:lnTo>
                <a:lnTo>
                  <a:pt x="559726" y="11248"/>
                </a:lnTo>
                <a:cubicBezTo>
                  <a:pt x="543589" y="-74556"/>
                  <a:pt x="517664" y="353116"/>
                  <a:pt x="453333" y="527620"/>
                </a:cubicBezTo>
                <a:cubicBezTo>
                  <a:pt x="403601" y="664080"/>
                  <a:pt x="332106" y="762549"/>
                  <a:pt x="261333" y="830009"/>
                </a:cubicBezTo>
                <a:cubicBezTo>
                  <a:pt x="190560" y="897469"/>
                  <a:pt x="-44839" y="1009861"/>
                  <a:pt x="7531" y="1046678"/>
                </a:cubicBezTo>
                <a:close/>
              </a:path>
            </a:pathLst>
          </a:custGeom>
          <a:gradFill>
            <a:gsLst>
              <a:gs pos="0">
                <a:srgbClr val="FF0000"/>
              </a:gs>
              <a:gs pos="100000">
                <a:schemeClr val="accent1">
                  <a:tint val="50000"/>
                  <a:shade val="100000"/>
                  <a:satMod val="35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4"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Parametric cooling  </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sp>
        <p:nvSpPr>
          <p:cNvPr id="6" name="Shape 67"/>
          <p:cNvSpPr/>
          <p:nvPr/>
        </p:nvSpPr>
        <p:spPr>
          <a:xfrm>
            <a:off x="215856" y="1321030"/>
            <a:ext cx="8928742"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Consider the master eq. for two oscillators</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sp>
        <p:nvSpPr>
          <p:cNvPr id="7" name="Rounded Rectangle 6"/>
          <p:cNvSpPr/>
          <p:nvPr/>
        </p:nvSpPr>
        <p:spPr>
          <a:xfrm>
            <a:off x="7790064" y="2836458"/>
            <a:ext cx="1172068" cy="3855897"/>
          </a:xfrm>
          <a:prstGeom prst="roundRect">
            <a:avLst/>
          </a:prstGeom>
          <a:gradFill>
            <a:gsLst>
              <a:gs pos="0">
                <a:srgbClr val="FF0000"/>
              </a:gs>
              <a:gs pos="64000">
                <a:schemeClr val="tx2">
                  <a:lumMod val="60000"/>
                  <a:lumOff val="4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cxnSp>
        <p:nvCxnSpPr>
          <p:cNvPr id="8" name="Straight Connector 7"/>
          <p:cNvCxnSpPr/>
          <p:nvPr/>
        </p:nvCxnSpPr>
        <p:spPr>
          <a:xfrm>
            <a:off x="6483192" y="4551683"/>
            <a:ext cx="434975" cy="0"/>
          </a:xfrm>
          <a:prstGeom prst="line">
            <a:avLst/>
          </a:prstGeom>
          <a:noFill/>
          <a:ln w="19050" cap="flat" cmpd="sng" algn="ctr">
            <a:solidFill>
              <a:sysClr val="windowText" lastClr="000000"/>
            </a:solidFill>
            <a:prstDash val="solid"/>
            <a:miter lim="800000"/>
          </a:ln>
          <a:effectLst/>
        </p:spPr>
      </p:cxnSp>
      <p:cxnSp>
        <p:nvCxnSpPr>
          <p:cNvPr id="9" name="Straight Connector 8"/>
          <p:cNvCxnSpPr/>
          <p:nvPr/>
        </p:nvCxnSpPr>
        <p:spPr>
          <a:xfrm>
            <a:off x="6387942" y="4064672"/>
            <a:ext cx="622300" cy="0"/>
          </a:xfrm>
          <a:prstGeom prst="line">
            <a:avLst/>
          </a:prstGeom>
          <a:noFill/>
          <a:ln w="19050" cap="flat" cmpd="sng" algn="ctr">
            <a:solidFill>
              <a:sysClr val="windowText" lastClr="000000"/>
            </a:solidFill>
            <a:prstDash val="solid"/>
            <a:miter lim="800000"/>
          </a:ln>
          <a:effectLst/>
        </p:spPr>
      </p:cxnSp>
      <p:cxnSp>
        <p:nvCxnSpPr>
          <p:cNvPr id="10" name="Straight Connector 9"/>
          <p:cNvCxnSpPr/>
          <p:nvPr/>
        </p:nvCxnSpPr>
        <p:spPr>
          <a:xfrm>
            <a:off x="6318092" y="3577660"/>
            <a:ext cx="762000" cy="0"/>
          </a:xfrm>
          <a:prstGeom prst="line">
            <a:avLst/>
          </a:prstGeom>
          <a:noFill/>
          <a:ln w="19050" cap="flat" cmpd="sng" algn="ctr">
            <a:solidFill>
              <a:sysClr val="windowText" lastClr="000000"/>
            </a:solidFill>
            <a:prstDash val="solid"/>
            <a:miter lim="800000"/>
          </a:ln>
          <a:effectLst/>
        </p:spPr>
      </p:cxnSp>
      <p:cxnSp>
        <p:nvCxnSpPr>
          <p:cNvPr id="11" name="Straight Connector 10"/>
          <p:cNvCxnSpPr/>
          <p:nvPr/>
        </p:nvCxnSpPr>
        <p:spPr>
          <a:xfrm>
            <a:off x="6246655" y="3090648"/>
            <a:ext cx="890587" cy="0"/>
          </a:xfrm>
          <a:prstGeom prst="line">
            <a:avLst/>
          </a:prstGeom>
          <a:noFill/>
          <a:ln w="19050" cap="flat" cmpd="sng" algn="ctr">
            <a:solidFill>
              <a:sysClr val="windowText" lastClr="000000"/>
            </a:solidFill>
            <a:prstDash val="solid"/>
            <a:miter lim="800000"/>
          </a:ln>
          <a:effectLst/>
        </p:spPr>
      </p:cxn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1809" y="2960365"/>
            <a:ext cx="969512" cy="2039634"/>
          </a:xfrm>
          <a:prstGeom prst="rect">
            <a:avLst/>
          </a:prstGeom>
        </p:spPr>
      </p:pic>
      <p:cxnSp>
        <p:nvCxnSpPr>
          <p:cNvPr id="13" name="Straight Arrow Connector 12"/>
          <p:cNvCxnSpPr/>
          <p:nvPr/>
        </p:nvCxnSpPr>
        <p:spPr>
          <a:xfrm flipV="1">
            <a:off x="7162623" y="4294017"/>
            <a:ext cx="493964" cy="4656"/>
          </a:xfrm>
          <a:prstGeom prst="straightConnector1">
            <a:avLst/>
          </a:prstGeom>
          <a:noFill/>
          <a:ln w="57150" cap="flat" cmpd="sng" algn="ctr">
            <a:solidFill>
              <a:srgbClr val="ED7D31"/>
            </a:solidFill>
            <a:prstDash val="solid"/>
            <a:miter lim="800000"/>
            <a:headEnd type="triangle"/>
            <a:tailEnd type="triangle"/>
          </a:ln>
          <a:effectLst/>
        </p:spPr>
      </p:cxnSp>
      <p:cxnSp>
        <p:nvCxnSpPr>
          <p:cNvPr id="14" name="Straight Connector 13"/>
          <p:cNvCxnSpPr/>
          <p:nvPr/>
        </p:nvCxnSpPr>
        <p:spPr>
          <a:xfrm>
            <a:off x="5084018" y="6364988"/>
            <a:ext cx="552450" cy="0"/>
          </a:xfrm>
          <a:prstGeom prst="line">
            <a:avLst/>
          </a:prstGeom>
          <a:noFill/>
          <a:ln w="19050" cap="flat" cmpd="sng" algn="ctr">
            <a:solidFill>
              <a:sysClr val="windowText" lastClr="000000"/>
            </a:solidFill>
            <a:prstDash val="solid"/>
            <a:miter lim="800000"/>
          </a:ln>
          <a:effectLst/>
        </p:spPr>
      </p:cxnSp>
      <p:cxnSp>
        <p:nvCxnSpPr>
          <p:cNvPr id="15" name="Straight Connector 14"/>
          <p:cNvCxnSpPr/>
          <p:nvPr/>
        </p:nvCxnSpPr>
        <p:spPr>
          <a:xfrm>
            <a:off x="4969718" y="6241846"/>
            <a:ext cx="776288" cy="0"/>
          </a:xfrm>
          <a:prstGeom prst="line">
            <a:avLst/>
          </a:prstGeom>
          <a:noFill/>
          <a:ln w="19050" cap="flat" cmpd="sng" algn="ctr">
            <a:solidFill>
              <a:sysClr val="windowText" lastClr="000000"/>
            </a:solidFill>
            <a:prstDash val="solid"/>
            <a:miter lim="800000"/>
          </a:ln>
          <a:effectLst/>
        </p:spPr>
      </p:cxnSp>
      <p:cxnSp>
        <p:nvCxnSpPr>
          <p:cNvPr id="16" name="Straight Connector 15"/>
          <p:cNvCxnSpPr/>
          <p:nvPr/>
        </p:nvCxnSpPr>
        <p:spPr>
          <a:xfrm>
            <a:off x="4893518" y="6118701"/>
            <a:ext cx="928688" cy="0"/>
          </a:xfrm>
          <a:prstGeom prst="line">
            <a:avLst/>
          </a:prstGeom>
          <a:noFill/>
          <a:ln w="19050" cap="flat" cmpd="sng" algn="ctr">
            <a:solidFill>
              <a:sysClr val="windowText" lastClr="000000"/>
            </a:solidFill>
            <a:prstDash val="solid"/>
            <a:miter lim="800000"/>
          </a:ln>
          <a:effectLst/>
        </p:spPr>
      </p:cxnSp>
      <p:cxnSp>
        <p:nvCxnSpPr>
          <p:cNvPr id="17" name="Straight Connector 16"/>
          <p:cNvCxnSpPr/>
          <p:nvPr/>
        </p:nvCxnSpPr>
        <p:spPr>
          <a:xfrm>
            <a:off x="4812556" y="5995556"/>
            <a:ext cx="1085850" cy="0"/>
          </a:xfrm>
          <a:prstGeom prst="line">
            <a:avLst/>
          </a:prstGeom>
          <a:noFill/>
          <a:ln w="19050" cap="flat" cmpd="sng" algn="ctr">
            <a:solidFill>
              <a:sysClr val="windowText" lastClr="000000"/>
            </a:solidFill>
            <a:prstDash val="solid"/>
            <a:miter lim="800000"/>
          </a:ln>
          <a:effectLst/>
        </p:spPr>
      </p:cxnSp>
      <p:cxnSp>
        <p:nvCxnSpPr>
          <p:cNvPr id="18" name="Straight Connector 17"/>
          <p:cNvCxnSpPr/>
          <p:nvPr/>
        </p:nvCxnSpPr>
        <p:spPr>
          <a:xfrm>
            <a:off x="4755406" y="5872411"/>
            <a:ext cx="1209675" cy="0"/>
          </a:xfrm>
          <a:prstGeom prst="line">
            <a:avLst/>
          </a:prstGeom>
          <a:noFill/>
          <a:ln w="19050" cap="flat" cmpd="sng" algn="ctr">
            <a:solidFill>
              <a:sysClr val="windowText" lastClr="000000"/>
            </a:solidFill>
            <a:prstDash val="solid"/>
            <a:miter lim="800000"/>
          </a:ln>
          <a:effectLst/>
        </p:spPr>
      </p:cxnSp>
      <p:cxnSp>
        <p:nvCxnSpPr>
          <p:cNvPr id="19" name="Straight Connector 18"/>
          <p:cNvCxnSpPr/>
          <p:nvPr/>
        </p:nvCxnSpPr>
        <p:spPr>
          <a:xfrm>
            <a:off x="4693493" y="5749266"/>
            <a:ext cx="1319213" cy="0"/>
          </a:xfrm>
          <a:prstGeom prst="line">
            <a:avLst/>
          </a:prstGeom>
          <a:noFill/>
          <a:ln w="19050" cap="flat" cmpd="sng" algn="ctr">
            <a:solidFill>
              <a:sysClr val="windowText" lastClr="000000"/>
            </a:solidFill>
            <a:prstDash val="solid"/>
            <a:miter lim="800000"/>
          </a:ln>
          <a:effectLst/>
        </p:spPr>
      </p:cxnSp>
      <p:cxnSp>
        <p:nvCxnSpPr>
          <p:cNvPr id="20" name="Straight Connector 19"/>
          <p:cNvCxnSpPr/>
          <p:nvPr/>
        </p:nvCxnSpPr>
        <p:spPr>
          <a:xfrm>
            <a:off x="4636343" y="5626121"/>
            <a:ext cx="1433513" cy="0"/>
          </a:xfrm>
          <a:prstGeom prst="line">
            <a:avLst/>
          </a:prstGeom>
          <a:noFill/>
          <a:ln w="19050" cap="flat" cmpd="sng" algn="ctr">
            <a:solidFill>
              <a:sysClr val="windowText" lastClr="000000"/>
            </a:solidFill>
            <a:prstDash val="solid"/>
            <a:miter lim="800000"/>
          </a:ln>
          <a:effectLst/>
        </p:spPr>
      </p:cxnSp>
      <p:cxnSp>
        <p:nvCxnSpPr>
          <p:cNvPr id="21" name="Straight Connector 20"/>
          <p:cNvCxnSpPr/>
          <p:nvPr/>
        </p:nvCxnSpPr>
        <p:spPr>
          <a:xfrm>
            <a:off x="4603006" y="5502976"/>
            <a:ext cx="1513778" cy="0"/>
          </a:xfrm>
          <a:prstGeom prst="line">
            <a:avLst/>
          </a:prstGeom>
          <a:noFill/>
          <a:ln w="19050" cap="flat" cmpd="sng" algn="ctr">
            <a:solidFill>
              <a:sysClr val="windowText" lastClr="000000"/>
            </a:solidFill>
            <a:prstDash val="solid"/>
            <a:miter lim="800000"/>
          </a:ln>
          <a:effectLst/>
        </p:spPr>
      </p:cxn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9660" y="5369528"/>
            <a:ext cx="1636779" cy="1143002"/>
          </a:xfrm>
          <a:prstGeom prst="rect">
            <a:avLst/>
          </a:prstGeom>
          <a:ln w="57150">
            <a:tailEnd type="triangle"/>
          </a:ln>
        </p:spPr>
      </p:pic>
      <p:cxnSp>
        <p:nvCxnSpPr>
          <p:cNvPr id="23" name="Straight Arrow Connector 22"/>
          <p:cNvCxnSpPr/>
          <p:nvPr/>
        </p:nvCxnSpPr>
        <p:spPr>
          <a:xfrm>
            <a:off x="5967431" y="6074059"/>
            <a:ext cx="1686043" cy="0"/>
          </a:xfrm>
          <a:prstGeom prst="straightConnector1">
            <a:avLst/>
          </a:prstGeom>
          <a:noFill/>
          <a:ln w="38100" cap="flat" cmpd="sng" algn="ctr">
            <a:solidFill>
              <a:srgbClr val="ED7D31"/>
            </a:solidFill>
            <a:prstDash val="solid"/>
            <a:miter lim="800000"/>
            <a:headEnd type="triangle"/>
            <a:tailEnd type="triangle"/>
          </a:ln>
          <a:effectLst/>
        </p:spPr>
      </p:cxnSp>
      <p:pic>
        <p:nvPicPr>
          <p:cNvPr id="39" name="Picture 38"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1692" y="2960365"/>
            <a:ext cx="373089" cy="215999"/>
          </a:xfrm>
          <a:prstGeom prst="rect">
            <a:avLst/>
          </a:prstGeom>
        </p:spPr>
      </p:pic>
      <p:pic>
        <p:nvPicPr>
          <p:cNvPr id="40" name="Picture 39"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55547" y="5371976"/>
            <a:ext cx="294544" cy="215999"/>
          </a:xfrm>
          <a:prstGeom prst="rect">
            <a:avLst/>
          </a:prstGeom>
        </p:spPr>
      </p:pic>
      <p:pic>
        <p:nvPicPr>
          <p:cNvPr id="41" name="Picture 40"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25114" y="5721088"/>
            <a:ext cx="262078" cy="251998"/>
          </a:xfrm>
          <a:prstGeom prst="rect">
            <a:avLst/>
          </a:prstGeom>
        </p:spPr>
      </p:pic>
      <p:pic>
        <p:nvPicPr>
          <p:cNvPr id="42" name="Picture 41"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41731" y="3831689"/>
            <a:ext cx="342718" cy="251998"/>
          </a:xfrm>
          <a:prstGeom prst="rect">
            <a:avLst/>
          </a:prstGeom>
        </p:spPr>
      </p:pic>
      <p:pic>
        <p:nvPicPr>
          <p:cNvPr id="43" name="Picture 42"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42072" y="2524004"/>
            <a:ext cx="262078" cy="251998"/>
          </a:xfrm>
          <a:prstGeom prst="rect">
            <a:avLst/>
          </a:prstGeom>
        </p:spPr>
      </p:pic>
      <p:pic>
        <p:nvPicPr>
          <p:cNvPr id="44" name="Picture 43"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99040" y="6220988"/>
            <a:ext cx="188308" cy="287999"/>
          </a:xfrm>
          <a:prstGeom prst="rect">
            <a:avLst/>
          </a:prstGeom>
        </p:spPr>
      </p:pic>
      <p:pic>
        <p:nvPicPr>
          <p:cNvPr id="45" name="Picture 44"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78842" y="4604001"/>
            <a:ext cx="158400" cy="395998"/>
          </a:xfrm>
          <a:prstGeom prst="rect">
            <a:avLst/>
          </a:prstGeom>
        </p:spPr>
      </p:pic>
      <p:pic>
        <p:nvPicPr>
          <p:cNvPr id="48" name="Picture 47"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42741" y="1376254"/>
            <a:ext cx="3064364" cy="359997"/>
          </a:xfrm>
          <a:prstGeom prst="rect">
            <a:avLst/>
          </a:prstGeom>
        </p:spPr>
      </p:pic>
      <p:grpSp>
        <p:nvGrpSpPr>
          <p:cNvPr id="68" name="Group 67"/>
          <p:cNvGrpSpPr/>
          <p:nvPr/>
        </p:nvGrpSpPr>
        <p:grpSpPr>
          <a:xfrm>
            <a:off x="282603" y="2576198"/>
            <a:ext cx="5778961" cy="2426168"/>
            <a:chOff x="282603" y="2576198"/>
            <a:chExt cx="5778961" cy="2426168"/>
          </a:xfrm>
        </p:grpSpPr>
        <p:pic>
          <p:nvPicPr>
            <p:cNvPr id="50" name="Picture 49"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68943" y="3994941"/>
              <a:ext cx="3942823" cy="359997"/>
            </a:xfrm>
            <a:prstGeom prst="rect">
              <a:avLst/>
            </a:prstGeom>
          </p:spPr>
        </p:pic>
        <p:sp>
          <p:nvSpPr>
            <p:cNvPr id="51" name="Shape 67"/>
            <p:cNvSpPr/>
            <p:nvPr/>
          </p:nvSpPr>
          <p:spPr>
            <a:xfrm>
              <a:off x="282603" y="2576198"/>
              <a:ext cx="5615803"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which are both coupled to a </a:t>
              </a:r>
              <a:r>
                <a:rPr kumimoji="0" lang="en-GB" sz="2400" b="0" i="1" u="none" strike="noStrike" kern="0" cap="none" spc="0" normalizeH="0" baseline="0" noProof="0" dirty="0" smtClean="0">
                  <a:ln>
                    <a:noFill/>
                  </a:ln>
                  <a:solidFill>
                    <a:srgbClr val="868686"/>
                  </a:solidFill>
                  <a:effectLst/>
                  <a:uLnTx/>
                  <a:uFillTx/>
                  <a:latin typeface="+mj-lt"/>
                  <a:ea typeface="Futura"/>
                  <a:cs typeface="Futura"/>
                  <a:sym typeface="Futura"/>
                </a:rPr>
                <a:t>Markovian</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 bath at temperature </a:t>
              </a:r>
              <a:r>
                <a:rPr kumimoji="0" lang="en-GB" sz="2400" b="0" i="1" u="none" strike="noStrike" kern="0" cap="none" spc="0" normalizeH="0" baseline="0" noProof="0" dirty="0" smtClean="0">
                  <a:ln>
                    <a:noFill/>
                  </a:ln>
                  <a:solidFill>
                    <a:srgbClr val="868686"/>
                  </a:solidFill>
                  <a:effectLst/>
                  <a:uLnTx/>
                  <a:uFillTx/>
                  <a:latin typeface="+mj-lt"/>
                  <a:ea typeface="Futura"/>
                  <a:cs typeface="Futura"/>
                  <a:sym typeface="Futura"/>
                </a:rPr>
                <a:t>T</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pic>
          <p:nvPicPr>
            <p:cNvPr id="52" name="Picture 51"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1628" y="3527957"/>
              <a:ext cx="4414248" cy="359997"/>
            </a:xfrm>
            <a:prstGeom prst="rect">
              <a:avLst/>
            </a:prstGeom>
          </p:spPr>
        </p:pic>
        <p:pic>
          <p:nvPicPr>
            <p:cNvPr id="54" name="Picture 53" descr="latexit-drag.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07632" y="4631613"/>
              <a:ext cx="2653932" cy="359997"/>
            </a:xfrm>
            <a:prstGeom prst="rect">
              <a:avLst/>
            </a:prstGeom>
          </p:spPr>
        </p:pic>
        <p:sp>
          <p:nvSpPr>
            <p:cNvPr id="59" name="Shape 67"/>
            <p:cNvSpPr/>
            <p:nvPr/>
          </p:nvSpPr>
          <p:spPr>
            <a:xfrm>
              <a:off x="288876" y="4556090"/>
              <a:ext cx="3258975"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with thermal occupancy</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grpSp>
      <p:pic>
        <p:nvPicPr>
          <p:cNvPr id="66" name="Picture 65"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73383" y="1979112"/>
            <a:ext cx="6137969" cy="395998"/>
          </a:xfrm>
          <a:prstGeom prst="rect">
            <a:avLst/>
          </a:prstGeom>
        </p:spPr>
      </p:pic>
      <p:grpSp>
        <p:nvGrpSpPr>
          <p:cNvPr id="69" name="Group 68"/>
          <p:cNvGrpSpPr/>
          <p:nvPr/>
        </p:nvGrpSpPr>
        <p:grpSpPr>
          <a:xfrm>
            <a:off x="324018" y="5487640"/>
            <a:ext cx="3972029" cy="815608"/>
            <a:chOff x="324018" y="5487640"/>
            <a:chExt cx="3972029" cy="815608"/>
          </a:xfrm>
        </p:grpSpPr>
        <p:sp>
          <p:nvSpPr>
            <p:cNvPr id="65" name="Shape 67"/>
            <p:cNvSpPr/>
            <p:nvPr/>
          </p:nvSpPr>
          <p:spPr>
            <a:xfrm>
              <a:off x="324018" y="5487640"/>
              <a:ext cx="3972029"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Dynamics drives system into a thermal state: </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pic>
          <p:nvPicPr>
            <p:cNvPr id="67" name="Picture 66" descr="latexit-drag.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99938" y="5917292"/>
              <a:ext cx="1628557" cy="359997"/>
            </a:xfrm>
            <a:prstGeom prst="rect">
              <a:avLst/>
            </a:prstGeom>
          </p:spPr>
        </p:pic>
      </p:grpSp>
      <p:pic>
        <p:nvPicPr>
          <p:cNvPr id="70" name="Picture 69" descr="latexit-drag.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886474" y="4172275"/>
            <a:ext cx="366545" cy="252000"/>
          </a:xfrm>
          <a:prstGeom prst="rect">
            <a:avLst/>
          </a:prstGeom>
        </p:spPr>
      </p:pic>
      <p:pic>
        <p:nvPicPr>
          <p:cNvPr id="71" name="Picture 70" descr="latexit-drag.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937276" y="5975464"/>
            <a:ext cx="274909" cy="252000"/>
          </a:xfrm>
          <a:prstGeom prst="rect">
            <a:avLst/>
          </a:prstGeom>
        </p:spPr>
      </p:pic>
    </p:spTree>
    <p:extLst>
      <p:ext uri="{BB962C8B-B14F-4D97-AF65-F5344CB8AC3E}">
        <p14:creationId xmlns:p14="http://schemas.microsoft.com/office/powerpoint/2010/main" val="1834737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57"/>
          <p:cNvSpPr/>
          <p:nvPr/>
        </p:nvSpPr>
        <p:spPr>
          <a:xfrm>
            <a:off x="6149559" y="3949087"/>
            <a:ext cx="575555" cy="1050912"/>
          </a:xfrm>
          <a:custGeom>
            <a:avLst/>
            <a:gdLst>
              <a:gd name="connsiteX0" fmla="*/ 1412 w 591844"/>
              <a:gd name="connsiteY0" fmla="*/ 1035948 h 1118020"/>
              <a:gd name="connsiteX1" fmla="*/ 539802 w 591844"/>
              <a:gd name="connsiteY1" fmla="*/ 1035948 h 1118020"/>
              <a:gd name="connsiteX2" fmla="*/ 553607 w 591844"/>
              <a:gd name="connsiteY2" fmla="*/ 518 h 1118020"/>
              <a:gd name="connsiteX3" fmla="*/ 387948 w 591844"/>
              <a:gd name="connsiteY3" fmla="*/ 897891 h 1118020"/>
              <a:gd name="connsiteX4" fmla="*/ 1412 w 591844"/>
              <a:gd name="connsiteY4" fmla="*/ 1035948 h 1118020"/>
              <a:gd name="connsiteX0" fmla="*/ 2505 w 632434"/>
              <a:gd name="connsiteY0" fmla="*/ 1035948 h 1134224"/>
              <a:gd name="connsiteX1" fmla="*/ 595929 w 632434"/>
              <a:gd name="connsiteY1" fmla="*/ 1057115 h 1134224"/>
              <a:gd name="connsiteX2" fmla="*/ 554700 w 632434"/>
              <a:gd name="connsiteY2" fmla="*/ 518 h 1134224"/>
              <a:gd name="connsiteX3" fmla="*/ 389041 w 632434"/>
              <a:gd name="connsiteY3" fmla="*/ 897891 h 1134224"/>
              <a:gd name="connsiteX4" fmla="*/ 2505 w 632434"/>
              <a:gd name="connsiteY4" fmla="*/ 1035948 h 1134224"/>
              <a:gd name="connsiteX0" fmla="*/ 2505 w 675394"/>
              <a:gd name="connsiteY0" fmla="*/ 1035948 h 1057126"/>
              <a:gd name="connsiteX1" fmla="*/ 595929 w 675394"/>
              <a:gd name="connsiteY1" fmla="*/ 1057115 h 1057126"/>
              <a:gd name="connsiteX2" fmla="*/ 554700 w 675394"/>
              <a:gd name="connsiteY2" fmla="*/ 518 h 1057126"/>
              <a:gd name="connsiteX3" fmla="*/ 389041 w 675394"/>
              <a:gd name="connsiteY3" fmla="*/ 897891 h 1057126"/>
              <a:gd name="connsiteX4" fmla="*/ 2505 w 675394"/>
              <a:gd name="connsiteY4" fmla="*/ 1035948 h 1057126"/>
              <a:gd name="connsiteX0" fmla="*/ 2505 w 667899"/>
              <a:gd name="connsiteY0" fmla="*/ 1035948 h 1057126"/>
              <a:gd name="connsiteX1" fmla="*/ 595929 w 667899"/>
              <a:gd name="connsiteY1" fmla="*/ 1057115 h 1057126"/>
              <a:gd name="connsiteX2" fmla="*/ 554700 w 667899"/>
              <a:gd name="connsiteY2" fmla="*/ 518 h 1057126"/>
              <a:gd name="connsiteX3" fmla="*/ 389041 w 667899"/>
              <a:gd name="connsiteY3" fmla="*/ 897891 h 1057126"/>
              <a:gd name="connsiteX4" fmla="*/ 2505 w 667899"/>
              <a:gd name="connsiteY4" fmla="*/ 1035948 h 1057126"/>
              <a:gd name="connsiteX0" fmla="*/ 2505 w 667899"/>
              <a:gd name="connsiteY0" fmla="*/ 1035948 h 1057115"/>
              <a:gd name="connsiteX1" fmla="*/ 595929 w 667899"/>
              <a:gd name="connsiteY1" fmla="*/ 1057115 h 1057115"/>
              <a:gd name="connsiteX2" fmla="*/ 554700 w 667899"/>
              <a:gd name="connsiteY2" fmla="*/ 518 h 1057115"/>
              <a:gd name="connsiteX3" fmla="*/ 389041 w 667899"/>
              <a:gd name="connsiteY3" fmla="*/ 897891 h 1057115"/>
              <a:gd name="connsiteX4" fmla="*/ 2505 w 667899"/>
              <a:gd name="connsiteY4" fmla="*/ 1035948 h 1057115"/>
              <a:gd name="connsiteX0" fmla="*/ 2505 w 595929"/>
              <a:gd name="connsiteY0" fmla="*/ 1035948 h 1057115"/>
              <a:gd name="connsiteX1" fmla="*/ 595929 w 595929"/>
              <a:gd name="connsiteY1" fmla="*/ 1057115 h 1057115"/>
              <a:gd name="connsiteX2" fmla="*/ 554700 w 595929"/>
              <a:gd name="connsiteY2" fmla="*/ 518 h 1057115"/>
              <a:gd name="connsiteX3" fmla="*/ 389041 w 595929"/>
              <a:gd name="connsiteY3" fmla="*/ 897891 h 1057115"/>
              <a:gd name="connsiteX4" fmla="*/ 2505 w 595929"/>
              <a:gd name="connsiteY4" fmla="*/ 1035948 h 1057115"/>
              <a:gd name="connsiteX0" fmla="*/ 2321 w 587278"/>
              <a:gd name="connsiteY0" fmla="*/ 1035948 h 1045138"/>
              <a:gd name="connsiteX1" fmla="*/ 587278 w 587278"/>
              <a:gd name="connsiteY1" fmla="*/ 1031715 h 1045138"/>
              <a:gd name="connsiteX2" fmla="*/ 554516 w 587278"/>
              <a:gd name="connsiteY2" fmla="*/ 518 h 1045138"/>
              <a:gd name="connsiteX3" fmla="*/ 388857 w 587278"/>
              <a:gd name="connsiteY3" fmla="*/ 897891 h 1045138"/>
              <a:gd name="connsiteX4" fmla="*/ 2321 w 587278"/>
              <a:gd name="connsiteY4" fmla="*/ 1035948 h 1045138"/>
              <a:gd name="connsiteX0" fmla="*/ 1969 w 569993"/>
              <a:gd name="connsiteY0" fmla="*/ 1035948 h 1049993"/>
              <a:gd name="connsiteX1" fmla="*/ 569993 w 569993"/>
              <a:gd name="connsiteY1" fmla="*/ 1044415 h 1049993"/>
              <a:gd name="connsiteX2" fmla="*/ 554164 w 569993"/>
              <a:gd name="connsiteY2" fmla="*/ 518 h 1049993"/>
              <a:gd name="connsiteX3" fmla="*/ 388505 w 569993"/>
              <a:gd name="connsiteY3" fmla="*/ 897891 h 1049993"/>
              <a:gd name="connsiteX4" fmla="*/ 1969 w 569993"/>
              <a:gd name="connsiteY4" fmla="*/ 1035948 h 1049993"/>
              <a:gd name="connsiteX0" fmla="*/ 1969 w 569993"/>
              <a:gd name="connsiteY0" fmla="*/ 1035948 h 1044415"/>
              <a:gd name="connsiteX1" fmla="*/ 569993 w 569993"/>
              <a:gd name="connsiteY1" fmla="*/ 1044415 h 1044415"/>
              <a:gd name="connsiteX2" fmla="*/ 554164 w 569993"/>
              <a:gd name="connsiteY2" fmla="*/ 518 h 1044415"/>
              <a:gd name="connsiteX3" fmla="*/ 388505 w 569993"/>
              <a:gd name="connsiteY3" fmla="*/ 897891 h 1044415"/>
              <a:gd name="connsiteX4" fmla="*/ 1969 w 569993"/>
              <a:gd name="connsiteY4" fmla="*/ 1035948 h 1044415"/>
              <a:gd name="connsiteX0" fmla="*/ 1969 w 569993"/>
              <a:gd name="connsiteY0" fmla="*/ 1035948 h 1047341"/>
              <a:gd name="connsiteX1" fmla="*/ 569993 w 569993"/>
              <a:gd name="connsiteY1" fmla="*/ 1040182 h 1047341"/>
              <a:gd name="connsiteX2" fmla="*/ 554164 w 569993"/>
              <a:gd name="connsiteY2" fmla="*/ 518 h 1047341"/>
              <a:gd name="connsiteX3" fmla="*/ 388505 w 569993"/>
              <a:gd name="connsiteY3" fmla="*/ 897891 h 1047341"/>
              <a:gd name="connsiteX4" fmla="*/ 1969 w 569993"/>
              <a:gd name="connsiteY4" fmla="*/ 1035948 h 1047341"/>
              <a:gd name="connsiteX0" fmla="*/ 1969 w 569993"/>
              <a:gd name="connsiteY0" fmla="*/ 1035948 h 1040182"/>
              <a:gd name="connsiteX1" fmla="*/ 569993 w 569993"/>
              <a:gd name="connsiteY1" fmla="*/ 1040182 h 1040182"/>
              <a:gd name="connsiteX2" fmla="*/ 554164 w 569993"/>
              <a:gd name="connsiteY2" fmla="*/ 518 h 1040182"/>
              <a:gd name="connsiteX3" fmla="*/ 388505 w 569993"/>
              <a:gd name="connsiteY3" fmla="*/ 897891 h 1040182"/>
              <a:gd name="connsiteX4" fmla="*/ 1969 w 569993"/>
              <a:gd name="connsiteY4" fmla="*/ 1035948 h 1040182"/>
              <a:gd name="connsiteX0" fmla="*/ 3123 w 571147"/>
              <a:gd name="connsiteY0" fmla="*/ 1035991 h 1051752"/>
              <a:gd name="connsiteX1" fmla="*/ 571147 w 571147"/>
              <a:gd name="connsiteY1" fmla="*/ 1040225 h 1051752"/>
              <a:gd name="connsiteX2" fmla="*/ 555318 w 571147"/>
              <a:gd name="connsiteY2" fmla="*/ 561 h 1051752"/>
              <a:gd name="connsiteX3" fmla="*/ 351559 w 571147"/>
              <a:gd name="connsiteY3" fmla="*/ 838667 h 1051752"/>
              <a:gd name="connsiteX4" fmla="*/ 3123 w 571147"/>
              <a:gd name="connsiteY4" fmla="*/ 1035991 h 1051752"/>
              <a:gd name="connsiteX0" fmla="*/ 2935 w 570959"/>
              <a:gd name="connsiteY0" fmla="*/ 1036001 h 1051762"/>
              <a:gd name="connsiteX1" fmla="*/ 570959 w 570959"/>
              <a:gd name="connsiteY1" fmla="*/ 1040235 h 1051762"/>
              <a:gd name="connsiteX2" fmla="*/ 555130 w 570959"/>
              <a:gd name="connsiteY2" fmla="*/ 571 h 1051762"/>
              <a:gd name="connsiteX3" fmla="*/ 351371 w 570959"/>
              <a:gd name="connsiteY3" fmla="*/ 838677 h 1051762"/>
              <a:gd name="connsiteX4" fmla="*/ 2935 w 570959"/>
              <a:gd name="connsiteY4" fmla="*/ 1036001 h 1051762"/>
              <a:gd name="connsiteX0" fmla="*/ 942 w 568966"/>
              <a:gd name="connsiteY0" fmla="*/ 1036005 h 1052079"/>
              <a:gd name="connsiteX1" fmla="*/ 568966 w 568966"/>
              <a:gd name="connsiteY1" fmla="*/ 1040239 h 1052079"/>
              <a:gd name="connsiteX2" fmla="*/ 553137 w 568966"/>
              <a:gd name="connsiteY2" fmla="*/ 575 h 1052079"/>
              <a:gd name="connsiteX3" fmla="*/ 434045 w 568966"/>
              <a:gd name="connsiteY3" fmla="*/ 834447 h 1052079"/>
              <a:gd name="connsiteX4" fmla="*/ 942 w 568966"/>
              <a:gd name="connsiteY4" fmla="*/ 1036005 h 1052079"/>
              <a:gd name="connsiteX0" fmla="*/ 455 w 568479"/>
              <a:gd name="connsiteY0" fmla="*/ 1036469 h 1075406"/>
              <a:gd name="connsiteX1" fmla="*/ 568479 w 568479"/>
              <a:gd name="connsiteY1" fmla="*/ 1040703 h 1075406"/>
              <a:gd name="connsiteX2" fmla="*/ 552650 w 568479"/>
              <a:gd name="connsiteY2" fmla="*/ 1039 h 1075406"/>
              <a:gd name="connsiteX3" fmla="*/ 471658 w 568479"/>
              <a:gd name="connsiteY3" fmla="*/ 525878 h 1075406"/>
              <a:gd name="connsiteX4" fmla="*/ 455 w 568479"/>
              <a:gd name="connsiteY4" fmla="*/ 1036469 h 1075406"/>
              <a:gd name="connsiteX0" fmla="*/ 403 w 568427"/>
              <a:gd name="connsiteY0" fmla="*/ 1036480 h 1075417"/>
              <a:gd name="connsiteX1" fmla="*/ 568427 w 568427"/>
              <a:gd name="connsiteY1" fmla="*/ 1040714 h 1075417"/>
              <a:gd name="connsiteX2" fmla="*/ 552598 w 568427"/>
              <a:gd name="connsiteY2" fmla="*/ 1050 h 1075417"/>
              <a:gd name="connsiteX3" fmla="*/ 471606 w 568427"/>
              <a:gd name="connsiteY3" fmla="*/ 525889 h 1075417"/>
              <a:gd name="connsiteX4" fmla="*/ 403 w 568427"/>
              <a:gd name="connsiteY4" fmla="*/ 1036480 h 1075417"/>
              <a:gd name="connsiteX0" fmla="*/ 390 w 568414"/>
              <a:gd name="connsiteY0" fmla="*/ 1036480 h 1075417"/>
              <a:gd name="connsiteX1" fmla="*/ 568414 w 568414"/>
              <a:gd name="connsiteY1" fmla="*/ 1040714 h 1075417"/>
              <a:gd name="connsiteX2" fmla="*/ 552585 w 568414"/>
              <a:gd name="connsiteY2" fmla="*/ 1050 h 1075417"/>
              <a:gd name="connsiteX3" fmla="*/ 471593 w 568414"/>
              <a:gd name="connsiteY3" fmla="*/ 525889 h 1075417"/>
              <a:gd name="connsiteX4" fmla="*/ 390 w 568414"/>
              <a:gd name="connsiteY4" fmla="*/ 1036480 h 1075417"/>
              <a:gd name="connsiteX0" fmla="*/ 390 w 568414"/>
              <a:gd name="connsiteY0" fmla="*/ 1046765 h 1085702"/>
              <a:gd name="connsiteX1" fmla="*/ 568414 w 568414"/>
              <a:gd name="connsiteY1" fmla="*/ 1050999 h 1085702"/>
              <a:gd name="connsiteX2" fmla="*/ 552585 w 568414"/>
              <a:gd name="connsiteY2" fmla="*/ 11335 h 1085702"/>
              <a:gd name="connsiteX3" fmla="*/ 471593 w 568414"/>
              <a:gd name="connsiteY3" fmla="*/ 536174 h 1085702"/>
              <a:gd name="connsiteX4" fmla="*/ 390 w 568414"/>
              <a:gd name="connsiteY4" fmla="*/ 1046765 h 1085702"/>
              <a:gd name="connsiteX0" fmla="*/ 437 w 568461"/>
              <a:gd name="connsiteY0" fmla="*/ 1046765 h 1085702"/>
              <a:gd name="connsiteX1" fmla="*/ 568461 w 568461"/>
              <a:gd name="connsiteY1" fmla="*/ 1050999 h 1085702"/>
              <a:gd name="connsiteX2" fmla="*/ 552632 w 568461"/>
              <a:gd name="connsiteY2" fmla="*/ 11335 h 1085702"/>
              <a:gd name="connsiteX3" fmla="*/ 471640 w 568461"/>
              <a:gd name="connsiteY3" fmla="*/ 536174 h 1085702"/>
              <a:gd name="connsiteX4" fmla="*/ 437 w 568461"/>
              <a:gd name="connsiteY4" fmla="*/ 1046765 h 1085702"/>
              <a:gd name="connsiteX0" fmla="*/ 1036 w 569060"/>
              <a:gd name="connsiteY0" fmla="*/ 1044762 h 1075864"/>
              <a:gd name="connsiteX1" fmla="*/ 569060 w 569060"/>
              <a:gd name="connsiteY1" fmla="*/ 1048996 h 1075864"/>
              <a:gd name="connsiteX2" fmla="*/ 553231 w 569060"/>
              <a:gd name="connsiteY2" fmla="*/ 9332 h 1075864"/>
              <a:gd name="connsiteX3" fmla="*/ 425672 w 569060"/>
              <a:gd name="connsiteY3" fmla="*/ 640004 h 1075864"/>
              <a:gd name="connsiteX4" fmla="*/ 1036 w 569060"/>
              <a:gd name="connsiteY4" fmla="*/ 1044762 h 1075864"/>
              <a:gd name="connsiteX0" fmla="*/ 1068 w 569092"/>
              <a:gd name="connsiteY0" fmla="*/ 1044573 h 1075675"/>
              <a:gd name="connsiteX1" fmla="*/ 569092 w 569092"/>
              <a:gd name="connsiteY1" fmla="*/ 1048807 h 1075675"/>
              <a:gd name="connsiteX2" fmla="*/ 553263 w 569092"/>
              <a:gd name="connsiteY2" fmla="*/ 9143 h 1075675"/>
              <a:gd name="connsiteX3" fmla="*/ 425704 w 569092"/>
              <a:gd name="connsiteY3" fmla="*/ 639815 h 1075675"/>
              <a:gd name="connsiteX4" fmla="*/ 1068 w 569092"/>
              <a:gd name="connsiteY4" fmla="*/ 1044573 h 1075675"/>
              <a:gd name="connsiteX0" fmla="*/ 7531 w 575555"/>
              <a:gd name="connsiteY0" fmla="*/ 1044573 h 1075675"/>
              <a:gd name="connsiteX1" fmla="*/ 575555 w 575555"/>
              <a:gd name="connsiteY1" fmla="*/ 1048807 h 1075675"/>
              <a:gd name="connsiteX2" fmla="*/ 559726 w 575555"/>
              <a:gd name="connsiteY2" fmla="*/ 9143 h 1075675"/>
              <a:gd name="connsiteX3" fmla="*/ 432167 w 575555"/>
              <a:gd name="connsiteY3" fmla="*/ 639815 h 1075675"/>
              <a:gd name="connsiteX4" fmla="*/ 261333 w 575555"/>
              <a:gd name="connsiteY4" fmla="*/ 827904 h 1075675"/>
              <a:gd name="connsiteX5" fmla="*/ 7531 w 575555"/>
              <a:gd name="connsiteY5" fmla="*/ 1044573 h 1075675"/>
              <a:gd name="connsiteX0" fmla="*/ 7531 w 575555"/>
              <a:gd name="connsiteY0" fmla="*/ 1046678 h 1077780"/>
              <a:gd name="connsiteX1" fmla="*/ 575555 w 575555"/>
              <a:gd name="connsiteY1" fmla="*/ 1050912 h 1077780"/>
              <a:gd name="connsiteX2" fmla="*/ 559726 w 575555"/>
              <a:gd name="connsiteY2" fmla="*/ 11248 h 1077780"/>
              <a:gd name="connsiteX3" fmla="*/ 453333 w 575555"/>
              <a:gd name="connsiteY3" fmla="*/ 527620 h 1077780"/>
              <a:gd name="connsiteX4" fmla="*/ 261333 w 575555"/>
              <a:gd name="connsiteY4" fmla="*/ 830009 h 1077780"/>
              <a:gd name="connsiteX5" fmla="*/ 7531 w 575555"/>
              <a:gd name="connsiteY5" fmla="*/ 1046678 h 1077780"/>
              <a:gd name="connsiteX0" fmla="*/ 7531 w 575555"/>
              <a:gd name="connsiteY0" fmla="*/ 1046678 h 1050912"/>
              <a:gd name="connsiteX1" fmla="*/ 575555 w 575555"/>
              <a:gd name="connsiteY1" fmla="*/ 1050912 h 1050912"/>
              <a:gd name="connsiteX2" fmla="*/ 559726 w 575555"/>
              <a:gd name="connsiteY2" fmla="*/ 11248 h 1050912"/>
              <a:gd name="connsiteX3" fmla="*/ 453333 w 575555"/>
              <a:gd name="connsiteY3" fmla="*/ 527620 h 1050912"/>
              <a:gd name="connsiteX4" fmla="*/ 261333 w 575555"/>
              <a:gd name="connsiteY4" fmla="*/ 830009 h 1050912"/>
              <a:gd name="connsiteX5" fmla="*/ 7531 w 575555"/>
              <a:gd name="connsiteY5" fmla="*/ 1046678 h 105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555" h="1050912">
                <a:moveTo>
                  <a:pt x="7531" y="1046678"/>
                </a:moveTo>
                <a:lnTo>
                  <a:pt x="575555" y="1050912"/>
                </a:lnTo>
                <a:lnTo>
                  <a:pt x="559726" y="11248"/>
                </a:lnTo>
                <a:cubicBezTo>
                  <a:pt x="543589" y="-74556"/>
                  <a:pt x="517664" y="353116"/>
                  <a:pt x="453333" y="527620"/>
                </a:cubicBezTo>
                <a:cubicBezTo>
                  <a:pt x="403601" y="664080"/>
                  <a:pt x="332106" y="762549"/>
                  <a:pt x="261333" y="830009"/>
                </a:cubicBezTo>
                <a:cubicBezTo>
                  <a:pt x="190560" y="897469"/>
                  <a:pt x="-44839" y="1009861"/>
                  <a:pt x="7531" y="1046678"/>
                </a:cubicBezTo>
                <a:close/>
              </a:path>
            </a:pathLst>
          </a:custGeom>
          <a:gradFill>
            <a:gsLst>
              <a:gs pos="0">
                <a:schemeClr val="accent2">
                  <a:lumMod val="75000"/>
                </a:schemeClr>
              </a:gs>
              <a:gs pos="34000">
                <a:schemeClr val="tx2">
                  <a:lumMod val="40000"/>
                  <a:lumOff val="6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57" name="Freeform 56"/>
          <p:cNvSpPr/>
          <p:nvPr/>
        </p:nvSpPr>
        <p:spPr>
          <a:xfrm>
            <a:off x="4810526" y="5447630"/>
            <a:ext cx="575555" cy="1050912"/>
          </a:xfrm>
          <a:custGeom>
            <a:avLst/>
            <a:gdLst>
              <a:gd name="connsiteX0" fmla="*/ 1412 w 591844"/>
              <a:gd name="connsiteY0" fmla="*/ 1035948 h 1118020"/>
              <a:gd name="connsiteX1" fmla="*/ 539802 w 591844"/>
              <a:gd name="connsiteY1" fmla="*/ 1035948 h 1118020"/>
              <a:gd name="connsiteX2" fmla="*/ 553607 w 591844"/>
              <a:gd name="connsiteY2" fmla="*/ 518 h 1118020"/>
              <a:gd name="connsiteX3" fmla="*/ 387948 w 591844"/>
              <a:gd name="connsiteY3" fmla="*/ 897891 h 1118020"/>
              <a:gd name="connsiteX4" fmla="*/ 1412 w 591844"/>
              <a:gd name="connsiteY4" fmla="*/ 1035948 h 1118020"/>
              <a:gd name="connsiteX0" fmla="*/ 2505 w 632434"/>
              <a:gd name="connsiteY0" fmla="*/ 1035948 h 1134224"/>
              <a:gd name="connsiteX1" fmla="*/ 595929 w 632434"/>
              <a:gd name="connsiteY1" fmla="*/ 1057115 h 1134224"/>
              <a:gd name="connsiteX2" fmla="*/ 554700 w 632434"/>
              <a:gd name="connsiteY2" fmla="*/ 518 h 1134224"/>
              <a:gd name="connsiteX3" fmla="*/ 389041 w 632434"/>
              <a:gd name="connsiteY3" fmla="*/ 897891 h 1134224"/>
              <a:gd name="connsiteX4" fmla="*/ 2505 w 632434"/>
              <a:gd name="connsiteY4" fmla="*/ 1035948 h 1134224"/>
              <a:gd name="connsiteX0" fmla="*/ 2505 w 675394"/>
              <a:gd name="connsiteY0" fmla="*/ 1035948 h 1057126"/>
              <a:gd name="connsiteX1" fmla="*/ 595929 w 675394"/>
              <a:gd name="connsiteY1" fmla="*/ 1057115 h 1057126"/>
              <a:gd name="connsiteX2" fmla="*/ 554700 w 675394"/>
              <a:gd name="connsiteY2" fmla="*/ 518 h 1057126"/>
              <a:gd name="connsiteX3" fmla="*/ 389041 w 675394"/>
              <a:gd name="connsiteY3" fmla="*/ 897891 h 1057126"/>
              <a:gd name="connsiteX4" fmla="*/ 2505 w 675394"/>
              <a:gd name="connsiteY4" fmla="*/ 1035948 h 1057126"/>
              <a:gd name="connsiteX0" fmla="*/ 2505 w 667899"/>
              <a:gd name="connsiteY0" fmla="*/ 1035948 h 1057126"/>
              <a:gd name="connsiteX1" fmla="*/ 595929 w 667899"/>
              <a:gd name="connsiteY1" fmla="*/ 1057115 h 1057126"/>
              <a:gd name="connsiteX2" fmla="*/ 554700 w 667899"/>
              <a:gd name="connsiteY2" fmla="*/ 518 h 1057126"/>
              <a:gd name="connsiteX3" fmla="*/ 389041 w 667899"/>
              <a:gd name="connsiteY3" fmla="*/ 897891 h 1057126"/>
              <a:gd name="connsiteX4" fmla="*/ 2505 w 667899"/>
              <a:gd name="connsiteY4" fmla="*/ 1035948 h 1057126"/>
              <a:gd name="connsiteX0" fmla="*/ 2505 w 667899"/>
              <a:gd name="connsiteY0" fmla="*/ 1035948 h 1057115"/>
              <a:gd name="connsiteX1" fmla="*/ 595929 w 667899"/>
              <a:gd name="connsiteY1" fmla="*/ 1057115 h 1057115"/>
              <a:gd name="connsiteX2" fmla="*/ 554700 w 667899"/>
              <a:gd name="connsiteY2" fmla="*/ 518 h 1057115"/>
              <a:gd name="connsiteX3" fmla="*/ 389041 w 667899"/>
              <a:gd name="connsiteY3" fmla="*/ 897891 h 1057115"/>
              <a:gd name="connsiteX4" fmla="*/ 2505 w 667899"/>
              <a:gd name="connsiteY4" fmla="*/ 1035948 h 1057115"/>
              <a:gd name="connsiteX0" fmla="*/ 2505 w 595929"/>
              <a:gd name="connsiteY0" fmla="*/ 1035948 h 1057115"/>
              <a:gd name="connsiteX1" fmla="*/ 595929 w 595929"/>
              <a:gd name="connsiteY1" fmla="*/ 1057115 h 1057115"/>
              <a:gd name="connsiteX2" fmla="*/ 554700 w 595929"/>
              <a:gd name="connsiteY2" fmla="*/ 518 h 1057115"/>
              <a:gd name="connsiteX3" fmla="*/ 389041 w 595929"/>
              <a:gd name="connsiteY3" fmla="*/ 897891 h 1057115"/>
              <a:gd name="connsiteX4" fmla="*/ 2505 w 595929"/>
              <a:gd name="connsiteY4" fmla="*/ 1035948 h 1057115"/>
              <a:gd name="connsiteX0" fmla="*/ 2321 w 587278"/>
              <a:gd name="connsiteY0" fmla="*/ 1035948 h 1045138"/>
              <a:gd name="connsiteX1" fmla="*/ 587278 w 587278"/>
              <a:gd name="connsiteY1" fmla="*/ 1031715 h 1045138"/>
              <a:gd name="connsiteX2" fmla="*/ 554516 w 587278"/>
              <a:gd name="connsiteY2" fmla="*/ 518 h 1045138"/>
              <a:gd name="connsiteX3" fmla="*/ 388857 w 587278"/>
              <a:gd name="connsiteY3" fmla="*/ 897891 h 1045138"/>
              <a:gd name="connsiteX4" fmla="*/ 2321 w 587278"/>
              <a:gd name="connsiteY4" fmla="*/ 1035948 h 1045138"/>
              <a:gd name="connsiteX0" fmla="*/ 1969 w 569993"/>
              <a:gd name="connsiteY0" fmla="*/ 1035948 h 1049993"/>
              <a:gd name="connsiteX1" fmla="*/ 569993 w 569993"/>
              <a:gd name="connsiteY1" fmla="*/ 1044415 h 1049993"/>
              <a:gd name="connsiteX2" fmla="*/ 554164 w 569993"/>
              <a:gd name="connsiteY2" fmla="*/ 518 h 1049993"/>
              <a:gd name="connsiteX3" fmla="*/ 388505 w 569993"/>
              <a:gd name="connsiteY3" fmla="*/ 897891 h 1049993"/>
              <a:gd name="connsiteX4" fmla="*/ 1969 w 569993"/>
              <a:gd name="connsiteY4" fmla="*/ 1035948 h 1049993"/>
              <a:gd name="connsiteX0" fmla="*/ 1969 w 569993"/>
              <a:gd name="connsiteY0" fmla="*/ 1035948 h 1044415"/>
              <a:gd name="connsiteX1" fmla="*/ 569993 w 569993"/>
              <a:gd name="connsiteY1" fmla="*/ 1044415 h 1044415"/>
              <a:gd name="connsiteX2" fmla="*/ 554164 w 569993"/>
              <a:gd name="connsiteY2" fmla="*/ 518 h 1044415"/>
              <a:gd name="connsiteX3" fmla="*/ 388505 w 569993"/>
              <a:gd name="connsiteY3" fmla="*/ 897891 h 1044415"/>
              <a:gd name="connsiteX4" fmla="*/ 1969 w 569993"/>
              <a:gd name="connsiteY4" fmla="*/ 1035948 h 1044415"/>
              <a:gd name="connsiteX0" fmla="*/ 1969 w 569993"/>
              <a:gd name="connsiteY0" fmla="*/ 1035948 h 1047341"/>
              <a:gd name="connsiteX1" fmla="*/ 569993 w 569993"/>
              <a:gd name="connsiteY1" fmla="*/ 1040182 h 1047341"/>
              <a:gd name="connsiteX2" fmla="*/ 554164 w 569993"/>
              <a:gd name="connsiteY2" fmla="*/ 518 h 1047341"/>
              <a:gd name="connsiteX3" fmla="*/ 388505 w 569993"/>
              <a:gd name="connsiteY3" fmla="*/ 897891 h 1047341"/>
              <a:gd name="connsiteX4" fmla="*/ 1969 w 569993"/>
              <a:gd name="connsiteY4" fmla="*/ 1035948 h 1047341"/>
              <a:gd name="connsiteX0" fmla="*/ 1969 w 569993"/>
              <a:gd name="connsiteY0" fmla="*/ 1035948 h 1040182"/>
              <a:gd name="connsiteX1" fmla="*/ 569993 w 569993"/>
              <a:gd name="connsiteY1" fmla="*/ 1040182 h 1040182"/>
              <a:gd name="connsiteX2" fmla="*/ 554164 w 569993"/>
              <a:gd name="connsiteY2" fmla="*/ 518 h 1040182"/>
              <a:gd name="connsiteX3" fmla="*/ 388505 w 569993"/>
              <a:gd name="connsiteY3" fmla="*/ 897891 h 1040182"/>
              <a:gd name="connsiteX4" fmla="*/ 1969 w 569993"/>
              <a:gd name="connsiteY4" fmla="*/ 1035948 h 1040182"/>
              <a:gd name="connsiteX0" fmla="*/ 3123 w 571147"/>
              <a:gd name="connsiteY0" fmla="*/ 1035991 h 1051752"/>
              <a:gd name="connsiteX1" fmla="*/ 571147 w 571147"/>
              <a:gd name="connsiteY1" fmla="*/ 1040225 h 1051752"/>
              <a:gd name="connsiteX2" fmla="*/ 555318 w 571147"/>
              <a:gd name="connsiteY2" fmla="*/ 561 h 1051752"/>
              <a:gd name="connsiteX3" fmla="*/ 351559 w 571147"/>
              <a:gd name="connsiteY3" fmla="*/ 838667 h 1051752"/>
              <a:gd name="connsiteX4" fmla="*/ 3123 w 571147"/>
              <a:gd name="connsiteY4" fmla="*/ 1035991 h 1051752"/>
              <a:gd name="connsiteX0" fmla="*/ 2935 w 570959"/>
              <a:gd name="connsiteY0" fmla="*/ 1036001 h 1051762"/>
              <a:gd name="connsiteX1" fmla="*/ 570959 w 570959"/>
              <a:gd name="connsiteY1" fmla="*/ 1040235 h 1051762"/>
              <a:gd name="connsiteX2" fmla="*/ 555130 w 570959"/>
              <a:gd name="connsiteY2" fmla="*/ 571 h 1051762"/>
              <a:gd name="connsiteX3" fmla="*/ 351371 w 570959"/>
              <a:gd name="connsiteY3" fmla="*/ 838677 h 1051762"/>
              <a:gd name="connsiteX4" fmla="*/ 2935 w 570959"/>
              <a:gd name="connsiteY4" fmla="*/ 1036001 h 1051762"/>
              <a:gd name="connsiteX0" fmla="*/ 942 w 568966"/>
              <a:gd name="connsiteY0" fmla="*/ 1036005 h 1052079"/>
              <a:gd name="connsiteX1" fmla="*/ 568966 w 568966"/>
              <a:gd name="connsiteY1" fmla="*/ 1040239 h 1052079"/>
              <a:gd name="connsiteX2" fmla="*/ 553137 w 568966"/>
              <a:gd name="connsiteY2" fmla="*/ 575 h 1052079"/>
              <a:gd name="connsiteX3" fmla="*/ 434045 w 568966"/>
              <a:gd name="connsiteY3" fmla="*/ 834447 h 1052079"/>
              <a:gd name="connsiteX4" fmla="*/ 942 w 568966"/>
              <a:gd name="connsiteY4" fmla="*/ 1036005 h 1052079"/>
              <a:gd name="connsiteX0" fmla="*/ 455 w 568479"/>
              <a:gd name="connsiteY0" fmla="*/ 1036469 h 1075406"/>
              <a:gd name="connsiteX1" fmla="*/ 568479 w 568479"/>
              <a:gd name="connsiteY1" fmla="*/ 1040703 h 1075406"/>
              <a:gd name="connsiteX2" fmla="*/ 552650 w 568479"/>
              <a:gd name="connsiteY2" fmla="*/ 1039 h 1075406"/>
              <a:gd name="connsiteX3" fmla="*/ 471658 w 568479"/>
              <a:gd name="connsiteY3" fmla="*/ 525878 h 1075406"/>
              <a:gd name="connsiteX4" fmla="*/ 455 w 568479"/>
              <a:gd name="connsiteY4" fmla="*/ 1036469 h 1075406"/>
              <a:gd name="connsiteX0" fmla="*/ 403 w 568427"/>
              <a:gd name="connsiteY0" fmla="*/ 1036480 h 1075417"/>
              <a:gd name="connsiteX1" fmla="*/ 568427 w 568427"/>
              <a:gd name="connsiteY1" fmla="*/ 1040714 h 1075417"/>
              <a:gd name="connsiteX2" fmla="*/ 552598 w 568427"/>
              <a:gd name="connsiteY2" fmla="*/ 1050 h 1075417"/>
              <a:gd name="connsiteX3" fmla="*/ 471606 w 568427"/>
              <a:gd name="connsiteY3" fmla="*/ 525889 h 1075417"/>
              <a:gd name="connsiteX4" fmla="*/ 403 w 568427"/>
              <a:gd name="connsiteY4" fmla="*/ 1036480 h 1075417"/>
              <a:gd name="connsiteX0" fmla="*/ 390 w 568414"/>
              <a:gd name="connsiteY0" fmla="*/ 1036480 h 1075417"/>
              <a:gd name="connsiteX1" fmla="*/ 568414 w 568414"/>
              <a:gd name="connsiteY1" fmla="*/ 1040714 h 1075417"/>
              <a:gd name="connsiteX2" fmla="*/ 552585 w 568414"/>
              <a:gd name="connsiteY2" fmla="*/ 1050 h 1075417"/>
              <a:gd name="connsiteX3" fmla="*/ 471593 w 568414"/>
              <a:gd name="connsiteY3" fmla="*/ 525889 h 1075417"/>
              <a:gd name="connsiteX4" fmla="*/ 390 w 568414"/>
              <a:gd name="connsiteY4" fmla="*/ 1036480 h 1075417"/>
              <a:gd name="connsiteX0" fmla="*/ 390 w 568414"/>
              <a:gd name="connsiteY0" fmla="*/ 1046765 h 1085702"/>
              <a:gd name="connsiteX1" fmla="*/ 568414 w 568414"/>
              <a:gd name="connsiteY1" fmla="*/ 1050999 h 1085702"/>
              <a:gd name="connsiteX2" fmla="*/ 552585 w 568414"/>
              <a:gd name="connsiteY2" fmla="*/ 11335 h 1085702"/>
              <a:gd name="connsiteX3" fmla="*/ 471593 w 568414"/>
              <a:gd name="connsiteY3" fmla="*/ 536174 h 1085702"/>
              <a:gd name="connsiteX4" fmla="*/ 390 w 568414"/>
              <a:gd name="connsiteY4" fmla="*/ 1046765 h 1085702"/>
              <a:gd name="connsiteX0" fmla="*/ 437 w 568461"/>
              <a:gd name="connsiteY0" fmla="*/ 1046765 h 1085702"/>
              <a:gd name="connsiteX1" fmla="*/ 568461 w 568461"/>
              <a:gd name="connsiteY1" fmla="*/ 1050999 h 1085702"/>
              <a:gd name="connsiteX2" fmla="*/ 552632 w 568461"/>
              <a:gd name="connsiteY2" fmla="*/ 11335 h 1085702"/>
              <a:gd name="connsiteX3" fmla="*/ 471640 w 568461"/>
              <a:gd name="connsiteY3" fmla="*/ 536174 h 1085702"/>
              <a:gd name="connsiteX4" fmla="*/ 437 w 568461"/>
              <a:gd name="connsiteY4" fmla="*/ 1046765 h 1085702"/>
              <a:gd name="connsiteX0" fmla="*/ 1036 w 569060"/>
              <a:gd name="connsiteY0" fmla="*/ 1044762 h 1075864"/>
              <a:gd name="connsiteX1" fmla="*/ 569060 w 569060"/>
              <a:gd name="connsiteY1" fmla="*/ 1048996 h 1075864"/>
              <a:gd name="connsiteX2" fmla="*/ 553231 w 569060"/>
              <a:gd name="connsiteY2" fmla="*/ 9332 h 1075864"/>
              <a:gd name="connsiteX3" fmla="*/ 425672 w 569060"/>
              <a:gd name="connsiteY3" fmla="*/ 640004 h 1075864"/>
              <a:gd name="connsiteX4" fmla="*/ 1036 w 569060"/>
              <a:gd name="connsiteY4" fmla="*/ 1044762 h 1075864"/>
              <a:gd name="connsiteX0" fmla="*/ 1068 w 569092"/>
              <a:gd name="connsiteY0" fmla="*/ 1044573 h 1075675"/>
              <a:gd name="connsiteX1" fmla="*/ 569092 w 569092"/>
              <a:gd name="connsiteY1" fmla="*/ 1048807 h 1075675"/>
              <a:gd name="connsiteX2" fmla="*/ 553263 w 569092"/>
              <a:gd name="connsiteY2" fmla="*/ 9143 h 1075675"/>
              <a:gd name="connsiteX3" fmla="*/ 425704 w 569092"/>
              <a:gd name="connsiteY3" fmla="*/ 639815 h 1075675"/>
              <a:gd name="connsiteX4" fmla="*/ 1068 w 569092"/>
              <a:gd name="connsiteY4" fmla="*/ 1044573 h 1075675"/>
              <a:gd name="connsiteX0" fmla="*/ 7531 w 575555"/>
              <a:gd name="connsiteY0" fmla="*/ 1044573 h 1075675"/>
              <a:gd name="connsiteX1" fmla="*/ 575555 w 575555"/>
              <a:gd name="connsiteY1" fmla="*/ 1048807 h 1075675"/>
              <a:gd name="connsiteX2" fmla="*/ 559726 w 575555"/>
              <a:gd name="connsiteY2" fmla="*/ 9143 h 1075675"/>
              <a:gd name="connsiteX3" fmla="*/ 432167 w 575555"/>
              <a:gd name="connsiteY3" fmla="*/ 639815 h 1075675"/>
              <a:gd name="connsiteX4" fmla="*/ 261333 w 575555"/>
              <a:gd name="connsiteY4" fmla="*/ 827904 h 1075675"/>
              <a:gd name="connsiteX5" fmla="*/ 7531 w 575555"/>
              <a:gd name="connsiteY5" fmla="*/ 1044573 h 1075675"/>
              <a:gd name="connsiteX0" fmla="*/ 7531 w 575555"/>
              <a:gd name="connsiteY0" fmla="*/ 1046678 h 1077780"/>
              <a:gd name="connsiteX1" fmla="*/ 575555 w 575555"/>
              <a:gd name="connsiteY1" fmla="*/ 1050912 h 1077780"/>
              <a:gd name="connsiteX2" fmla="*/ 559726 w 575555"/>
              <a:gd name="connsiteY2" fmla="*/ 11248 h 1077780"/>
              <a:gd name="connsiteX3" fmla="*/ 453333 w 575555"/>
              <a:gd name="connsiteY3" fmla="*/ 527620 h 1077780"/>
              <a:gd name="connsiteX4" fmla="*/ 261333 w 575555"/>
              <a:gd name="connsiteY4" fmla="*/ 830009 h 1077780"/>
              <a:gd name="connsiteX5" fmla="*/ 7531 w 575555"/>
              <a:gd name="connsiteY5" fmla="*/ 1046678 h 1077780"/>
              <a:gd name="connsiteX0" fmla="*/ 7531 w 575555"/>
              <a:gd name="connsiteY0" fmla="*/ 1046678 h 1050912"/>
              <a:gd name="connsiteX1" fmla="*/ 575555 w 575555"/>
              <a:gd name="connsiteY1" fmla="*/ 1050912 h 1050912"/>
              <a:gd name="connsiteX2" fmla="*/ 559726 w 575555"/>
              <a:gd name="connsiteY2" fmla="*/ 11248 h 1050912"/>
              <a:gd name="connsiteX3" fmla="*/ 453333 w 575555"/>
              <a:gd name="connsiteY3" fmla="*/ 527620 h 1050912"/>
              <a:gd name="connsiteX4" fmla="*/ 261333 w 575555"/>
              <a:gd name="connsiteY4" fmla="*/ 830009 h 1050912"/>
              <a:gd name="connsiteX5" fmla="*/ 7531 w 575555"/>
              <a:gd name="connsiteY5" fmla="*/ 1046678 h 105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555" h="1050912">
                <a:moveTo>
                  <a:pt x="7531" y="1046678"/>
                </a:moveTo>
                <a:lnTo>
                  <a:pt x="575555" y="1050912"/>
                </a:lnTo>
                <a:lnTo>
                  <a:pt x="559726" y="11248"/>
                </a:lnTo>
                <a:cubicBezTo>
                  <a:pt x="543589" y="-74556"/>
                  <a:pt x="517664" y="353116"/>
                  <a:pt x="453333" y="527620"/>
                </a:cubicBezTo>
                <a:cubicBezTo>
                  <a:pt x="403601" y="664080"/>
                  <a:pt x="332106" y="762549"/>
                  <a:pt x="261333" y="830009"/>
                </a:cubicBezTo>
                <a:cubicBezTo>
                  <a:pt x="190560" y="897469"/>
                  <a:pt x="-44839" y="1009861"/>
                  <a:pt x="7531" y="1046678"/>
                </a:cubicBezTo>
                <a:close/>
              </a:path>
            </a:pathLst>
          </a:custGeom>
          <a:gradFill>
            <a:gsLst>
              <a:gs pos="0">
                <a:srgbClr val="FF0000"/>
              </a:gs>
              <a:gs pos="100000">
                <a:schemeClr val="accent1">
                  <a:tint val="50000"/>
                  <a:shade val="100000"/>
                  <a:satMod val="35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4" name="Picture 8"/>
          <p:cNvPicPr>
            <a:picLocks noChangeAspect="1"/>
          </p:cNvPicPr>
          <p:nvPr/>
        </p:nvPicPr>
        <p:blipFill>
          <a:blip r:embed="rId3">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Parametric cooling  </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sp>
        <p:nvSpPr>
          <p:cNvPr id="6" name="Shape 67"/>
          <p:cNvSpPr/>
          <p:nvPr/>
        </p:nvSpPr>
        <p:spPr>
          <a:xfrm>
            <a:off x="215856" y="1304764"/>
            <a:ext cx="8928742"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Now add a time-dependent coupling term between the oscillators:</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sp>
        <p:nvSpPr>
          <p:cNvPr id="7" name="Rounded Rectangle 6"/>
          <p:cNvSpPr/>
          <p:nvPr/>
        </p:nvSpPr>
        <p:spPr>
          <a:xfrm>
            <a:off x="7790064" y="2836458"/>
            <a:ext cx="1172068" cy="3855897"/>
          </a:xfrm>
          <a:prstGeom prst="roundRect">
            <a:avLst/>
          </a:prstGeom>
          <a:gradFill>
            <a:gsLst>
              <a:gs pos="0">
                <a:srgbClr val="FF0000"/>
              </a:gs>
              <a:gs pos="64000">
                <a:schemeClr val="tx2">
                  <a:lumMod val="60000"/>
                  <a:lumOff val="4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cxnSp>
        <p:nvCxnSpPr>
          <p:cNvPr id="8" name="Straight Connector 7"/>
          <p:cNvCxnSpPr/>
          <p:nvPr/>
        </p:nvCxnSpPr>
        <p:spPr>
          <a:xfrm>
            <a:off x="6483192" y="4551683"/>
            <a:ext cx="434975" cy="0"/>
          </a:xfrm>
          <a:prstGeom prst="line">
            <a:avLst/>
          </a:prstGeom>
          <a:noFill/>
          <a:ln w="19050" cap="flat" cmpd="sng" algn="ctr">
            <a:solidFill>
              <a:sysClr val="windowText" lastClr="000000"/>
            </a:solidFill>
            <a:prstDash val="solid"/>
            <a:miter lim="800000"/>
          </a:ln>
          <a:effectLst/>
        </p:spPr>
      </p:cxnSp>
      <p:cxnSp>
        <p:nvCxnSpPr>
          <p:cNvPr id="9" name="Straight Connector 8"/>
          <p:cNvCxnSpPr/>
          <p:nvPr/>
        </p:nvCxnSpPr>
        <p:spPr>
          <a:xfrm>
            <a:off x="6387942" y="4064672"/>
            <a:ext cx="622300" cy="0"/>
          </a:xfrm>
          <a:prstGeom prst="line">
            <a:avLst/>
          </a:prstGeom>
          <a:noFill/>
          <a:ln w="19050" cap="flat" cmpd="sng" algn="ctr">
            <a:solidFill>
              <a:sysClr val="windowText" lastClr="000000"/>
            </a:solidFill>
            <a:prstDash val="solid"/>
            <a:miter lim="800000"/>
          </a:ln>
          <a:effectLst/>
        </p:spPr>
      </p:cxnSp>
      <p:cxnSp>
        <p:nvCxnSpPr>
          <p:cNvPr id="10" name="Straight Connector 9"/>
          <p:cNvCxnSpPr/>
          <p:nvPr/>
        </p:nvCxnSpPr>
        <p:spPr>
          <a:xfrm>
            <a:off x="6318092" y="3577660"/>
            <a:ext cx="762000" cy="0"/>
          </a:xfrm>
          <a:prstGeom prst="line">
            <a:avLst/>
          </a:prstGeom>
          <a:noFill/>
          <a:ln w="19050" cap="flat" cmpd="sng" algn="ctr">
            <a:solidFill>
              <a:sysClr val="windowText" lastClr="000000"/>
            </a:solidFill>
            <a:prstDash val="solid"/>
            <a:miter lim="800000"/>
          </a:ln>
          <a:effectLst/>
        </p:spPr>
      </p:cxnSp>
      <p:cxnSp>
        <p:nvCxnSpPr>
          <p:cNvPr id="11" name="Straight Connector 10"/>
          <p:cNvCxnSpPr/>
          <p:nvPr/>
        </p:nvCxnSpPr>
        <p:spPr>
          <a:xfrm>
            <a:off x="6246655" y="3090648"/>
            <a:ext cx="890587" cy="0"/>
          </a:xfrm>
          <a:prstGeom prst="line">
            <a:avLst/>
          </a:prstGeom>
          <a:noFill/>
          <a:ln w="19050" cap="flat" cmpd="sng" algn="ctr">
            <a:solidFill>
              <a:sysClr val="windowText" lastClr="000000"/>
            </a:solidFill>
            <a:prstDash val="solid"/>
            <a:miter lim="800000"/>
          </a:ln>
          <a:effectLst/>
        </p:spPr>
      </p:cxn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1809" y="2960365"/>
            <a:ext cx="969512" cy="2039634"/>
          </a:xfrm>
          <a:prstGeom prst="rect">
            <a:avLst/>
          </a:prstGeom>
        </p:spPr>
      </p:pic>
      <p:cxnSp>
        <p:nvCxnSpPr>
          <p:cNvPr id="13" name="Straight Arrow Connector 12"/>
          <p:cNvCxnSpPr/>
          <p:nvPr/>
        </p:nvCxnSpPr>
        <p:spPr>
          <a:xfrm flipV="1">
            <a:off x="7162623" y="4294017"/>
            <a:ext cx="493964" cy="4656"/>
          </a:xfrm>
          <a:prstGeom prst="straightConnector1">
            <a:avLst/>
          </a:prstGeom>
          <a:noFill/>
          <a:ln w="57150" cap="flat" cmpd="sng" algn="ctr">
            <a:solidFill>
              <a:srgbClr val="ED7D31"/>
            </a:solidFill>
            <a:prstDash val="solid"/>
            <a:miter lim="800000"/>
            <a:headEnd type="triangle"/>
            <a:tailEnd type="triangle"/>
          </a:ln>
          <a:effectLst/>
        </p:spPr>
      </p:cxnSp>
      <p:cxnSp>
        <p:nvCxnSpPr>
          <p:cNvPr id="14" name="Straight Connector 13"/>
          <p:cNvCxnSpPr/>
          <p:nvPr/>
        </p:nvCxnSpPr>
        <p:spPr>
          <a:xfrm>
            <a:off x="5084018" y="6364988"/>
            <a:ext cx="552450" cy="0"/>
          </a:xfrm>
          <a:prstGeom prst="line">
            <a:avLst/>
          </a:prstGeom>
          <a:noFill/>
          <a:ln w="19050" cap="flat" cmpd="sng" algn="ctr">
            <a:solidFill>
              <a:sysClr val="windowText" lastClr="000000"/>
            </a:solidFill>
            <a:prstDash val="solid"/>
            <a:miter lim="800000"/>
          </a:ln>
          <a:effectLst/>
        </p:spPr>
      </p:cxnSp>
      <p:cxnSp>
        <p:nvCxnSpPr>
          <p:cNvPr id="15" name="Straight Connector 14"/>
          <p:cNvCxnSpPr/>
          <p:nvPr/>
        </p:nvCxnSpPr>
        <p:spPr>
          <a:xfrm>
            <a:off x="4969718" y="6241846"/>
            <a:ext cx="776288" cy="0"/>
          </a:xfrm>
          <a:prstGeom prst="line">
            <a:avLst/>
          </a:prstGeom>
          <a:noFill/>
          <a:ln w="19050" cap="flat" cmpd="sng" algn="ctr">
            <a:solidFill>
              <a:sysClr val="windowText" lastClr="000000"/>
            </a:solidFill>
            <a:prstDash val="solid"/>
            <a:miter lim="800000"/>
          </a:ln>
          <a:effectLst/>
        </p:spPr>
      </p:cxnSp>
      <p:cxnSp>
        <p:nvCxnSpPr>
          <p:cNvPr id="16" name="Straight Connector 15"/>
          <p:cNvCxnSpPr/>
          <p:nvPr/>
        </p:nvCxnSpPr>
        <p:spPr>
          <a:xfrm>
            <a:off x="4893518" y="6118701"/>
            <a:ext cx="928688" cy="0"/>
          </a:xfrm>
          <a:prstGeom prst="line">
            <a:avLst/>
          </a:prstGeom>
          <a:noFill/>
          <a:ln w="19050" cap="flat" cmpd="sng" algn="ctr">
            <a:solidFill>
              <a:sysClr val="windowText" lastClr="000000"/>
            </a:solidFill>
            <a:prstDash val="solid"/>
            <a:miter lim="800000"/>
          </a:ln>
          <a:effectLst/>
        </p:spPr>
      </p:cxnSp>
      <p:cxnSp>
        <p:nvCxnSpPr>
          <p:cNvPr id="17" name="Straight Connector 16"/>
          <p:cNvCxnSpPr/>
          <p:nvPr/>
        </p:nvCxnSpPr>
        <p:spPr>
          <a:xfrm>
            <a:off x="4812556" y="5995556"/>
            <a:ext cx="1085850" cy="0"/>
          </a:xfrm>
          <a:prstGeom prst="line">
            <a:avLst/>
          </a:prstGeom>
          <a:noFill/>
          <a:ln w="19050" cap="flat" cmpd="sng" algn="ctr">
            <a:solidFill>
              <a:sysClr val="windowText" lastClr="000000"/>
            </a:solidFill>
            <a:prstDash val="solid"/>
            <a:miter lim="800000"/>
          </a:ln>
          <a:effectLst/>
        </p:spPr>
      </p:cxnSp>
      <p:cxnSp>
        <p:nvCxnSpPr>
          <p:cNvPr id="18" name="Straight Connector 17"/>
          <p:cNvCxnSpPr/>
          <p:nvPr/>
        </p:nvCxnSpPr>
        <p:spPr>
          <a:xfrm>
            <a:off x="4755406" y="5872411"/>
            <a:ext cx="1209675" cy="0"/>
          </a:xfrm>
          <a:prstGeom prst="line">
            <a:avLst/>
          </a:prstGeom>
          <a:noFill/>
          <a:ln w="19050" cap="flat" cmpd="sng" algn="ctr">
            <a:solidFill>
              <a:sysClr val="windowText" lastClr="000000"/>
            </a:solidFill>
            <a:prstDash val="solid"/>
            <a:miter lim="800000"/>
          </a:ln>
          <a:effectLst/>
        </p:spPr>
      </p:cxnSp>
      <p:cxnSp>
        <p:nvCxnSpPr>
          <p:cNvPr id="19" name="Straight Connector 18"/>
          <p:cNvCxnSpPr/>
          <p:nvPr/>
        </p:nvCxnSpPr>
        <p:spPr>
          <a:xfrm>
            <a:off x="4693493" y="5749266"/>
            <a:ext cx="1319213" cy="0"/>
          </a:xfrm>
          <a:prstGeom prst="line">
            <a:avLst/>
          </a:prstGeom>
          <a:noFill/>
          <a:ln w="19050" cap="flat" cmpd="sng" algn="ctr">
            <a:solidFill>
              <a:sysClr val="windowText" lastClr="000000"/>
            </a:solidFill>
            <a:prstDash val="solid"/>
            <a:miter lim="800000"/>
          </a:ln>
          <a:effectLst/>
        </p:spPr>
      </p:cxnSp>
      <p:cxnSp>
        <p:nvCxnSpPr>
          <p:cNvPr id="20" name="Straight Connector 19"/>
          <p:cNvCxnSpPr/>
          <p:nvPr/>
        </p:nvCxnSpPr>
        <p:spPr>
          <a:xfrm>
            <a:off x="4636343" y="5626121"/>
            <a:ext cx="1433513" cy="0"/>
          </a:xfrm>
          <a:prstGeom prst="line">
            <a:avLst/>
          </a:prstGeom>
          <a:noFill/>
          <a:ln w="19050" cap="flat" cmpd="sng" algn="ctr">
            <a:solidFill>
              <a:sysClr val="windowText" lastClr="000000"/>
            </a:solidFill>
            <a:prstDash val="solid"/>
            <a:miter lim="800000"/>
          </a:ln>
          <a:effectLst/>
        </p:spPr>
      </p:cxnSp>
      <p:cxnSp>
        <p:nvCxnSpPr>
          <p:cNvPr id="21" name="Straight Connector 20"/>
          <p:cNvCxnSpPr/>
          <p:nvPr/>
        </p:nvCxnSpPr>
        <p:spPr>
          <a:xfrm>
            <a:off x="4603006" y="5502976"/>
            <a:ext cx="1513778" cy="0"/>
          </a:xfrm>
          <a:prstGeom prst="line">
            <a:avLst/>
          </a:prstGeom>
          <a:noFill/>
          <a:ln w="19050" cap="flat" cmpd="sng" algn="ctr">
            <a:solidFill>
              <a:sysClr val="windowText" lastClr="000000"/>
            </a:solidFill>
            <a:prstDash val="solid"/>
            <a:miter lim="800000"/>
          </a:ln>
          <a:effectLst/>
        </p:spPr>
      </p:cxn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9660" y="5369528"/>
            <a:ext cx="1636779" cy="1143002"/>
          </a:xfrm>
          <a:prstGeom prst="rect">
            <a:avLst/>
          </a:prstGeom>
          <a:ln w="57150">
            <a:tailEnd type="triangle"/>
          </a:ln>
        </p:spPr>
      </p:pic>
      <p:cxnSp>
        <p:nvCxnSpPr>
          <p:cNvPr id="23" name="Straight Arrow Connector 22"/>
          <p:cNvCxnSpPr/>
          <p:nvPr/>
        </p:nvCxnSpPr>
        <p:spPr>
          <a:xfrm>
            <a:off x="5967431" y="6074059"/>
            <a:ext cx="1686043" cy="0"/>
          </a:xfrm>
          <a:prstGeom prst="straightConnector1">
            <a:avLst/>
          </a:prstGeom>
          <a:noFill/>
          <a:ln w="38100" cap="flat" cmpd="sng" algn="ctr">
            <a:solidFill>
              <a:srgbClr val="ED7D31"/>
            </a:solidFill>
            <a:prstDash val="solid"/>
            <a:miter lim="800000"/>
            <a:headEnd type="triangle"/>
            <a:tailEnd type="triangle"/>
          </a:ln>
          <a:effectLst/>
        </p:spPr>
      </p:cxnSp>
      <p:pic>
        <p:nvPicPr>
          <p:cNvPr id="39" name="Picture 38"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39827" y="3072021"/>
            <a:ext cx="373089" cy="215999"/>
          </a:xfrm>
          <a:prstGeom prst="rect">
            <a:avLst/>
          </a:prstGeom>
        </p:spPr>
      </p:pic>
      <p:pic>
        <p:nvPicPr>
          <p:cNvPr id="40" name="Picture 39"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3682" y="5511546"/>
            <a:ext cx="294544" cy="215999"/>
          </a:xfrm>
          <a:prstGeom prst="rect">
            <a:avLst/>
          </a:prstGeom>
        </p:spPr>
      </p:pic>
      <p:pic>
        <p:nvPicPr>
          <p:cNvPr id="42" name="Picture 41"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41731" y="3831689"/>
            <a:ext cx="342718" cy="251998"/>
          </a:xfrm>
          <a:prstGeom prst="rect">
            <a:avLst/>
          </a:prstGeom>
        </p:spPr>
      </p:pic>
      <p:pic>
        <p:nvPicPr>
          <p:cNvPr id="43" name="Picture 42"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42072" y="2524004"/>
            <a:ext cx="262078" cy="251998"/>
          </a:xfrm>
          <a:prstGeom prst="rect">
            <a:avLst/>
          </a:prstGeom>
        </p:spPr>
      </p:pic>
      <p:pic>
        <p:nvPicPr>
          <p:cNvPr id="44" name="Picture 43"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99040" y="6220988"/>
            <a:ext cx="188308" cy="287999"/>
          </a:xfrm>
          <a:prstGeom prst="rect">
            <a:avLst/>
          </a:prstGeom>
        </p:spPr>
      </p:pic>
      <p:pic>
        <p:nvPicPr>
          <p:cNvPr id="45" name="Picture 44"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78842" y="4604001"/>
            <a:ext cx="158400" cy="395998"/>
          </a:xfrm>
          <a:prstGeom prst="rect">
            <a:avLst/>
          </a:prstGeom>
        </p:spPr>
      </p:pic>
      <p:pic>
        <p:nvPicPr>
          <p:cNvPr id="63" name="Picture 62"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9040" y="1929519"/>
            <a:ext cx="4454978" cy="395998"/>
          </a:xfrm>
          <a:prstGeom prst="rect">
            <a:avLst/>
          </a:prstGeom>
        </p:spPr>
      </p:pic>
      <p:pic>
        <p:nvPicPr>
          <p:cNvPr id="64" name="Picture 63"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04519" y="1953808"/>
            <a:ext cx="2116079" cy="359997"/>
          </a:xfrm>
          <a:prstGeom prst="rect">
            <a:avLst/>
          </a:prstGeom>
        </p:spPr>
      </p:pic>
      <p:sp>
        <p:nvSpPr>
          <p:cNvPr id="49" name="Freeform 48"/>
          <p:cNvSpPr/>
          <p:nvPr/>
        </p:nvSpPr>
        <p:spPr>
          <a:xfrm>
            <a:off x="5595221" y="4934603"/>
            <a:ext cx="911331" cy="719130"/>
          </a:xfrm>
          <a:custGeom>
            <a:avLst/>
            <a:gdLst>
              <a:gd name="connsiteX0" fmla="*/ 0 w 882650"/>
              <a:gd name="connsiteY0" fmla="*/ 781050 h 781050"/>
              <a:gd name="connsiteX1" fmla="*/ 107950 w 882650"/>
              <a:gd name="connsiteY1" fmla="*/ 685800 h 781050"/>
              <a:gd name="connsiteX2" fmla="*/ 196850 w 882650"/>
              <a:gd name="connsiteY2" fmla="*/ 692150 h 781050"/>
              <a:gd name="connsiteX3" fmla="*/ 158750 w 882650"/>
              <a:gd name="connsiteY3" fmla="*/ 539750 h 781050"/>
              <a:gd name="connsiteX4" fmla="*/ 285750 w 882650"/>
              <a:gd name="connsiteY4" fmla="*/ 603250 h 781050"/>
              <a:gd name="connsiteX5" fmla="*/ 260350 w 882650"/>
              <a:gd name="connsiteY5" fmla="*/ 450850 h 781050"/>
              <a:gd name="connsiteX6" fmla="*/ 387350 w 882650"/>
              <a:gd name="connsiteY6" fmla="*/ 514350 h 781050"/>
              <a:gd name="connsiteX7" fmla="*/ 361950 w 882650"/>
              <a:gd name="connsiteY7" fmla="*/ 368300 h 781050"/>
              <a:gd name="connsiteX8" fmla="*/ 482600 w 882650"/>
              <a:gd name="connsiteY8" fmla="*/ 425450 h 781050"/>
              <a:gd name="connsiteX9" fmla="*/ 463550 w 882650"/>
              <a:gd name="connsiteY9" fmla="*/ 285750 h 781050"/>
              <a:gd name="connsiteX10" fmla="*/ 590550 w 882650"/>
              <a:gd name="connsiteY10" fmla="*/ 336550 h 781050"/>
              <a:gd name="connsiteX11" fmla="*/ 565150 w 882650"/>
              <a:gd name="connsiteY11" fmla="*/ 190500 h 781050"/>
              <a:gd name="connsiteX12" fmla="*/ 685800 w 882650"/>
              <a:gd name="connsiteY12" fmla="*/ 247650 h 781050"/>
              <a:gd name="connsiteX13" fmla="*/ 666750 w 882650"/>
              <a:gd name="connsiteY13" fmla="*/ 107950 h 781050"/>
              <a:gd name="connsiteX14" fmla="*/ 787400 w 882650"/>
              <a:gd name="connsiteY14" fmla="*/ 165100 h 781050"/>
              <a:gd name="connsiteX15" fmla="*/ 800100 w 882650"/>
              <a:gd name="connsiteY15" fmla="*/ 76200 h 781050"/>
              <a:gd name="connsiteX16" fmla="*/ 882650 w 882650"/>
              <a:gd name="connsiteY16" fmla="*/ 0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2650" h="781050">
                <a:moveTo>
                  <a:pt x="0" y="781050"/>
                </a:moveTo>
                <a:lnTo>
                  <a:pt x="107950" y="685800"/>
                </a:lnTo>
                <a:lnTo>
                  <a:pt x="196850" y="692150"/>
                </a:lnTo>
                <a:lnTo>
                  <a:pt x="158750" y="539750"/>
                </a:lnTo>
                <a:lnTo>
                  <a:pt x="285750" y="603250"/>
                </a:lnTo>
                <a:lnTo>
                  <a:pt x="260350" y="450850"/>
                </a:lnTo>
                <a:lnTo>
                  <a:pt x="387350" y="514350"/>
                </a:lnTo>
                <a:lnTo>
                  <a:pt x="361950" y="368300"/>
                </a:lnTo>
                <a:lnTo>
                  <a:pt x="482600" y="425450"/>
                </a:lnTo>
                <a:lnTo>
                  <a:pt x="463550" y="285750"/>
                </a:lnTo>
                <a:lnTo>
                  <a:pt x="590550" y="336550"/>
                </a:lnTo>
                <a:lnTo>
                  <a:pt x="565150" y="190500"/>
                </a:lnTo>
                <a:lnTo>
                  <a:pt x="685800" y="247650"/>
                </a:lnTo>
                <a:lnTo>
                  <a:pt x="666750" y="107950"/>
                </a:lnTo>
                <a:lnTo>
                  <a:pt x="787400" y="165100"/>
                </a:lnTo>
                <a:lnTo>
                  <a:pt x="800100" y="76200"/>
                </a:lnTo>
                <a:lnTo>
                  <a:pt x="882650" y="0"/>
                </a:lnTo>
              </a:path>
            </a:pathLst>
          </a:custGeom>
          <a:ln>
            <a:solidFill>
              <a:schemeClr val="bg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62" name="Shape 67"/>
          <p:cNvSpPr/>
          <p:nvPr/>
        </p:nvSpPr>
        <p:spPr>
          <a:xfrm>
            <a:off x="5288679" y="1879241"/>
            <a:ext cx="609727"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so</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pic>
        <p:nvPicPr>
          <p:cNvPr id="2" name="Picture 1"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541227" y="5174895"/>
            <a:ext cx="190482" cy="179900"/>
          </a:xfrm>
          <a:prstGeom prst="rect">
            <a:avLst/>
          </a:prstGeom>
        </p:spPr>
      </p:pic>
      <p:grpSp>
        <p:nvGrpSpPr>
          <p:cNvPr id="29" name="Group 28"/>
          <p:cNvGrpSpPr/>
          <p:nvPr/>
        </p:nvGrpSpPr>
        <p:grpSpPr>
          <a:xfrm>
            <a:off x="330591" y="4220193"/>
            <a:ext cx="4045553" cy="2232882"/>
            <a:chOff x="330591" y="4236459"/>
            <a:chExt cx="4045553" cy="2232882"/>
          </a:xfrm>
        </p:grpSpPr>
        <p:sp>
          <p:nvSpPr>
            <p:cNvPr id="67" name="Shape 67"/>
            <p:cNvSpPr/>
            <p:nvPr/>
          </p:nvSpPr>
          <p:spPr>
            <a:xfrm>
              <a:off x="330591" y="4236459"/>
              <a:ext cx="4045553" cy="1184940"/>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If                                ,  then the driving causes the oscillators to be resonantly coupled.</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pic>
          <p:nvPicPr>
            <p:cNvPr id="25" name="Picture 24"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25675" y="4418596"/>
              <a:ext cx="1983263" cy="215999"/>
            </a:xfrm>
            <a:prstGeom prst="rect">
              <a:avLst/>
            </a:prstGeom>
          </p:spPr>
        </p:pic>
        <p:sp>
          <p:nvSpPr>
            <p:cNvPr id="68" name="Shape 67"/>
            <p:cNvSpPr/>
            <p:nvPr/>
          </p:nvSpPr>
          <p:spPr>
            <a:xfrm>
              <a:off x="330591" y="5653733"/>
              <a:ext cx="4045553"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Efficient</a:t>
              </a:r>
              <a:r>
                <a:rPr kumimoji="0" lang="en-GB" sz="2400" b="1" i="1" u="none" strike="noStrike" kern="0" cap="none" spc="0" normalizeH="0" baseline="0" noProof="0" dirty="0" smtClean="0">
                  <a:ln>
                    <a:noFill/>
                  </a:ln>
                  <a:solidFill>
                    <a:srgbClr val="868686"/>
                  </a:solidFill>
                  <a:effectLst/>
                  <a:uLnTx/>
                  <a:uFillTx/>
                  <a:latin typeface="+mj-lt"/>
                  <a:ea typeface="Futura"/>
                  <a:cs typeface="Futura"/>
                  <a:sym typeface="Futura"/>
                </a:rPr>
                <a:t> up</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 and </a:t>
              </a:r>
              <a:r>
                <a:rPr kumimoji="0" lang="en-GB" sz="2400" b="1" i="1" u="none" strike="noStrike" kern="0" cap="none" spc="0" normalizeH="0" baseline="0" noProof="0" dirty="0" smtClean="0">
                  <a:ln>
                    <a:noFill/>
                  </a:ln>
                  <a:solidFill>
                    <a:srgbClr val="868686"/>
                  </a:solidFill>
                  <a:effectLst/>
                  <a:uLnTx/>
                  <a:uFillTx/>
                  <a:latin typeface="+mj-lt"/>
                  <a:ea typeface="Futura"/>
                  <a:cs typeface="Futura"/>
                  <a:sym typeface="Futura"/>
                </a:rPr>
                <a:t>down</a:t>
              </a: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 conversion of quanta occurs.</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grpSp>
      <p:grpSp>
        <p:nvGrpSpPr>
          <p:cNvPr id="28" name="Group 27"/>
          <p:cNvGrpSpPr/>
          <p:nvPr/>
        </p:nvGrpSpPr>
        <p:grpSpPr>
          <a:xfrm>
            <a:off x="247011" y="2440107"/>
            <a:ext cx="5925706" cy="1561684"/>
            <a:chOff x="247011" y="2456373"/>
            <a:chExt cx="5925706" cy="1561684"/>
          </a:xfrm>
        </p:grpSpPr>
        <p:sp>
          <p:nvSpPr>
            <p:cNvPr id="59" name="Shape 67"/>
            <p:cNvSpPr/>
            <p:nvPr/>
          </p:nvSpPr>
          <p:spPr>
            <a:xfrm>
              <a:off x="247011" y="2456373"/>
              <a:ext cx="5319682"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In the rotating frame driving leads to:</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sp>
          <p:nvSpPr>
            <p:cNvPr id="65" name="Shape 67"/>
            <p:cNvSpPr/>
            <p:nvPr/>
          </p:nvSpPr>
          <p:spPr>
            <a:xfrm>
              <a:off x="273760" y="3571040"/>
              <a:ext cx="5319682"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algn="l"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with detuning:</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pic>
          <p:nvPicPr>
            <p:cNvPr id="26" name="Picture 25" descr="latex-image-1.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13937" y="3692158"/>
              <a:ext cx="2871435" cy="325899"/>
            </a:xfrm>
            <a:prstGeom prst="rect">
              <a:avLst/>
            </a:prstGeom>
          </p:spPr>
        </p:pic>
        <p:pic>
          <p:nvPicPr>
            <p:cNvPr id="27" name="Picture 26"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90039" y="3112753"/>
              <a:ext cx="5882678" cy="359997"/>
            </a:xfrm>
            <a:prstGeom prst="rect">
              <a:avLst/>
            </a:prstGeom>
          </p:spPr>
        </p:pic>
      </p:grpSp>
      <p:pic>
        <p:nvPicPr>
          <p:cNvPr id="55" name="Picture 54" descr="flash-y (mfoerst v1).png"/>
          <p:cNvPicPr>
            <a:picLocks noChangeAspect="1"/>
          </p:cNvPicPr>
          <p:nvPr/>
        </p:nvPicPr>
        <p:blipFill>
          <a:blip r:embed="rId18"/>
          <a:stretch>
            <a:fillRect/>
          </a:stretch>
        </p:blipFill>
        <p:spPr>
          <a:xfrm rot="3354460">
            <a:off x="5058858" y="4384274"/>
            <a:ext cx="1040896" cy="593510"/>
          </a:xfrm>
          <a:prstGeom prst="rect">
            <a:avLst/>
          </a:prstGeom>
        </p:spPr>
      </p:pic>
      <p:pic>
        <p:nvPicPr>
          <p:cNvPr id="69" name="Picture 68" descr="latexit-drag.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680073" y="6149349"/>
            <a:ext cx="262078" cy="251998"/>
          </a:xfrm>
          <a:prstGeom prst="rect">
            <a:avLst/>
          </a:prstGeom>
        </p:spPr>
      </p:pic>
      <p:pic>
        <p:nvPicPr>
          <p:cNvPr id="70" name="Picture 69" descr="latexit-drag.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886474" y="4172275"/>
            <a:ext cx="366545" cy="252000"/>
          </a:xfrm>
          <a:prstGeom prst="rect">
            <a:avLst/>
          </a:prstGeom>
        </p:spPr>
      </p:pic>
      <p:pic>
        <p:nvPicPr>
          <p:cNvPr id="71" name="Picture 70" descr="latexit-drag.eps"/>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937276" y="5975464"/>
            <a:ext cx="274909" cy="252000"/>
          </a:xfrm>
          <a:prstGeom prst="rect">
            <a:avLst/>
          </a:prstGeom>
        </p:spPr>
      </p:pic>
    </p:spTree>
    <p:extLst>
      <p:ext uri="{BB962C8B-B14F-4D97-AF65-F5344CB8AC3E}">
        <p14:creationId xmlns:p14="http://schemas.microsoft.com/office/powerpoint/2010/main" val="248737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repeatCount="indefinite" fill="remove" grpId="0" nodeType="clickEffect">
                                  <p:stCondLst>
                                    <p:cond delay="0"/>
                                  </p:stCondLst>
                                  <p:endCondLst>
                                    <p:cond evt="onNext" delay="0">
                                      <p:tgtEl>
                                        <p:sldTgt/>
                                      </p:tgtEl>
                                    </p:cond>
                                  </p:endCondLst>
                                  <p:childTnLst>
                                    <p:animScale>
                                      <p:cBhvr>
                                        <p:cTn id="10" dur="1000" fill="hold"/>
                                        <p:tgtEl>
                                          <p:spTgt spid="49"/>
                                        </p:tgtEl>
                                      </p:cBhvr>
                                      <p:by x="150000" y="150000"/>
                                    </p:animScale>
                                  </p:childTnLst>
                                </p:cTn>
                              </p:par>
                              <p:par>
                                <p:cTn id="11" presetID="1"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1724" y="2957605"/>
            <a:ext cx="969512" cy="2039634"/>
          </a:xfrm>
          <a:prstGeom prst="rect">
            <a:avLst/>
          </a:prstGeom>
        </p:spPr>
      </p:pic>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9575" y="5366768"/>
            <a:ext cx="1636779" cy="1143002"/>
          </a:xfrm>
          <a:prstGeom prst="rect">
            <a:avLst/>
          </a:prstGeom>
          <a:ln w="57150">
            <a:tailEnd type="triangle"/>
          </a:ln>
        </p:spPr>
      </p:pic>
      <p:pic>
        <p:nvPicPr>
          <p:cNvPr id="10" name="Picture 8"/>
          <p:cNvPicPr>
            <a:picLocks noChangeAspect="1"/>
          </p:cNvPicPr>
          <p:nvPr/>
        </p:nvPicPr>
        <p:blipFill>
          <a:blip r:embed="rId5">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4400" b="0" i="0" u="none" strike="noStrike" kern="0" cap="none" spc="0" normalizeH="0" baseline="0" noProof="0" dirty="0" smtClean="0">
                <a:ln>
                  <a:noFill/>
                </a:ln>
                <a:solidFill>
                  <a:srgbClr val="868686"/>
                </a:solidFill>
                <a:effectLst/>
                <a:uLnTx/>
                <a:uFillTx/>
                <a:latin typeface="+mn-lt"/>
                <a:ea typeface="+mn-ea"/>
                <a:cs typeface="+mn-cs"/>
                <a:sym typeface="Gill Sans"/>
              </a:rPr>
              <a:t>Parametric cooling</a:t>
            </a:r>
            <a:endParaRPr kumimoji="0" sz="4400" b="0" i="1" u="none" strike="noStrike" kern="0" cap="none" spc="0" normalizeH="0" baseline="0" noProof="0" dirty="0">
              <a:ln>
                <a:noFill/>
              </a:ln>
              <a:solidFill>
                <a:srgbClr val="868686"/>
              </a:solidFill>
              <a:effectLst/>
              <a:uLnTx/>
              <a:uFillTx/>
              <a:latin typeface="+mn-lt"/>
              <a:ea typeface="+mn-ea"/>
              <a:cs typeface="+mn-cs"/>
              <a:sym typeface="Gill Sans"/>
            </a:endParaRPr>
          </a:p>
        </p:txBody>
      </p:sp>
      <p:sp>
        <p:nvSpPr>
          <p:cNvPr id="12" name="TextBox 11"/>
          <p:cNvSpPr txBox="1"/>
          <p:nvPr/>
        </p:nvSpPr>
        <p:spPr>
          <a:xfrm>
            <a:off x="320810" y="1240932"/>
            <a:ext cx="850207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smtClean="0">
                <a:ln>
                  <a:noFill/>
                </a:ln>
                <a:solidFill>
                  <a:srgbClr val="7F7F7F"/>
                </a:solidFill>
                <a:effectLst/>
                <a:uLnTx/>
                <a:uFillTx/>
              </a:rPr>
              <a:t>However, the bath coupling to the two oscillators is unchanged in the rotating frame, i.e. retains                   and                   , so …  </a:t>
            </a:r>
            <a:endParaRPr kumimoji="0" lang="en-GB" sz="2200" b="0" i="0" u="none" strike="noStrike" kern="0" cap="none" spc="0" normalizeH="0" baseline="0" noProof="0" dirty="0">
              <a:ln>
                <a:noFill/>
              </a:ln>
              <a:solidFill>
                <a:srgbClr val="7F7F7F"/>
              </a:solidFill>
              <a:effectLst/>
              <a:uLnTx/>
              <a:uFillTx/>
            </a:endParaRPr>
          </a:p>
        </p:txBody>
      </p:sp>
      <p:sp>
        <p:nvSpPr>
          <p:cNvPr id="150" name="Shape 67"/>
          <p:cNvSpPr/>
          <p:nvPr/>
        </p:nvSpPr>
        <p:spPr>
          <a:xfrm>
            <a:off x="388156" y="6449578"/>
            <a:ext cx="4741030"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800" b="0" i="0" u="none" strike="noStrike" kern="0" cap="none" spc="0" normalizeH="0" baseline="0" noProof="0" dirty="0" err="1">
                <a:ln>
                  <a:noFill/>
                </a:ln>
                <a:solidFill>
                  <a:srgbClr val="7F7F7F"/>
                </a:solidFill>
                <a:effectLst/>
                <a:uLnTx/>
                <a:uFillTx/>
                <a:latin typeface="+mj-lt"/>
                <a:ea typeface="Futura"/>
                <a:cs typeface="Futura"/>
                <a:sym typeface="Futura"/>
              </a:rPr>
              <a:t>Vyatchanin</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 Soviet Physics </a:t>
            </a:r>
            <a:r>
              <a:rPr kumimoji="0" lang="en-US" sz="1800" b="0" i="0" u="none" strike="noStrike" kern="0" cap="none" spc="0" normalizeH="0" baseline="0" noProof="0" dirty="0" err="1">
                <a:ln>
                  <a:noFill/>
                </a:ln>
                <a:solidFill>
                  <a:srgbClr val="7F7F7F"/>
                </a:solidFill>
                <a:effectLst/>
                <a:uLnTx/>
                <a:uFillTx/>
                <a:latin typeface="+mj-lt"/>
                <a:ea typeface="Futura"/>
                <a:cs typeface="Futura"/>
                <a:sym typeface="Futura"/>
              </a:rPr>
              <a:t>Doklady</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 22 321 (1977</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a:t>
            </a:r>
            <a:r>
              <a:rPr kumimoji="0" lang="en-US" sz="1800" b="1" i="0" u="none" strike="noStrike" kern="0" cap="none" spc="0" normalizeH="0" baseline="0" noProof="0" dirty="0" smtClean="0">
                <a:ln>
                  <a:noFill/>
                </a:ln>
                <a:solidFill>
                  <a:srgbClr val="7F7F7F"/>
                </a:solidFill>
                <a:effectLst/>
                <a:uLnTx/>
                <a:uFillTx/>
                <a:latin typeface="+mj-lt"/>
                <a:ea typeface="Futura"/>
                <a:cs typeface="Futura"/>
                <a:sym typeface="Futura"/>
              </a:rPr>
              <a:t> </a:t>
            </a:r>
            <a:endParaRPr kumimoji="0" lang="en-US" sz="1800" b="1" i="0" u="none" strike="noStrike" kern="0" cap="none" spc="0" normalizeH="0" baseline="0" noProof="0" dirty="0">
              <a:ln>
                <a:noFill/>
              </a:ln>
              <a:solidFill>
                <a:srgbClr val="7F7F7F"/>
              </a:solidFill>
              <a:effectLst/>
              <a:uLnTx/>
              <a:uFillTx/>
              <a:latin typeface="+mj-lt"/>
              <a:ea typeface="Futura"/>
              <a:cs typeface="Futura"/>
              <a:sym typeface="Futura"/>
            </a:endParaRPr>
          </a:p>
        </p:txBody>
      </p:sp>
      <p:sp>
        <p:nvSpPr>
          <p:cNvPr id="44" name="Rounded Rectangle 43"/>
          <p:cNvSpPr/>
          <p:nvPr/>
        </p:nvSpPr>
        <p:spPr>
          <a:xfrm>
            <a:off x="7789979" y="2833698"/>
            <a:ext cx="1172068" cy="3855897"/>
          </a:xfrm>
          <a:prstGeom prst="roundRect">
            <a:avLst/>
          </a:prstGeom>
          <a:gradFill>
            <a:gsLst>
              <a:gs pos="0">
                <a:srgbClr val="FF0000"/>
              </a:gs>
              <a:gs pos="64000">
                <a:schemeClr val="tx2">
                  <a:lumMod val="60000"/>
                  <a:lumOff val="4000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cxnSp>
        <p:nvCxnSpPr>
          <p:cNvPr id="45" name="Straight Connector 44"/>
          <p:cNvCxnSpPr/>
          <p:nvPr/>
        </p:nvCxnSpPr>
        <p:spPr>
          <a:xfrm>
            <a:off x="6483107" y="4548923"/>
            <a:ext cx="434975" cy="0"/>
          </a:xfrm>
          <a:prstGeom prst="line">
            <a:avLst/>
          </a:prstGeom>
          <a:noFill/>
          <a:ln w="19050" cap="flat" cmpd="sng" algn="ctr">
            <a:solidFill>
              <a:sysClr val="windowText" lastClr="000000"/>
            </a:solidFill>
            <a:prstDash val="solid"/>
            <a:miter lim="800000"/>
          </a:ln>
          <a:effectLst/>
        </p:spPr>
      </p:cxnSp>
      <p:cxnSp>
        <p:nvCxnSpPr>
          <p:cNvPr id="46" name="Straight Connector 45"/>
          <p:cNvCxnSpPr/>
          <p:nvPr/>
        </p:nvCxnSpPr>
        <p:spPr>
          <a:xfrm>
            <a:off x="6387857" y="4061912"/>
            <a:ext cx="622300" cy="0"/>
          </a:xfrm>
          <a:prstGeom prst="line">
            <a:avLst/>
          </a:prstGeom>
          <a:noFill/>
          <a:ln w="19050" cap="flat" cmpd="sng" algn="ctr">
            <a:solidFill>
              <a:sysClr val="windowText" lastClr="000000"/>
            </a:solidFill>
            <a:prstDash val="solid"/>
            <a:miter lim="800000"/>
          </a:ln>
          <a:effectLst/>
        </p:spPr>
      </p:cxnSp>
      <p:cxnSp>
        <p:nvCxnSpPr>
          <p:cNvPr id="47" name="Straight Connector 46"/>
          <p:cNvCxnSpPr/>
          <p:nvPr/>
        </p:nvCxnSpPr>
        <p:spPr>
          <a:xfrm>
            <a:off x="6318007" y="3574900"/>
            <a:ext cx="762000" cy="0"/>
          </a:xfrm>
          <a:prstGeom prst="line">
            <a:avLst/>
          </a:prstGeom>
          <a:noFill/>
          <a:ln w="19050" cap="flat" cmpd="sng" algn="ctr">
            <a:solidFill>
              <a:sysClr val="windowText" lastClr="000000"/>
            </a:solidFill>
            <a:prstDash val="solid"/>
            <a:miter lim="800000"/>
          </a:ln>
          <a:effectLst/>
        </p:spPr>
      </p:cxnSp>
      <p:cxnSp>
        <p:nvCxnSpPr>
          <p:cNvPr id="48" name="Straight Connector 47"/>
          <p:cNvCxnSpPr/>
          <p:nvPr/>
        </p:nvCxnSpPr>
        <p:spPr>
          <a:xfrm>
            <a:off x="6246570" y="3087888"/>
            <a:ext cx="890587" cy="0"/>
          </a:xfrm>
          <a:prstGeom prst="line">
            <a:avLst/>
          </a:prstGeom>
          <a:noFill/>
          <a:ln w="19050" cap="flat" cmpd="sng" algn="ctr">
            <a:solidFill>
              <a:sysClr val="windowText" lastClr="000000"/>
            </a:solidFill>
            <a:prstDash val="solid"/>
            <a:miter lim="800000"/>
          </a:ln>
          <a:effectLst/>
        </p:spPr>
      </p:cxnSp>
      <p:cxnSp>
        <p:nvCxnSpPr>
          <p:cNvPr id="50" name="Straight Arrow Connector 49"/>
          <p:cNvCxnSpPr/>
          <p:nvPr/>
        </p:nvCxnSpPr>
        <p:spPr>
          <a:xfrm flipV="1">
            <a:off x="7162538" y="4291257"/>
            <a:ext cx="493964" cy="4656"/>
          </a:xfrm>
          <a:prstGeom prst="straightConnector1">
            <a:avLst/>
          </a:prstGeom>
          <a:noFill/>
          <a:ln w="57150" cap="flat" cmpd="sng" algn="ctr">
            <a:solidFill>
              <a:srgbClr val="ED7D31"/>
            </a:solidFill>
            <a:prstDash val="solid"/>
            <a:miter lim="800000"/>
            <a:headEnd type="triangle"/>
            <a:tailEnd type="triangle"/>
          </a:ln>
          <a:effectLst/>
        </p:spPr>
      </p:cxnSp>
      <p:cxnSp>
        <p:nvCxnSpPr>
          <p:cNvPr id="51" name="Straight Connector 50"/>
          <p:cNvCxnSpPr/>
          <p:nvPr/>
        </p:nvCxnSpPr>
        <p:spPr>
          <a:xfrm>
            <a:off x="5083933" y="6362228"/>
            <a:ext cx="552450" cy="0"/>
          </a:xfrm>
          <a:prstGeom prst="line">
            <a:avLst/>
          </a:prstGeom>
          <a:noFill/>
          <a:ln w="19050" cap="flat" cmpd="sng" algn="ctr">
            <a:solidFill>
              <a:sysClr val="windowText" lastClr="000000"/>
            </a:solidFill>
            <a:prstDash val="solid"/>
            <a:miter lim="800000"/>
          </a:ln>
          <a:effectLst/>
        </p:spPr>
      </p:cxnSp>
      <p:cxnSp>
        <p:nvCxnSpPr>
          <p:cNvPr id="52" name="Straight Connector 51"/>
          <p:cNvCxnSpPr/>
          <p:nvPr/>
        </p:nvCxnSpPr>
        <p:spPr>
          <a:xfrm>
            <a:off x="4969633" y="6239086"/>
            <a:ext cx="776288" cy="0"/>
          </a:xfrm>
          <a:prstGeom prst="line">
            <a:avLst/>
          </a:prstGeom>
          <a:noFill/>
          <a:ln w="19050" cap="flat" cmpd="sng" algn="ctr">
            <a:solidFill>
              <a:sysClr val="windowText" lastClr="000000"/>
            </a:solidFill>
            <a:prstDash val="solid"/>
            <a:miter lim="800000"/>
          </a:ln>
          <a:effectLst/>
        </p:spPr>
      </p:cxnSp>
      <p:cxnSp>
        <p:nvCxnSpPr>
          <p:cNvPr id="53" name="Straight Connector 52"/>
          <p:cNvCxnSpPr/>
          <p:nvPr/>
        </p:nvCxnSpPr>
        <p:spPr>
          <a:xfrm>
            <a:off x="4893433" y="6115941"/>
            <a:ext cx="928688" cy="0"/>
          </a:xfrm>
          <a:prstGeom prst="line">
            <a:avLst/>
          </a:prstGeom>
          <a:noFill/>
          <a:ln w="19050" cap="flat" cmpd="sng" algn="ctr">
            <a:solidFill>
              <a:sysClr val="windowText" lastClr="000000"/>
            </a:solidFill>
            <a:prstDash val="solid"/>
            <a:miter lim="800000"/>
          </a:ln>
          <a:effectLst/>
        </p:spPr>
      </p:cxnSp>
      <p:cxnSp>
        <p:nvCxnSpPr>
          <p:cNvPr id="54" name="Straight Connector 53"/>
          <p:cNvCxnSpPr/>
          <p:nvPr/>
        </p:nvCxnSpPr>
        <p:spPr>
          <a:xfrm>
            <a:off x="4812471" y="5992796"/>
            <a:ext cx="1085850" cy="0"/>
          </a:xfrm>
          <a:prstGeom prst="line">
            <a:avLst/>
          </a:prstGeom>
          <a:noFill/>
          <a:ln w="19050" cap="flat" cmpd="sng" algn="ctr">
            <a:solidFill>
              <a:sysClr val="windowText" lastClr="000000"/>
            </a:solidFill>
            <a:prstDash val="solid"/>
            <a:miter lim="800000"/>
          </a:ln>
          <a:effectLst/>
        </p:spPr>
      </p:cxnSp>
      <p:cxnSp>
        <p:nvCxnSpPr>
          <p:cNvPr id="55" name="Straight Connector 54"/>
          <p:cNvCxnSpPr/>
          <p:nvPr/>
        </p:nvCxnSpPr>
        <p:spPr>
          <a:xfrm>
            <a:off x="4755321" y="5869651"/>
            <a:ext cx="1209675" cy="0"/>
          </a:xfrm>
          <a:prstGeom prst="line">
            <a:avLst/>
          </a:prstGeom>
          <a:noFill/>
          <a:ln w="19050" cap="flat" cmpd="sng" algn="ctr">
            <a:solidFill>
              <a:sysClr val="windowText" lastClr="000000"/>
            </a:solidFill>
            <a:prstDash val="solid"/>
            <a:miter lim="800000"/>
          </a:ln>
          <a:effectLst/>
        </p:spPr>
      </p:cxnSp>
      <p:cxnSp>
        <p:nvCxnSpPr>
          <p:cNvPr id="56" name="Straight Connector 55"/>
          <p:cNvCxnSpPr/>
          <p:nvPr/>
        </p:nvCxnSpPr>
        <p:spPr>
          <a:xfrm>
            <a:off x="4693408" y="5746506"/>
            <a:ext cx="1319213" cy="0"/>
          </a:xfrm>
          <a:prstGeom prst="line">
            <a:avLst/>
          </a:prstGeom>
          <a:noFill/>
          <a:ln w="19050" cap="flat" cmpd="sng" algn="ctr">
            <a:solidFill>
              <a:sysClr val="windowText" lastClr="000000"/>
            </a:solidFill>
            <a:prstDash val="solid"/>
            <a:miter lim="800000"/>
          </a:ln>
          <a:effectLst/>
        </p:spPr>
      </p:cxnSp>
      <p:cxnSp>
        <p:nvCxnSpPr>
          <p:cNvPr id="57" name="Straight Connector 56"/>
          <p:cNvCxnSpPr/>
          <p:nvPr/>
        </p:nvCxnSpPr>
        <p:spPr>
          <a:xfrm>
            <a:off x="4636258" y="5623361"/>
            <a:ext cx="1433513" cy="0"/>
          </a:xfrm>
          <a:prstGeom prst="line">
            <a:avLst/>
          </a:prstGeom>
          <a:noFill/>
          <a:ln w="19050" cap="flat" cmpd="sng" algn="ctr">
            <a:solidFill>
              <a:sysClr val="windowText" lastClr="000000"/>
            </a:solidFill>
            <a:prstDash val="solid"/>
            <a:miter lim="800000"/>
          </a:ln>
          <a:effectLst/>
        </p:spPr>
      </p:cxnSp>
      <p:cxnSp>
        <p:nvCxnSpPr>
          <p:cNvPr id="58" name="Straight Connector 57"/>
          <p:cNvCxnSpPr/>
          <p:nvPr/>
        </p:nvCxnSpPr>
        <p:spPr>
          <a:xfrm>
            <a:off x="4602921" y="5500216"/>
            <a:ext cx="1513778" cy="0"/>
          </a:xfrm>
          <a:prstGeom prst="line">
            <a:avLst/>
          </a:prstGeom>
          <a:noFill/>
          <a:ln w="19050" cap="flat" cmpd="sng" algn="ctr">
            <a:solidFill>
              <a:sysClr val="windowText" lastClr="000000"/>
            </a:solidFill>
            <a:prstDash val="solid"/>
            <a:miter lim="800000"/>
          </a:ln>
          <a:effectLst/>
        </p:spPr>
      </p:cxnSp>
      <p:cxnSp>
        <p:nvCxnSpPr>
          <p:cNvPr id="60" name="Straight Arrow Connector 59"/>
          <p:cNvCxnSpPr/>
          <p:nvPr/>
        </p:nvCxnSpPr>
        <p:spPr>
          <a:xfrm>
            <a:off x="5967346" y="6071299"/>
            <a:ext cx="1686043" cy="0"/>
          </a:xfrm>
          <a:prstGeom prst="straightConnector1">
            <a:avLst/>
          </a:prstGeom>
          <a:noFill/>
          <a:ln w="38100" cap="flat" cmpd="sng" algn="ctr">
            <a:solidFill>
              <a:srgbClr val="ED7D31"/>
            </a:solidFill>
            <a:prstDash val="solid"/>
            <a:miter lim="800000"/>
            <a:headEnd type="triangle"/>
            <a:tailEnd type="triangle"/>
          </a:ln>
          <a:effectLst/>
        </p:spPr>
      </p:cxnSp>
      <p:pic>
        <p:nvPicPr>
          <p:cNvPr id="61" name="Picture 60"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973" y="3751421"/>
            <a:ext cx="373089" cy="215999"/>
          </a:xfrm>
          <a:prstGeom prst="rect">
            <a:avLst/>
          </a:prstGeom>
        </p:spPr>
      </p:pic>
      <p:pic>
        <p:nvPicPr>
          <p:cNvPr id="62" name="Picture 61"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65661" y="6020457"/>
            <a:ext cx="294544" cy="215999"/>
          </a:xfrm>
          <a:prstGeom prst="rect">
            <a:avLst/>
          </a:prstGeom>
        </p:spPr>
      </p:pic>
      <p:pic>
        <p:nvPicPr>
          <p:cNvPr id="63" name="Picture 62"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0073" y="6149349"/>
            <a:ext cx="262078" cy="251998"/>
          </a:xfrm>
          <a:prstGeom prst="rect">
            <a:avLst/>
          </a:prstGeom>
        </p:spPr>
      </p:pic>
      <p:pic>
        <p:nvPicPr>
          <p:cNvPr id="64" name="Picture 63"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41646" y="3828929"/>
            <a:ext cx="342718" cy="251998"/>
          </a:xfrm>
          <a:prstGeom prst="rect">
            <a:avLst/>
          </a:prstGeom>
        </p:spPr>
      </p:pic>
      <p:pic>
        <p:nvPicPr>
          <p:cNvPr id="65" name="Picture 64"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41987" y="2521244"/>
            <a:ext cx="262078" cy="251998"/>
          </a:xfrm>
          <a:prstGeom prst="rect">
            <a:avLst/>
          </a:prstGeom>
        </p:spPr>
      </p:pic>
      <p:pic>
        <p:nvPicPr>
          <p:cNvPr id="66" name="Picture 65"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98955" y="6218228"/>
            <a:ext cx="188308" cy="287999"/>
          </a:xfrm>
          <a:prstGeom prst="rect">
            <a:avLst/>
          </a:prstGeom>
        </p:spPr>
      </p:pic>
      <p:pic>
        <p:nvPicPr>
          <p:cNvPr id="67" name="Picture 66" descr="latexit-drag.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78757" y="4601241"/>
            <a:ext cx="158400" cy="395998"/>
          </a:xfrm>
          <a:prstGeom prst="rect">
            <a:avLst/>
          </a:prstGeom>
        </p:spPr>
      </p:pic>
      <p:pic>
        <p:nvPicPr>
          <p:cNvPr id="4" name="Picture 3" descr="latexit-drag.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271601" y="1737563"/>
            <a:ext cx="998993" cy="251998"/>
          </a:xfrm>
          <a:prstGeom prst="rect">
            <a:avLst/>
          </a:prstGeom>
        </p:spPr>
      </p:pic>
      <p:pic>
        <p:nvPicPr>
          <p:cNvPr id="5" name="Picture 4" descr="latexit-drag.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041688" y="1744618"/>
            <a:ext cx="1082658" cy="251998"/>
          </a:xfrm>
          <a:prstGeom prst="rect">
            <a:avLst/>
          </a:prstGeom>
        </p:spPr>
      </p:pic>
      <p:sp>
        <p:nvSpPr>
          <p:cNvPr id="73" name="TextBox 72"/>
          <p:cNvSpPr txBox="1"/>
          <p:nvPr/>
        </p:nvSpPr>
        <p:spPr>
          <a:xfrm>
            <a:off x="337177" y="2081179"/>
            <a:ext cx="5600796"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smtClean="0">
                <a:ln>
                  <a:noFill/>
                </a:ln>
                <a:solidFill>
                  <a:srgbClr val="7F7F7F"/>
                </a:solidFill>
                <a:effectLst/>
                <a:uLnTx/>
                <a:uFillTx/>
              </a:rPr>
              <a:t>Energy is predominantly </a:t>
            </a:r>
            <a:r>
              <a:rPr kumimoji="0" lang="en-GB" sz="2200" b="0" i="1" u="none" strike="noStrike" kern="0" cap="none" spc="0" normalizeH="0" baseline="0" noProof="0" dirty="0" err="1" smtClean="0">
                <a:ln>
                  <a:noFill/>
                </a:ln>
                <a:solidFill>
                  <a:srgbClr val="7F7F7F"/>
                </a:solidFill>
                <a:effectLst/>
                <a:uLnTx/>
                <a:uFillTx/>
              </a:rPr>
              <a:t>upconverted</a:t>
            </a:r>
            <a:r>
              <a:rPr kumimoji="0" lang="en-GB" sz="2200" b="0" i="0" u="none" strike="noStrike" kern="0" cap="none" spc="0" normalizeH="0" baseline="0" noProof="0" dirty="0" smtClean="0">
                <a:ln>
                  <a:noFill/>
                </a:ln>
                <a:solidFill>
                  <a:srgbClr val="7F7F7F"/>
                </a:solidFill>
                <a:effectLst/>
                <a:uLnTx/>
                <a:uFillTx/>
              </a:rPr>
              <a:t> from the </a:t>
            </a:r>
            <a:r>
              <a:rPr kumimoji="0" lang="en-GB" sz="2200" b="0" i="1" u="none" strike="noStrike" kern="0" cap="none" spc="0" normalizeH="0" baseline="0" noProof="0" dirty="0" smtClean="0">
                <a:ln>
                  <a:noFill/>
                </a:ln>
                <a:solidFill>
                  <a:srgbClr val="7F7F7F"/>
                </a:solidFill>
                <a:effectLst/>
                <a:uLnTx/>
                <a:uFillTx/>
              </a:rPr>
              <a:t>low</a:t>
            </a:r>
            <a:r>
              <a:rPr kumimoji="0" lang="en-GB" sz="2200" b="0" i="0" u="none" strike="noStrike" kern="0" cap="none" spc="0" normalizeH="0" baseline="0" noProof="0" dirty="0" smtClean="0">
                <a:ln>
                  <a:noFill/>
                </a:ln>
                <a:solidFill>
                  <a:srgbClr val="7F7F7F"/>
                </a:solidFill>
                <a:effectLst/>
                <a:uLnTx/>
                <a:uFillTx/>
              </a:rPr>
              <a:t> to </a:t>
            </a:r>
            <a:r>
              <a:rPr kumimoji="0" lang="en-GB" sz="2200" b="0" i="1" u="none" strike="noStrike" kern="0" cap="none" spc="0" normalizeH="0" baseline="0" noProof="0" dirty="0" smtClean="0">
                <a:ln>
                  <a:noFill/>
                </a:ln>
                <a:solidFill>
                  <a:srgbClr val="7F7F7F"/>
                </a:solidFill>
                <a:effectLst/>
                <a:uLnTx/>
                <a:uFillTx/>
              </a:rPr>
              <a:t>high</a:t>
            </a:r>
            <a:r>
              <a:rPr kumimoji="0" lang="en-GB" sz="2200" b="0" i="0" u="none" strike="noStrike" kern="0" cap="none" spc="0" normalizeH="0" baseline="0" noProof="0" dirty="0" smtClean="0">
                <a:ln>
                  <a:noFill/>
                </a:ln>
                <a:solidFill>
                  <a:srgbClr val="7F7F7F"/>
                </a:solidFill>
                <a:effectLst/>
                <a:uLnTx/>
                <a:uFillTx/>
              </a:rPr>
              <a:t> frequency oscillator.  </a:t>
            </a:r>
            <a:endParaRPr kumimoji="0" lang="en-GB" sz="2200" b="0" i="0" u="none" strike="noStrike" kern="0" cap="none" spc="0" normalizeH="0" baseline="0" noProof="0" dirty="0">
              <a:ln>
                <a:noFill/>
              </a:ln>
              <a:solidFill>
                <a:srgbClr val="7F7F7F"/>
              </a:solidFill>
              <a:effectLst/>
              <a:uLnTx/>
              <a:uFillTx/>
            </a:endParaRPr>
          </a:p>
        </p:txBody>
      </p:sp>
      <p:sp>
        <p:nvSpPr>
          <p:cNvPr id="74" name="TextBox 73"/>
          <p:cNvSpPr txBox="1"/>
          <p:nvPr/>
        </p:nvSpPr>
        <p:spPr>
          <a:xfrm>
            <a:off x="309567" y="3098194"/>
            <a:ext cx="4508211" cy="430887"/>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smtClean="0">
                <a:ln>
                  <a:noFill/>
                </a:ln>
                <a:solidFill>
                  <a:srgbClr val="7F7F7F"/>
                </a:solidFill>
                <a:effectLst/>
                <a:uLnTx/>
                <a:uFillTx/>
              </a:rPr>
              <a:t>Stationary population given by:</a:t>
            </a:r>
            <a:endParaRPr kumimoji="0" lang="en-GB" sz="2200" b="0" i="0" u="none" strike="noStrike" kern="0" cap="none" spc="0" normalizeH="0" baseline="0" noProof="0" dirty="0">
              <a:ln>
                <a:noFill/>
              </a:ln>
              <a:solidFill>
                <a:srgbClr val="7F7F7F"/>
              </a:solidFill>
              <a:effectLst/>
              <a:uLnTx/>
              <a:uFillTx/>
            </a:endParaRPr>
          </a:p>
        </p:txBody>
      </p:sp>
      <p:sp>
        <p:nvSpPr>
          <p:cNvPr id="76" name="TextBox 75"/>
          <p:cNvSpPr txBox="1"/>
          <p:nvPr/>
        </p:nvSpPr>
        <p:spPr>
          <a:xfrm>
            <a:off x="316197" y="4280745"/>
            <a:ext cx="4508211" cy="430887"/>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smtClean="0">
                <a:ln>
                  <a:noFill/>
                </a:ln>
                <a:solidFill>
                  <a:srgbClr val="7F7F7F"/>
                </a:solidFill>
                <a:effectLst/>
                <a:uLnTx/>
                <a:uFillTx/>
              </a:rPr>
              <a:t>where </a:t>
            </a:r>
            <a:endParaRPr kumimoji="0" lang="en-GB" sz="2200" b="0" i="0" u="none" strike="noStrike" kern="0" cap="none" spc="0" normalizeH="0" baseline="0" noProof="0" dirty="0">
              <a:ln>
                <a:noFill/>
              </a:ln>
              <a:solidFill>
                <a:srgbClr val="7F7F7F"/>
              </a:solidFill>
              <a:effectLst/>
              <a:uLnTx/>
              <a:uFillTx/>
            </a:endParaRPr>
          </a:p>
        </p:txBody>
      </p:sp>
      <p:sp>
        <p:nvSpPr>
          <p:cNvPr id="78" name="TextBox 77"/>
          <p:cNvSpPr txBox="1"/>
          <p:nvPr/>
        </p:nvSpPr>
        <p:spPr>
          <a:xfrm>
            <a:off x="337177" y="5901844"/>
            <a:ext cx="3710004" cy="430887"/>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smtClean="0">
                <a:ln>
                  <a:noFill/>
                </a:ln>
                <a:solidFill>
                  <a:srgbClr val="7F7F7F"/>
                </a:solidFill>
                <a:effectLst/>
                <a:uLnTx/>
                <a:uFillTx/>
              </a:rPr>
              <a:t>equivalent to cooling.</a:t>
            </a:r>
            <a:endParaRPr kumimoji="0" lang="en-GB" sz="2200" b="0" i="0" u="none" strike="noStrike" kern="0" cap="none" spc="0" normalizeH="0" baseline="0" noProof="0" dirty="0">
              <a:ln>
                <a:noFill/>
              </a:ln>
              <a:solidFill>
                <a:srgbClr val="7F7F7F"/>
              </a:solidFill>
              <a:effectLst/>
              <a:uLnTx/>
              <a:uFillTx/>
            </a:endParaRPr>
          </a:p>
        </p:txBody>
      </p:sp>
      <p:sp>
        <p:nvSpPr>
          <p:cNvPr id="132" name="Oval 131"/>
          <p:cNvSpPr/>
          <p:nvPr/>
        </p:nvSpPr>
        <p:spPr>
          <a:xfrm>
            <a:off x="5246069" y="6260059"/>
            <a:ext cx="219199" cy="193909"/>
          </a:xfrm>
          <a:prstGeom prst="ellipse">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30" name="Oval 129"/>
          <p:cNvSpPr/>
          <p:nvPr/>
        </p:nvSpPr>
        <p:spPr>
          <a:xfrm>
            <a:off x="5241836" y="6144363"/>
            <a:ext cx="219199" cy="193909"/>
          </a:xfrm>
          <a:prstGeom prst="ellipse">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29" name="Oval 128"/>
          <p:cNvSpPr/>
          <p:nvPr/>
        </p:nvSpPr>
        <p:spPr>
          <a:xfrm>
            <a:off x="6599949" y="4438781"/>
            <a:ext cx="210078" cy="212837"/>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31" name="Oval 130"/>
          <p:cNvSpPr/>
          <p:nvPr/>
        </p:nvSpPr>
        <p:spPr>
          <a:xfrm>
            <a:off x="6599949" y="3955493"/>
            <a:ext cx="210078" cy="212837"/>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33" name="Freeform 132"/>
          <p:cNvSpPr/>
          <p:nvPr/>
        </p:nvSpPr>
        <p:spPr>
          <a:xfrm>
            <a:off x="5339891" y="4061912"/>
            <a:ext cx="1385138" cy="2295102"/>
          </a:xfrm>
          <a:custGeom>
            <a:avLst/>
            <a:gdLst>
              <a:gd name="connsiteX0" fmla="*/ 2465894 w 2465894"/>
              <a:gd name="connsiteY0" fmla="*/ 0 h 2429443"/>
              <a:gd name="connsiteX1" fmla="*/ 993710 w 2465894"/>
              <a:gd name="connsiteY1" fmla="*/ 676656 h 2429443"/>
              <a:gd name="connsiteX2" fmla="*/ 88454 w 2465894"/>
              <a:gd name="connsiteY2" fmla="*/ 2258568 h 2429443"/>
              <a:gd name="connsiteX3" fmla="*/ 51878 w 2465894"/>
              <a:gd name="connsiteY3" fmla="*/ 2258568 h 2429443"/>
              <a:gd name="connsiteX0" fmla="*/ 2560420 w 2560420"/>
              <a:gd name="connsiteY0" fmla="*/ 0 h 2630468"/>
              <a:gd name="connsiteX1" fmla="*/ 1088236 w 2560420"/>
              <a:gd name="connsiteY1" fmla="*/ 676656 h 2630468"/>
              <a:gd name="connsiteX2" fmla="*/ 182980 w 2560420"/>
              <a:gd name="connsiteY2" fmla="*/ 2258568 h 2630468"/>
              <a:gd name="connsiteX3" fmla="*/ 9244 w 2560420"/>
              <a:gd name="connsiteY3" fmla="*/ 2551176 h 2630468"/>
              <a:gd name="connsiteX0" fmla="*/ 2557675 w 2557675"/>
              <a:gd name="connsiteY0" fmla="*/ 0 h 2626286"/>
              <a:gd name="connsiteX1" fmla="*/ 902611 w 2557675"/>
              <a:gd name="connsiteY1" fmla="*/ 822960 h 2626286"/>
              <a:gd name="connsiteX2" fmla="*/ 180235 w 2557675"/>
              <a:gd name="connsiteY2" fmla="*/ 2258568 h 2626286"/>
              <a:gd name="connsiteX3" fmla="*/ 6499 w 2557675"/>
              <a:gd name="connsiteY3" fmla="*/ 2551176 h 262628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Lst>
            <a:ahLst/>
            <a:cxnLst>
              <a:cxn ang="0">
                <a:pos x="connsiteX0" y="connsiteY0"/>
              </a:cxn>
              <a:cxn ang="0">
                <a:pos x="connsiteX1" y="connsiteY1"/>
              </a:cxn>
              <a:cxn ang="0">
                <a:pos x="connsiteX2" y="connsiteY2"/>
              </a:cxn>
            </a:cxnLst>
            <a:rect l="l" t="t" r="r" b="b"/>
            <a:pathLst>
              <a:path w="2551176" h="2551176">
                <a:moveTo>
                  <a:pt x="2551176" y="0"/>
                </a:moveTo>
                <a:cubicBezTo>
                  <a:pt x="2209228" y="80980"/>
                  <a:pt x="1620012" y="111351"/>
                  <a:pt x="896112" y="822960"/>
                </a:cubicBezTo>
                <a:cubicBezTo>
                  <a:pt x="172212" y="1534569"/>
                  <a:pt x="158687" y="1963975"/>
                  <a:pt x="0" y="2551176"/>
                </a:cubicBezTo>
              </a:path>
            </a:pathLst>
          </a:custGeom>
          <a:noFill/>
          <a:ln w="38100" cap="flat" cmpd="sng" algn="ctr">
            <a:solidFill>
              <a:schemeClr val="tx2">
                <a:lumMod val="75000"/>
              </a:schemeClr>
            </a:solidFill>
            <a:prstDash val="solid"/>
            <a:miter lim="800000"/>
            <a:headEnd type="triangl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35" name="Freeform 134"/>
          <p:cNvSpPr/>
          <p:nvPr/>
        </p:nvSpPr>
        <p:spPr>
          <a:xfrm flipH="1" flipV="1">
            <a:off x="5439121" y="4602527"/>
            <a:ext cx="1285908" cy="1615701"/>
          </a:xfrm>
          <a:custGeom>
            <a:avLst/>
            <a:gdLst>
              <a:gd name="connsiteX0" fmla="*/ 2465894 w 2465894"/>
              <a:gd name="connsiteY0" fmla="*/ 0 h 2429443"/>
              <a:gd name="connsiteX1" fmla="*/ 993710 w 2465894"/>
              <a:gd name="connsiteY1" fmla="*/ 676656 h 2429443"/>
              <a:gd name="connsiteX2" fmla="*/ 88454 w 2465894"/>
              <a:gd name="connsiteY2" fmla="*/ 2258568 h 2429443"/>
              <a:gd name="connsiteX3" fmla="*/ 51878 w 2465894"/>
              <a:gd name="connsiteY3" fmla="*/ 2258568 h 2429443"/>
              <a:gd name="connsiteX0" fmla="*/ 2560420 w 2560420"/>
              <a:gd name="connsiteY0" fmla="*/ 0 h 2630468"/>
              <a:gd name="connsiteX1" fmla="*/ 1088236 w 2560420"/>
              <a:gd name="connsiteY1" fmla="*/ 676656 h 2630468"/>
              <a:gd name="connsiteX2" fmla="*/ 182980 w 2560420"/>
              <a:gd name="connsiteY2" fmla="*/ 2258568 h 2630468"/>
              <a:gd name="connsiteX3" fmla="*/ 9244 w 2560420"/>
              <a:gd name="connsiteY3" fmla="*/ 2551176 h 2630468"/>
              <a:gd name="connsiteX0" fmla="*/ 2557675 w 2557675"/>
              <a:gd name="connsiteY0" fmla="*/ 0 h 2626286"/>
              <a:gd name="connsiteX1" fmla="*/ 902611 w 2557675"/>
              <a:gd name="connsiteY1" fmla="*/ 822960 h 2626286"/>
              <a:gd name="connsiteX2" fmla="*/ 180235 w 2557675"/>
              <a:gd name="connsiteY2" fmla="*/ 2258568 h 2626286"/>
              <a:gd name="connsiteX3" fmla="*/ 6499 w 2557675"/>
              <a:gd name="connsiteY3" fmla="*/ 2551176 h 262628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 name="connsiteX0" fmla="*/ 2551176 w 2551176"/>
              <a:gd name="connsiteY0" fmla="*/ 0 h 2551176"/>
              <a:gd name="connsiteX1" fmla="*/ 896112 w 2551176"/>
              <a:gd name="connsiteY1" fmla="*/ 822960 h 2551176"/>
              <a:gd name="connsiteX2" fmla="*/ 0 w 2551176"/>
              <a:gd name="connsiteY2" fmla="*/ 2551176 h 2551176"/>
            </a:gdLst>
            <a:ahLst/>
            <a:cxnLst>
              <a:cxn ang="0">
                <a:pos x="connsiteX0" y="connsiteY0"/>
              </a:cxn>
              <a:cxn ang="0">
                <a:pos x="connsiteX1" y="connsiteY1"/>
              </a:cxn>
              <a:cxn ang="0">
                <a:pos x="connsiteX2" y="connsiteY2"/>
              </a:cxn>
            </a:cxnLst>
            <a:rect l="l" t="t" r="r" b="b"/>
            <a:pathLst>
              <a:path w="2551176" h="2551176">
                <a:moveTo>
                  <a:pt x="2551176" y="0"/>
                </a:moveTo>
                <a:cubicBezTo>
                  <a:pt x="2209228" y="80980"/>
                  <a:pt x="1620012" y="111351"/>
                  <a:pt x="896112" y="822960"/>
                </a:cubicBezTo>
                <a:cubicBezTo>
                  <a:pt x="172212" y="1534569"/>
                  <a:pt x="158687" y="1963975"/>
                  <a:pt x="0" y="2551176"/>
                </a:cubicBezTo>
              </a:path>
            </a:pathLst>
          </a:custGeom>
          <a:noFill/>
          <a:ln w="38100" cap="flat" cmpd="sng" algn="ctr">
            <a:solidFill>
              <a:srgbClr val="5B9BD5"/>
            </a:solidFill>
            <a:prstDash val="sysDot"/>
            <a:miter lim="800000"/>
            <a:headEnd type="triangle"/>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Calibri"/>
              <a:ea typeface="+mn-ea"/>
              <a:cs typeface="+mn-cs"/>
            </a:endParaRPr>
          </a:p>
        </p:txBody>
      </p:sp>
      <p:pic>
        <p:nvPicPr>
          <p:cNvPr id="16" name="Picture 15" descr="latexit-drag.eps"/>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247684" y="4548923"/>
            <a:ext cx="444339" cy="323997"/>
          </a:xfrm>
          <a:prstGeom prst="rect">
            <a:avLst/>
          </a:prstGeom>
        </p:spPr>
      </p:pic>
      <p:pic>
        <p:nvPicPr>
          <p:cNvPr id="19" name="Picture 18" descr="latexit-drag.eps"/>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549527" y="5320217"/>
            <a:ext cx="462853" cy="359997"/>
          </a:xfrm>
          <a:prstGeom prst="rect">
            <a:avLst/>
          </a:prstGeom>
        </p:spPr>
      </p:pic>
      <p:pic>
        <p:nvPicPr>
          <p:cNvPr id="82" name="Picture 81" descr="latexit-drag.eps"/>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886474" y="4172275"/>
            <a:ext cx="366545" cy="252000"/>
          </a:xfrm>
          <a:prstGeom prst="rect">
            <a:avLst/>
          </a:prstGeom>
        </p:spPr>
      </p:pic>
      <p:pic>
        <p:nvPicPr>
          <p:cNvPr id="83" name="Picture 82" descr="latexit-drag.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937276" y="5975464"/>
            <a:ext cx="274909" cy="252000"/>
          </a:xfrm>
          <a:prstGeom prst="rect">
            <a:avLst/>
          </a:prstGeom>
        </p:spPr>
      </p:pic>
      <p:grpSp>
        <p:nvGrpSpPr>
          <p:cNvPr id="18" name="Group 17"/>
          <p:cNvGrpSpPr/>
          <p:nvPr/>
        </p:nvGrpSpPr>
        <p:grpSpPr>
          <a:xfrm>
            <a:off x="403882" y="4829897"/>
            <a:ext cx="8574863" cy="1022797"/>
            <a:chOff x="403882" y="4829897"/>
            <a:chExt cx="8574863" cy="1022797"/>
          </a:xfrm>
        </p:grpSpPr>
        <p:sp>
          <p:nvSpPr>
            <p:cNvPr id="69" name="Rounded Rectangle 68"/>
            <p:cNvSpPr/>
            <p:nvPr/>
          </p:nvSpPr>
          <p:spPr>
            <a:xfrm>
              <a:off x="403882" y="4829897"/>
              <a:ext cx="8574863" cy="1022797"/>
            </a:xfrm>
            <a:prstGeom prst="roundRect">
              <a:avLst>
                <a:gd name="adj" fmla="val 11563"/>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2" name="Picture 1" descr="latexit-drag.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86461" y="4945641"/>
              <a:ext cx="8351182" cy="758415"/>
            </a:xfrm>
            <a:prstGeom prst="rect">
              <a:avLst/>
            </a:prstGeom>
          </p:spPr>
        </p:pic>
      </p:grpSp>
      <p:pic>
        <p:nvPicPr>
          <p:cNvPr id="6" name="Picture 5" descr="latexit-drag.eps"/>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61071" y="3792289"/>
            <a:ext cx="4063693" cy="395998"/>
          </a:xfrm>
          <a:prstGeom prst="rect">
            <a:avLst/>
          </a:prstGeom>
        </p:spPr>
      </p:pic>
      <p:grpSp>
        <p:nvGrpSpPr>
          <p:cNvPr id="21" name="Group 20"/>
          <p:cNvGrpSpPr/>
          <p:nvPr/>
        </p:nvGrpSpPr>
        <p:grpSpPr>
          <a:xfrm>
            <a:off x="4539575" y="1104772"/>
            <a:ext cx="4447999" cy="2650447"/>
            <a:chOff x="4539575" y="909412"/>
            <a:chExt cx="4447999" cy="2650447"/>
          </a:xfrm>
        </p:grpSpPr>
        <p:sp>
          <p:nvSpPr>
            <p:cNvPr id="71" name="Rounded Rectangle 70"/>
            <p:cNvSpPr/>
            <p:nvPr/>
          </p:nvSpPr>
          <p:spPr>
            <a:xfrm>
              <a:off x="4539575" y="909412"/>
              <a:ext cx="4447999" cy="2650447"/>
            </a:xfrm>
            <a:prstGeom prst="roundRect">
              <a:avLst>
                <a:gd name="adj" fmla="val 11563"/>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20" name="Picture 19"/>
            <p:cNvPicPr>
              <a:picLocks noChangeAspect="1"/>
            </p:cNvPicPr>
            <p:nvPr/>
          </p:nvPicPr>
          <p:blipFill>
            <a:blip r:embed="rId21"/>
            <a:stretch>
              <a:fillRect/>
            </a:stretch>
          </p:blipFill>
          <p:spPr>
            <a:xfrm>
              <a:off x="5742872" y="1111325"/>
              <a:ext cx="3153248" cy="2196645"/>
            </a:xfrm>
            <a:prstGeom prst="rect">
              <a:avLst/>
            </a:prstGeom>
          </p:spPr>
        </p:pic>
        <p:pic>
          <p:nvPicPr>
            <p:cNvPr id="8" name="Picture 7" descr="latexit-drag.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731119" y="1111325"/>
              <a:ext cx="262077" cy="251997"/>
            </a:xfrm>
            <a:prstGeom prst="rect">
              <a:avLst/>
            </a:prstGeom>
          </p:spPr>
        </p:pic>
        <p:pic>
          <p:nvPicPr>
            <p:cNvPr id="7" name="Picture 6" descr="latexit-drag.eps"/>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767401" y="3091278"/>
              <a:ext cx="475996" cy="251998"/>
            </a:xfrm>
            <a:prstGeom prst="rect">
              <a:avLst/>
            </a:prstGeom>
          </p:spPr>
        </p:pic>
        <p:pic>
          <p:nvPicPr>
            <p:cNvPr id="15" name="Picture 14" descr="latexit-drag.eps"/>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604310" y="1877446"/>
              <a:ext cx="1030183" cy="827999"/>
            </a:xfrm>
            <a:prstGeom prst="rect">
              <a:avLst/>
            </a:prstGeom>
          </p:spPr>
        </p:pic>
      </p:grpSp>
    </p:spTree>
    <p:extLst>
      <p:ext uri="{BB962C8B-B14F-4D97-AF65-F5344CB8AC3E}">
        <p14:creationId xmlns:p14="http://schemas.microsoft.com/office/powerpoint/2010/main" val="39553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1000"/>
                                        <p:tgtEl>
                                          <p:spTgt spid="135"/>
                                        </p:tgtEl>
                                      </p:cBhvr>
                                    </p:animEffect>
                                  </p:childTnLst>
                                </p:cTn>
                              </p:par>
                              <p:par>
                                <p:cTn id="8" presetID="1"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1000"/>
                                        <p:tgtEl>
                                          <p:spTgt spid="135"/>
                                        </p:tgtEl>
                                      </p:cBhvr>
                                    </p:animEffect>
                                    <p:set>
                                      <p:cBhvr>
                                        <p:cTn id="14" dur="1" fill="hold">
                                          <p:stCondLst>
                                            <p:cond delay="999"/>
                                          </p:stCondLst>
                                        </p:cTn>
                                        <p:tgtEl>
                                          <p:spTgt spid="135"/>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3"/>
                                        </p:tgtEl>
                                        <p:attrNameLst>
                                          <p:attrName>style.visibility</p:attrName>
                                        </p:attrNameLst>
                                      </p:cBhvr>
                                      <p:to>
                                        <p:strVal val="visible"/>
                                      </p:to>
                                    </p:set>
                                    <p:animEffect transition="in" filter="fade">
                                      <p:cBhvr>
                                        <p:cTn id="21" dur="1000"/>
                                        <p:tgtEl>
                                          <p:spTgt spid="1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1"/>
                                        </p:tgtEl>
                                        <p:attrNameLst>
                                          <p:attrName>style.visibility</p:attrName>
                                        </p:attrNameLst>
                                      </p:cBhvr>
                                      <p:to>
                                        <p:strVal val="visible"/>
                                      </p:to>
                                    </p:set>
                                    <p:animEffect transition="in" filter="fade">
                                      <p:cBhvr>
                                        <p:cTn id="24" dur="1000"/>
                                        <p:tgtEl>
                                          <p:spTgt spid="13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1000"/>
                                        <p:tgtEl>
                                          <p:spTgt spid="132"/>
                                        </p:tgtEl>
                                      </p:cBhvr>
                                    </p:animEffect>
                                  </p:childTnLst>
                                </p:cTn>
                              </p:par>
                              <p:par>
                                <p:cTn id="28" presetID="10" presetClass="exit" presetSubtype="0" fill="hold" grpId="0" nodeType="withEffect">
                                  <p:stCondLst>
                                    <p:cond delay="0"/>
                                  </p:stCondLst>
                                  <p:childTnLst>
                                    <p:animEffect transition="out" filter="fade">
                                      <p:cBhvr>
                                        <p:cTn id="29" dur="1000"/>
                                        <p:tgtEl>
                                          <p:spTgt spid="129"/>
                                        </p:tgtEl>
                                      </p:cBhvr>
                                    </p:animEffect>
                                    <p:set>
                                      <p:cBhvr>
                                        <p:cTn id="30" dur="1" fill="hold">
                                          <p:stCondLst>
                                            <p:cond delay="999"/>
                                          </p:stCondLst>
                                        </p:cTn>
                                        <p:tgtEl>
                                          <p:spTgt spid="129"/>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0" presetClass="exit" presetSubtype="0" fill="hold" grpId="0" nodeType="withEffect">
                                  <p:stCondLst>
                                    <p:cond delay="0"/>
                                  </p:stCondLst>
                                  <p:childTnLst>
                                    <p:animEffect transition="out" filter="fade">
                                      <p:cBhvr>
                                        <p:cTn id="34" dur="1000"/>
                                        <p:tgtEl>
                                          <p:spTgt spid="130"/>
                                        </p:tgtEl>
                                      </p:cBhvr>
                                    </p:animEffect>
                                    <p:set>
                                      <p:cBhvr>
                                        <p:cTn id="35" dur="1" fill="hold">
                                          <p:stCondLst>
                                            <p:cond delay="999"/>
                                          </p:stCondLst>
                                        </p:cTn>
                                        <p:tgtEl>
                                          <p:spTgt spid="13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1000"/>
                                        <p:tgtEl>
                                          <p:spTgt spid="133"/>
                                        </p:tgtEl>
                                      </p:cBhvr>
                                    </p:animEffect>
                                    <p:set>
                                      <p:cBhvr>
                                        <p:cTn id="40" dur="1" fill="hold">
                                          <p:stCondLst>
                                            <p:cond delay="999"/>
                                          </p:stCondLst>
                                        </p:cTn>
                                        <p:tgtEl>
                                          <p:spTgt spid="13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131"/>
                                        </p:tgtEl>
                                      </p:cBhvr>
                                    </p:animEffect>
                                    <p:set>
                                      <p:cBhvr>
                                        <p:cTn id="43" dur="1" fill="hold">
                                          <p:stCondLst>
                                            <p:cond delay="999"/>
                                          </p:stCondLst>
                                        </p:cTn>
                                        <p:tgtEl>
                                          <p:spTgt spid="131"/>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16"/>
                                        </p:tgtEl>
                                        <p:attrNameLst>
                                          <p:attrName>style.visibility</p:attrName>
                                        </p:attrNameLst>
                                      </p:cBhvr>
                                      <p:to>
                                        <p:strVal val="hidden"/>
                                      </p:to>
                                    </p:set>
                                  </p:childTnLst>
                                </p:cTn>
                              </p:par>
                              <p:par>
                                <p:cTn id="46" presetID="10" presetClass="entr" presetSubtype="0" fill="hold" grpId="1" nodeType="with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1000"/>
                                        <p:tgtEl>
                                          <p:spTgt spid="129"/>
                                        </p:tgtEl>
                                      </p:cBhvr>
                                    </p:animEffect>
                                  </p:childTnLst>
                                </p:cTn>
                              </p:par>
                              <p:par>
                                <p:cTn id="49" presetID="6" presetClass="emph" presetSubtype="0" repeatCount="4000" autoRev="1" fill="hold" nodeType="withEffect">
                                  <p:stCondLst>
                                    <p:cond delay="0"/>
                                  </p:stCondLst>
                                  <p:childTnLst>
                                    <p:animScale>
                                      <p:cBhvr>
                                        <p:cTn id="50" dur="200" fill="hold"/>
                                        <p:tgtEl>
                                          <p:spTgt spid="50"/>
                                        </p:tgtEl>
                                      </p:cBhvr>
                                      <p:by x="150000" y="150000"/>
                                    </p:animScale>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5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74" grpId="0"/>
      <p:bldP spid="76" grpId="0"/>
      <p:bldP spid="78" grpId="0"/>
      <p:bldP spid="132" grpId="0" animBg="1"/>
      <p:bldP spid="130" grpId="0" animBg="1"/>
      <p:bldP spid="129" grpId="0" animBg="1"/>
      <p:bldP spid="129" grpId="1" animBg="1"/>
      <p:bldP spid="131" grpId="0" animBg="1"/>
      <p:bldP spid="131" grpId="1" animBg="1"/>
      <p:bldP spid="133" grpId="0" animBg="1"/>
      <p:bldP spid="133" grpId="1" animBg="1"/>
      <p:bldP spid="135" grpId="0" animBg="1"/>
      <p:bldP spid="135"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Picture 130" descr="YBaCuO.gif"/>
          <p:cNvPicPr>
            <a:picLocks noChangeAspect="1"/>
          </p:cNvPicPr>
          <p:nvPr/>
        </p:nvPicPr>
        <p:blipFill rotWithShape="1">
          <a:blip r:embed="rId3">
            <a:extLst>
              <a:ext uri="{28A0092B-C50C-407E-A947-70E740481C1C}">
                <a14:useLocalDpi xmlns:a14="http://schemas.microsoft.com/office/drawing/2010/main" val="0"/>
              </a:ext>
            </a:extLst>
          </a:blip>
          <a:srcRect l="28965" r="11054" b="10171"/>
          <a:stretch/>
        </p:blipFill>
        <p:spPr>
          <a:xfrm>
            <a:off x="6779416" y="2097421"/>
            <a:ext cx="2148130" cy="2378075"/>
          </a:xfrm>
          <a:prstGeom prst="rect">
            <a:avLst/>
          </a:prstGeom>
        </p:spPr>
      </p:pic>
      <p:pic>
        <p:nvPicPr>
          <p:cNvPr id="10" name="Picture 8"/>
          <p:cNvPicPr>
            <a:picLocks noChangeAspect="1"/>
          </p:cNvPicPr>
          <p:nvPr/>
        </p:nvPicPr>
        <p:blipFill>
          <a:blip r:embed="rId4">
            <a:extLst>
              <a:ext uri="{28A0092B-C50C-407E-A947-70E740481C1C}">
                <a14:useLocalDpi xmlns:a14="http://schemas.microsoft.com/office/drawing/2010/main" val="0"/>
              </a:ext>
            </a:extLst>
          </a:blip>
          <a:srcRect r="71521"/>
          <a:stretch>
            <a:fillRect/>
          </a:stretch>
        </p:blipFill>
        <p:spPr bwMode="auto">
          <a:xfrm>
            <a:off x="223838" y="209550"/>
            <a:ext cx="1035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hape 58"/>
          <p:cNvSpPr/>
          <p:nvPr/>
        </p:nvSpPr>
        <p:spPr>
          <a:xfrm>
            <a:off x="2032000" y="111924"/>
            <a:ext cx="7162800" cy="754053"/>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lvl="0">
              <a:defRPr sz="1800">
                <a:solidFill>
                  <a:srgbClr val="000000"/>
                </a:solidFill>
              </a:defRPr>
            </a:pPr>
            <a:r>
              <a:rPr lang="en-GB" sz="4400" dirty="0" smtClean="0">
                <a:solidFill>
                  <a:srgbClr val="868686"/>
                </a:solidFill>
              </a:rPr>
              <a:t>Application to </a:t>
            </a:r>
            <a:r>
              <a:rPr lang="en-GB" sz="4400" dirty="0" err="1" smtClean="0">
                <a:solidFill>
                  <a:srgbClr val="868686"/>
                </a:solidFill>
              </a:rPr>
              <a:t>cuprates</a:t>
            </a:r>
            <a:r>
              <a:rPr lang="en-GB" sz="4400" dirty="0" smtClean="0">
                <a:solidFill>
                  <a:srgbClr val="868686"/>
                </a:solidFill>
              </a:rPr>
              <a:t>  </a:t>
            </a:r>
            <a:endParaRPr sz="4400" i="1" dirty="0">
              <a:solidFill>
                <a:srgbClr val="868686"/>
              </a:solidFill>
            </a:endParaRPr>
          </a:p>
        </p:txBody>
      </p:sp>
      <p:sp>
        <p:nvSpPr>
          <p:cNvPr id="12" name="TextBox 11"/>
          <p:cNvSpPr txBox="1"/>
          <p:nvPr/>
        </p:nvSpPr>
        <p:spPr>
          <a:xfrm>
            <a:off x="195608" y="1240932"/>
            <a:ext cx="8963420" cy="830997"/>
          </a:xfrm>
          <a:prstGeom prst="rect">
            <a:avLst/>
          </a:prstGeom>
          <a:noFill/>
        </p:spPr>
        <p:txBody>
          <a:bodyPr wrap="square" rtlCol="0">
            <a:spAutoFit/>
          </a:bodyPr>
          <a:lstStyle/>
          <a:p>
            <a:pPr algn="l"/>
            <a:r>
              <a:rPr lang="en-GB" sz="2400" dirty="0" smtClean="0">
                <a:solidFill>
                  <a:srgbClr val="7F7F7F"/>
                </a:solidFill>
              </a:rPr>
              <a:t>Recent experiments have applied the same techniques to the bilayer </a:t>
            </a:r>
            <a:r>
              <a:rPr lang="en-GB" sz="2400" dirty="0" err="1" smtClean="0">
                <a:solidFill>
                  <a:srgbClr val="7F7F7F"/>
                </a:solidFill>
              </a:rPr>
              <a:t>cuprate</a:t>
            </a:r>
            <a:r>
              <a:rPr lang="en-GB" sz="2400" dirty="0" smtClean="0">
                <a:solidFill>
                  <a:srgbClr val="7F7F7F"/>
                </a:solidFill>
              </a:rPr>
              <a:t> high-</a:t>
            </a:r>
            <a:r>
              <a:rPr lang="en-GB" sz="2400" i="1" dirty="0" smtClean="0">
                <a:solidFill>
                  <a:srgbClr val="7F7F7F"/>
                </a:solidFill>
              </a:rPr>
              <a:t>T</a:t>
            </a:r>
            <a:r>
              <a:rPr lang="en-GB" sz="2400" i="1" baseline="-25000" dirty="0" smtClean="0">
                <a:solidFill>
                  <a:srgbClr val="7F7F7F"/>
                </a:solidFill>
              </a:rPr>
              <a:t>c</a:t>
            </a:r>
            <a:r>
              <a:rPr lang="en-GB" sz="2400" dirty="0" smtClean="0">
                <a:solidFill>
                  <a:srgbClr val="7F7F7F"/>
                </a:solidFill>
              </a:rPr>
              <a:t> superconductor YBCO:</a:t>
            </a:r>
            <a:endParaRPr lang="en-GB" sz="2400" dirty="0">
              <a:solidFill>
                <a:srgbClr val="7F7F7F"/>
              </a:solidFill>
            </a:endParaRPr>
          </a:p>
        </p:txBody>
      </p:sp>
      <p:cxnSp>
        <p:nvCxnSpPr>
          <p:cNvPr id="73" name="Connettore 2 37"/>
          <p:cNvCxnSpPr/>
          <p:nvPr/>
        </p:nvCxnSpPr>
        <p:spPr>
          <a:xfrm flipV="1">
            <a:off x="6553830" y="3425400"/>
            <a:ext cx="0" cy="734143"/>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sp>
        <p:nvSpPr>
          <p:cNvPr id="74" name="CasellaDiTesto 38"/>
          <p:cNvSpPr txBox="1"/>
          <p:nvPr/>
        </p:nvSpPr>
        <p:spPr>
          <a:xfrm>
            <a:off x="6415768" y="4087990"/>
            <a:ext cx="281259" cy="369332"/>
          </a:xfrm>
          <a:prstGeom prst="rect">
            <a:avLst/>
          </a:prstGeom>
          <a:noFill/>
        </p:spPr>
        <p:txBody>
          <a:bodyPr wrap="none" rtlCol="0">
            <a:spAutoFit/>
          </a:bodyPr>
          <a:lstStyle/>
          <a:p>
            <a:r>
              <a:rPr lang="it-IT" b="1" dirty="0"/>
              <a:t>c</a:t>
            </a:r>
          </a:p>
        </p:txBody>
      </p:sp>
      <p:pic>
        <p:nvPicPr>
          <p:cNvPr id="121" name="Picture 120" descr="RLC_parallel_circuit.png"/>
          <p:cNvPicPr>
            <a:picLocks noChangeAspect="1"/>
          </p:cNvPicPr>
          <p:nvPr/>
        </p:nvPicPr>
        <p:blipFill>
          <a:blip r:embed="rId5" cstate="screen">
            <a:extLst>
              <a:ext uri="{28A0092B-C50C-407E-A947-70E740481C1C}">
                <a14:useLocalDpi xmlns:a14="http://schemas.microsoft.com/office/drawing/2010/main"/>
              </a:ext>
            </a:extLst>
          </a:blip>
          <a:srcRect l="61326"/>
          <a:stretch>
            <a:fillRect/>
          </a:stretch>
        </p:blipFill>
        <p:spPr>
          <a:xfrm>
            <a:off x="5028187" y="3163942"/>
            <a:ext cx="1062357" cy="1210607"/>
          </a:xfrm>
          <a:prstGeom prst="rect">
            <a:avLst/>
          </a:prstGeom>
        </p:spPr>
      </p:pic>
      <p:grpSp>
        <p:nvGrpSpPr>
          <p:cNvPr id="141" name="Group 140"/>
          <p:cNvGrpSpPr/>
          <p:nvPr/>
        </p:nvGrpSpPr>
        <p:grpSpPr>
          <a:xfrm>
            <a:off x="5520281" y="5017495"/>
            <a:ext cx="2452279" cy="1415531"/>
            <a:chOff x="5520281" y="5017495"/>
            <a:chExt cx="2452279" cy="1415531"/>
          </a:xfrm>
        </p:grpSpPr>
        <p:pic>
          <p:nvPicPr>
            <p:cNvPr id="122" name="Picture 121"/>
            <p:cNvPicPr>
              <a:picLocks noChangeAspect="1"/>
            </p:cNvPicPr>
            <p:nvPr/>
          </p:nvPicPr>
          <p:blipFill rotWithShape="1">
            <a:blip r:embed="rId6">
              <a:extLst>
                <a:ext uri="{28A0092B-C50C-407E-A947-70E740481C1C}">
                  <a14:useLocalDpi xmlns:a14="http://schemas.microsoft.com/office/drawing/2010/main" val="0"/>
                </a:ext>
              </a:extLst>
            </a:blip>
            <a:srcRect r="54410"/>
            <a:stretch/>
          </p:blipFill>
          <p:spPr>
            <a:xfrm>
              <a:off x="5520281" y="5017495"/>
              <a:ext cx="2452279" cy="1415531"/>
            </a:xfrm>
            <a:prstGeom prst="rect">
              <a:avLst/>
            </a:prstGeom>
          </p:spPr>
        </p:pic>
        <p:sp>
          <p:nvSpPr>
            <p:cNvPr id="123" name="TextBox 122"/>
            <p:cNvSpPr txBox="1"/>
            <p:nvPr/>
          </p:nvSpPr>
          <p:spPr>
            <a:xfrm>
              <a:off x="5899497" y="6002366"/>
              <a:ext cx="1767920" cy="369332"/>
            </a:xfrm>
            <a:prstGeom prst="rect">
              <a:avLst/>
            </a:prstGeom>
            <a:noFill/>
          </p:spPr>
          <p:txBody>
            <a:bodyPr wrap="none" rtlCol="0">
              <a:spAutoFit/>
            </a:bodyPr>
            <a:lstStyle/>
            <a:p>
              <a:r>
                <a:rPr lang="en-GB" dirty="0" smtClean="0"/>
                <a:t>Superconducting</a:t>
              </a:r>
              <a:endParaRPr lang="en-GB" dirty="0"/>
            </a:p>
          </p:txBody>
        </p:sp>
        <p:pic>
          <p:nvPicPr>
            <p:cNvPr id="124" name="Picture 123"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14972" y="5481864"/>
              <a:ext cx="292318" cy="251998"/>
            </a:xfrm>
            <a:prstGeom prst="rect">
              <a:avLst/>
            </a:prstGeom>
          </p:spPr>
        </p:pic>
      </p:grpSp>
      <p:grpSp>
        <p:nvGrpSpPr>
          <p:cNvPr id="147" name="Group 146"/>
          <p:cNvGrpSpPr/>
          <p:nvPr/>
        </p:nvGrpSpPr>
        <p:grpSpPr>
          <a:xfrm>
            <a:off x="184949" y="2367445"/>
            <a:ext cx="6236919" cy="4004588"/>
            <a:chOff x="184949" y="2367445"/>
            <a:chExt cx="6236919" cy="4004588"/>
          </a:xfrm>
        </p:grpSpPr>
        <p:pic>
          <p:nvPicPr>
            <p:cNvPr id="8" name="Picture 7" descr="ybco.pdf"/>
            <p:cNvPicPr>
              <a:picLocks noChangeAspect="1"/>
            </p:cNvPicPr>
            <p:nvPr/>
          </p:nvPicPr>
          <p:blipFill rotWithShape="1">
            <a:blip r:embed="rId8">
              <a:extLst>
                <a:ext uri="{28A0092B-C50C-407E-A947-70E740481C1C}">
                  <a14:useLocalDpi xmlns:a14="http://schemas.microsoft.com/office/drawing/2010/main" val="0"/>
                </a:ext>
              </a:extLst>
            </a:blip>
            <a:srcRect l="46506" t="7227" r="19114"/>
            <a:stretch/>
          </p:blipFill>
          <p:spPr>
            <a:xfrm>
              <a:off x="404720" y="2720621"/>
              <a:ext cx="2329220" cy="3651412"/>
            </a:xfrm>
            <a:prstGeom prst="rect">
              <a:avLst/>
            </a:prstGeom>
          </p:spPr>
        </p:pic>
        <p:sp>
          <p:nvSpPr>
            <p:cNvPr id="80" name="TextBox 17"/>
            <p:cNvSpPr txBox="1"/>
            <p:nvPr/>
          </p:nvSpPr>
          <p:spPr bwMode="auto">
            <a:xfrm>
              <a:off x="3291248" y="4197256"/>
              <a:ext cx="841597" cy="276999"/>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defPPr>
                <a:defRPr lang="de-DE"/>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Calibri Light"/>
                <a:ea typeface="+mn-ea"/>
                <a:cs typeface="+mn-cs"/>
              </a:endParaRPr>
            </a:p>
          </p:txBody>
        </p:sp>
        <p:sp>
          <p:nvSpPr>
            <p:cNvPr id="85" name="TextBox 22"/>
            <p:cNvSpPr txBox="1"/>
            <p:nvPr/>
          </p:nvSpPr>
          <p:spPr bwMode="auto">
            <a:xfrm>
              <a:off x="3292191" y="4379735"/>
              <a:ext cx="840652" cy="276999"/>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defPPr>
                <a:defRPr lang="de-DE"/>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Calibri Light"/>
                <a:ea typeface="+mn-ea"/>
                <a:cs typeface="+mn-cs"/>
              </a:endParaRPr>
            </a:p>
          </p:txBody>
        </p:sp>
        <p:cxnSp>
          <p:nvCxnSpPr>
            <p:cNvPr id="110" name="Connettore 2 37"/>
            <p:cNvCxnSpPr/>
            <p:nvPr/>
          </p:nvCxnSpPr>
          <p:spPr>
            <a:xfrm flipH="1">
              <a:off x="2464575" y="4446874"/>
              <a:ext cx="825726" cy="0"/>
            </a:xfrm>
            <a:prstGeom prst="straightConnector1">
              <a:avLst/>
            </a:prstGeom>
            <a:ln w="50800" cmpd="sng">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15" name="TextBox 22"/>
            <p:cNvSpPr txBox="1"/>
            <p:nvPr/>
          </p:nvSpPr>
          <p:spPr bwMode="auto">
            <a:xfrm>
              <a:off x="3292193" y="3673876"/>
              <a:ext cx="840652" cy="276999"/>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defPPr>
                <a:defRPr lang="de-DE"/>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Calibri Light"/>
                <a:ea typeface="+mn-ea"/>
                <a:cs typeface="+mn-cs"/>
              </a:endParaRPr>
            </a:p>
          </p:txBody>
        </p:sp>
        <p:sp>
          <p:nvSpPr>
            <p:cNvPr id="116" name="TextBox 17"/>
            <p:cNvSpPr txBox="1"/>
            <p:nvPr/>
          </p:nvSpPr>
          <p:spPr bwMode="auto">
            <a:xfrm>
              <a:off x="3291246" y="3490302"/>
              <a:ext cx="841597" cy="276999"/>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defPPr>
                <a:defRPr lang="de-DE"/>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Calibri Light"/>
                <a:ea typeface="+mn-ea"/>
                <a:cs typeface="+mn-cs"/>
              </a:endParaRPr>
            </a:p>
          </p:txBody>
        </p:sp>
        <p:cxnSp>
          <p:nvCxnSpPr>
            <p:cNvPr id="117" name="Connettore 2 37"/>
            <p:cNvCxnSpPr/>
            <p:nvPr/>
          </p:nvCxnSpPr>
          <p:spPr>
            <a:xfrm flipH="1">
              <a:off x="2464575" y="3907918"/>
              <a:ext cx="825726" cy="0"/>
            </a:xfrm>
            <a:prstGeom prst="straightConnector1">
              <a:avLst/>
            </a:prstGeom>
            <a:ln w="50800" cmpd="sng">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20" name="TextBox 119"/>
            <p:cNvSpPr txBox="1"/>
            <p:nvPr/>
          </p:nvSpPr>
          <p:spPr>
            <a:xfrm>
              <a:off x="2843490" y="2367445"/>
              <a:ext cx="3578378" cy="1107996"/>
            </a:xfrm>
            <a:prstGeom prst="rect">
              <a:avLst/>
            </a:prstGeom>
            <a:noFill/>
          </p:spPr>
          <p:txBody>
            <a:bodyPr wrap="square" rtlCol="0">
              <a:spAutoFit/>
            </a:bodyPr>
            <a:lstStyle/>
            <a:p>
              <a:r>
                <a:rPr lang="en-GB" sz="2200" dirty="0" smtClean="0">
                  <a:solidFill>
                    <a:srgbClr val="7F7F7F"/>
                  </a:solidFill>
                </a:rPr>
                <a:t>Can model YBCO as a stack of Josephson junctions:</a:t>
              </a:r>
              <a:endParaRPr lang="en-GB" sz="2200" dirty="0">
                <a:solidFill>
                  <a:srgbClr val="7F7F7F"/>
                </a:solidFill>
              </a:endParaRPr>
            </a:p>
          </p:txBody>
        </p:sp>
        <p:sp>
          <p:nvSpPr>
            <p:cNvPr id="81" name="TextBox 18"/>
            <p:cNvSpPr txBox="1"/>
            <p:nvPr/>
          </p:nvSpPr>
          <p:spPr bwMode="auto">
            <a:xfrm>
              <a:off x="3291247" y="4541287"/>
              <a:ext cx="841596" cy="276999"/>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defPPr>
                <a:defRPr lang="de-DE"/>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Calibri Light"/>
                <a:ea typeface="+mn-ea"/>
                <a:cs typeface="+mn-cs"/>
              </a:endParaRPr>
            </a:p>
          </p:txBody>
        </p:sp>
        <p:cxnSp>
          <p:nvCxnSpPr>
            <p:cNvPr id="132" name="Connettore 2 37"/>
            <p:cNvCxnSpPr/>
            <p:nvPr/>
          </p:nvCxnSpPr>
          <p:spPr>
            <a:xfrm flipV="1">
              <a:off x="323011" y="5160483"/>
              <a:ext cx="0" cy="734143"/>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sp>
          <p:nvSpPr>
            <p:cNvPr id="133" name="CasellaDiTesto 38"/>
            <p:cNvSpPr txBox="1"/>
            <p:nvPr/>
          </p:nvSpPr>
          <p:spPr>
            <a:xfrm>
              <a:off x="184949" y="5823073"/>
              <a:ext cx="255198" cy="246221"/>
            </a:xfrm>
            <a:prstGeom prst="rect">
              <a:avLst/>
            </a:prstGeom>
            <a:noFill/>
          </p:spPr>
          <p:txBody>
            <a:bodyPr wrap="none" rtlCol="0">
              <a:spAutoFit/>
            </a:bodyPr>
            <a:lstStyle/>
            <a:p>
              <a:pPr algn="l"/>
              <a:r>
                <a:rPr lang="it-IT" b="1" dirty="0"/>
                <a:t>c</a:t>
              </a:r>
            </a:p>
          </p:txBody>
        </p:sp>
      </p:grpSp>
      <p:sp>
        <p:nvSpPr>
          <p:cNvPr id="134" name="TextBox 133"/>
          <p:cNvSpPr txBox="1"/>
          <p:nvPr/>
        </p:nvSpPr>
        <p:spPr>
          <a:xfrm>
            <a:off x="3071669" y="5174594"/>
            <a:ext cx="2467343" cy="830997"/>
          </a:xfrm>
          <a:prstGeom prst="rect">
            <a:avLst/>
          </a:prstGeom>
          <a:noFill/>
        </p:spPr>
        <p:txBody>
          <a:bodyPr wrap="square" rtlCol="0">
            <a:spAutoFit/>
          </a:bodyPr>
          <a:lstStyle/>
          <a:p>
            <a:pPr algn="l"/>
            <a:r>
              <a:rPr lang="en-GB" sz="2400" dirty="0" smtClean="0">
                <a:solidFill>
                  <a:srgbClr val="7F7F7F"/>
                </a:solidFill>
              </a:rPr>
              <a:t>Washboard potential picture:</a:t>
            </a:r>
            <a:endParaRPr lang="en-GB" sz="2400" dirty="0">
              <a:solidFill>
                <a:srgbClr val="7F7F7F"/>
              </a:solidFill>
            </a:endParaRPr>
          </a:p>
        </p:txBody>
      </p:sp>
      <p:grpSp>
        <p:nvGrpSpPr>
          <p:cNvPr id="142" name="Group 141"/>
          <p:cNvGrpSpPr/>
          <p:nvPr/>
        </p:nvGrpSpPr>
        <p:grpSpPr>
          <a:xfrm>
            <a:off x="5352740" y="4642953"/>
            <a:ext cx="2513174" cy="1932658"/>
            <a:chOff x="8426890" y="3812751"/>
            <a:chExt cx="2513174" cy="1932658"/>
          </a:xfrm>
        </p:grpSpPr>
        <p:sp>
          <p:nvSpPr>
            <p:cNvPr id="143" name="Rectangle 142"/>
            <p:cNvSpPr/>
            <p:nvPr/>
          </p:nvSpPr>
          <p:spPr>
            <a:xfrm>
              <a:off x="8535748" y="3812751"/>
              <a:ext cx="2404316" cy="1932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4" name="TextBox 143"/>
            <p:cNvSpPr txBox="1"/>
            <p:nvPr/>
          </p:nvSpPr>
          <p:spPr>
            <a:xfrm>
              <a:off x="9270622" y="5376077"/>
              <a:ext cx="998158" cy="369332"/>
            </a:xfrm>
            <a:prstGeom prst="rect">
              <a:avLst/>
            </a:prstGeom>
            <a:noFill/>
          </p:spPr>
          <p:txBody>
            <a:bodyPr wrap="none" rtlCol="0">
              <a:spAutoFit/>
            </a:bodyPr>
            <a:lstStyle/>
            <a:p>
              <a:r>
                <a:rPr lang="en-GB" dirty="0" smtClean="0"/>
                <a:t>Resistive</a:t>
              </a:r>
              <a:endParaRPr lang="en-GB" dirty="0"/>
            </a:p>
          </p:txBody>
        </p:sp>
        <p:pic>
          <p:nvPicPr>
            <p:cNvPr id="145" name="Picture 144"/>
            <p:cNvPicPr>
              <a:picLocks noChangeAspect="1"/>
            </p:cNvPicPr>
            <p:nvPr/>
          </p:nvPicPr>
          <p:blipFill rotWithShape="1">
            <a:blip r:embed="rId6">
              <a:extLst>
                <a:ext uri="{28A0092B-C50C-407E-A947-70E740481C1C}">
                  <a14:useLocalDpi xmlns:a14="http://schemas.microsoft.com/office/drawing/2010/main" val="0"/>
                </a:ext>
              </a:extLst>
            </a:blip>
            <a:srcRect l="55302"/>
            <a:stretch/>
          </p:blipFill>
          <p:spPr>
            <a:xfrm>
              <a:off x="8426890" y="4273999"/>
              <a:ext cx="2404316" cy="1415531"/>
            </a:xfrm>
            <a:prstGeom prst="rect">
              <a:avLst/>
            </a:prstGeom>
          </p:spPr>
        </p:pic>
        <p:pic>
          <p:nvPicPr>
            <p:cNvPr id="146" name="Picture 145"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22978" y="4344392"/>
              <a:ext cx="292318" cy="251998"/>
            </a:xfrm>
            <a:prstGeom prst="rect">
              <a:avLst/>
            </a:prstGeom>
          </p:spPr>
        </p:pic>
      </p:grpSp>
      <p:grpSp>
        <p:nvGrpSpPr>
          <p:cNvPr id="150" name="Group 149"/>
          <p:cNvGrpSpPr/>
          <p:nvPr/>
        </p:nvGrpSpPr>
        <p:grpSpPr>
          <a:xfrm>
            <a:off x="3577960" y="3566510"/>
            <a:ext cx="1054986" cy="1054259"/>
            <a:chOff x="3577960" y="3566510"/>
            <a:chExt cx="1054986" cy="1054259"/>
          </a:xfrm>
        </p:grpSpPr>
        <p:pic>
          <p:nvPicPr>
            <p:cNvPr id="118" name="Picture 117" descr="latexit-drag.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51796" y="3824681"/>
              <a:ext cx="292318" cy="251998"/>
            </a:xfrm>
            <a:prstGeom prst="rect">
              <a:avLst/>
            </a:prstGeom>
          </p:spPr>
        </p:pic>
        <p:pic>
          <p:nvPicPr>
            <p:cNvPr id="119" name="Picture 118"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39830" y="4356516"/>
              <a:ext cx="393116" cy="251998"/>
            </a:xfrm>
            <a:prstGeom prst="rect">
              <a:avLst/>
            </a:prstGeom>
          </p:spPr>
        </p:pic>
        <p:sp>
          <p:nvSpPr>
            <p:cNvPr id="148" name="Up-Down Arrow 147"/>
            <p:cNvSpPr/>
            <p:nvPr/>
          </p:nvSpPr>
          <p:spPr bwMode="auto">
            <a:xfrm>
              <a:off x="3665824" y="3566510"/>
              <a:ext cx="108000" cy="682815"/>
            </a:xfrm>
            <a:prstGeom prst="upDown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de-DE"/>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 lastClr="FFFFFF"/>
                </a:solidFill>
                <a:effectLst/>
                <a:uLnTx/>
                <a:uFillTx/>
                <a:latin typeface="Calibri Light"/>
                <a:ea typeface="+mn-ea"/>
                <a:cs typeface="+mn-cs"/>
              </a:endParaRPr>
            </a:p>
          </p:txBody>
        </p:sp>
        <p:sp>
          <p:nvSpPr>
            <p:cNvPr id="149" name="Up-Down Arrow 148"/>
            <p:cNvSpPr/>
            <p:nvPr/>
          </p:nvSpPr>
          <p:spPr bwMode="auto">
            <a:xfrm>
              <a:off x="3577960" y="4261958"/>
              <a:ext cx="288000" cy="358811"/>
            </a:xfrm>
            <a:prstGeom prst="upDownArrow">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defPPr>
                <a:defRPr lang="de-DE"/>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 lastClr="FFFFFF"/>
                </a:solidFill>
                <a:effectLst/>
                <a:uLnTx/>
                <a:uFillTx/>
                <a:latin typeface="Calibri Light"/>
                <a:ea typeface="+mn-ea"/>
                <a:cs typeface="+mn-cs"/>
              </a:endParaRPr>
            </a:p>
          </p:txBody>
        </p:sp>
      </p:grpSp>
    </p:spTree>
    <p:extLst>
      <p:ext uri="{BB962C8B-B14F-4D97-AF65-F5344CB8AC3E}">
        <p14:creationId xmlns:p14="http://schemas.microsoft.com/office/powerpoint/2010/main" val="350741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itle 16"/>
              <p:cNvSpPr txBox="1">
                <a:spLocks/>
              </p:cNvSpPr>
              <p:nvPr/>
            </p:nvSpPr>
            <p:spPr>
              <a:xfrm>
                <a:off x="387953" y="370380"/>
                <a:ext cx="8756966" cy="57795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GB" dirty="0" smtClean="0">
                    <a:solidFill>
                      <a:prstClr val="black"/>
                    </a:solidFill>
                  </a:rPr>
                  <a:t>Coherent transport in </a:t>
                </a:r>
                <a:r>
                  <a:rPr lang="en-GB" dirty="0" err="1" smtClean="0">
                    <a:solidFill>
                      <a:prstClr val="black"/>
                    </a:solidFill>
                  </a:rPr>
                  <a:t>underdoped</a:t>
                </a:r>
                <a:r>
                  <a:rPr lang="en-GB" dirty="0" smtClean="0">
                    <a:solidFill>
                      <a:prstClr val="black"/>
                    </a:solidFill>
                  </a:rPr>
                  <a:t> </a:t>
                </a:r>
                <a14:m>
                  <m:oMath xmlns:m="http://schemas.openxmlformats.org/officeDocument/2006/math">
                    <m:r>
                      <a:rPr lang="en-GB" b="0" i="1" smtClean="0">
                        <a:solidFill>
                          <a:prstClr val="black"/>
                        </a:solidFill>
                        <a:latin typeface="Cambria Math" panose="02040503050406030204" pitchFamily="18" charset="0"/>
                      </a:rPr>
                      <m:t>𝑌</m:t>
                    </m:r>
                    <m:sSub>
                      <m:sSubPr>
                        <m:ctrlPr>
                          <a:rPr lang="en-GB" b="0" i="1" smtClean="0">
                            <a:solidFill>
                              <a:prstClr val="black"/>
                            </a:solidFill>
                            <a:latin typeface="Cambria Math" panose="02040503050406030204" pitchFamily="18" charset="0"/>
                          </a:rPr>
                        </m:ctrlPr>
                      </m:sSubPr>
                      <m:e>
                        <m:r>
                          <m:rPr>
                            <m:sty m:val="p"/>
                          </m:rPr>
                          <a:rPr lang="en-GB" b="0" i="0" smtClean="0">
                            <a:solidFill>
                              <a:prstClr val="black"/>
                            </a:solidFill>
                            <a:latin typeface="Cambria Math" panose="02040503050406030204" pitchFamily="18" charset="0"/>
                          </a:rPr>
                          <m:t>Ba</m:t>
                        </m:r>
                      </m:e>
                      <m:sub>
                        <m:r>
                          <a:rPr lang="en-GB" b="0" i="1" smtClean="0">
                            <a:solidFill>
                              <a:prstClr val="black"/>
                            </a:solidFill>
                            <a:latin typeface="Cambria Math" panose="02040503050406030204" pitchFamily="18" charset="0"/>
                          </a:rPr>
                          <m:t>2</m:t>
                        </m:r>
                      </m:sub>
                    </m:sSub>
                    <m:sSub>
                      <m:sSubPr>
                        <m:ctrlPr>
                          <a:rPr lang="en-GB" b="0" i="1" smtClean="0">
                            <a:solidFill>
                              <a:prstClr val="black"/>
                            </a:solidFill>
                            <a:latin typeface="Cambria Math" panose="02040503050406030204" pitchFamily="18" charset="0"/>
                          </a:rPr>
                        </m:ctrlPr>
                      </m:sSubPr>
                      <m:e>
                        <m:r>
                          <m:rPr>
                            <m:sty m:val="p"/>
                          </m:rPr>
                          <a:rPr lang="en-GB" b="0" i="0" smtClean="0">
                            <a:solidFill>
                              <a:prstClr val="black"/>
                            </a:solidFill>
                            <a:latin typeface="Cambria Math" panose="02040503050406030204" pitchFamily="18" charset="0"/>
                          </a:rPr>
                          <m:t>Cu</m:t>
                        </m:r>
                      </m:e>
                      <m:sub>
                        <m:r>
                          <a:rPr lang="en-GB" b="0" i="1" smtClean="0">
                            <a:solidFill>
                              <a:prstClr val="black"/>
                            </a:solidFill>
                            <a:latin typeface="Cambria Math" panose="02040503050406030204" pitchFamily="18" charset="0"/>
                          </a:rPr>
                          <m:t>3</m:t>
                        </m:r>
                      </m:sub>
                    </m:sSub>
                    <m:sSub>
                      <m:sSubPr>
                        <m:ctrlPr>
                          <a:rPr lang="en-GB" b="0" i="1" smtClean="0">
                            <a:solidFill>
                              <a:prstClr val="black"/>
                            </a:solidFill>
                            <a:latin typeface="Cambria Math" panose="02040503050406030204" pitchFamily="18" charset="0"/>
                          </a:rPr>
                        </m:ctrlPr>
                      </m:sSubPr>
                      <m:e>
                        <m:r>
                          <a:rPr lang="en-GB" b="0" i="1" smtClean="0">
                            <a:solidFill>
                              <a:prstClr val="black"/>
                            </a:solidFill>
                            <a:latin typeface="Cambria Math" panose="02040503050406030204" pitchFamily="18" charset="0"/>
                          </a:rPr>
                          <m:t>𝑂</m:t>
                        </m:r>
                      </m:e>
                      <m:sub>
                        <m:r>
                          <a:rPr lang="en-GB" b="0" i="1" smtClean="0">
                            <a:solidFill>
                              <a:prstClr val="black"/>
                            </a:solidFill>
                            <a:latin typeface="Cambria Math" panose="02040503050406030204" pitchFamily="18" charset="0"/>
                          </a:rPr>
                          <m:t>6+</m:t>
                        </m:r>
                        <m:r>
                          <a:rPr lang="en-GB" b="0" i="1" smtClean="0">
                            <a:solidFill>
                              <a:prstClr val="black"/>
                            </a:solidFill>
                            <a:latin typeface="Cambria Math" panose="02040503050406030204" pitchFamily="18" charset="0"/>
                          </a:rPr>
                          <m:t>𝛿</m:t>
                        </m:r>
                      </m:sub>
                    </m:sSub>
                  </m:oMath>
                </a14:m>
                <a:endParaRPr lang="en-GB" dirty="0">
                  <a:solidFill>
                    <a:prstClr val="black"/>
                  </a:solidFill>
                </a:endParaRPr>
              </a:p>
            </p:txBody>
          </p:sp>
        </mc:Choice>
        <mc:Fallback xmlns="">
          <p:sp>
            <p:nvSpPr>
              <p:cNvPr id="10" name="Title 16"/>
              <p:cNvSpPr txBox="1">
                <a:spLocks noRot="1" noChangeAspect="1" noMove="1" noResize="1" noEditPoints="1" noAdjustHandles="1" noChangeArrowheads="1" noChangeShapeType="1" noTextEdit="1"/>
              </p:cNvSpPr>
              <p:nvPr/>
            </p:nvSpPr>
            <p:spPr>
              <a:xfrm>
                <a:off x="387953" y="370380"/>
                <a:ext cx="8756966" cy="577954"/>
              </a:xfrm>
              <a:prstGeom prst="rect">
                <a:avLst/>
              </a:prstGeom>
              <a:blipFill rotWithShape="0">
                <a:blip r:embed="rId3"/>
                <a:stretch>
                  <a:fillRect l="-1880" t="-20000" b="-3368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1043608" y="5661684"/>
                <a:ext cx="6732748" cy="369332"/>
              </a:xfrm>
              <a:prstGeom prst="rect">
                <a:avLst/>
              </a:prstGeom>
              <a:noFill/>
            </p:spPr>
            <p:txBody>
              <a:bodyPr wrap="square" rtlCol="0">
                <a:spAutoFit/>
              </a:bodyPr>
              <a:lstStyle/>
              <a:p>
                <a:pPr fontAlgn="auto">
                  <a:spcBef>
                    <a:spcPts val="0"/>
                  </a:spcBef>
                  <a:spcAft>
                    <a:spcPts val="0"/>
                  </a:spcAft>
                </a:pPr>
                <a:r>
                  <a:rPr lang="en-GB" sz="1800" dirty="0" smtClean="0">
                    <a:solidFill>
                      <a:prstClr val="black"/>
                    </a:solidFill>
                    <a:latin typeface="Calibri" panose="020F0502020204030204"/>
                  </a:rPr>
                  <a:t>Increased </a:t>
                </a:r>
                <a14:m>
                  <m:oMath xmlns:m="http://schemas.openxmlformats.org/officeDocument/2006/math">
                    <m:sSub>
                      <m:sSubPr>
                        <m:ctrlPr>
                          <a:rPr lang="en-GB" sz="1800" b="0" i="1" smtClean="0">
                            <a:solidFill>
                              <a:prstClr val="black"/>
                            </a:solidFill>
                            <a:latin typeface="Cambria Math" panose="02040503050406030204" pitchFamily="18" charset="0"/>
                          </a:rPr>
                        </m:ctrlPr>
                      </m:sSubPr>
                      <m:e>
                        <m:r>
                          <a:rPr lang="en-GB" sz="1800" b="0" i="1" smtClean="0">
                            <a:solidFill>
                              <a:prstClr val="black"/>
                            </a:solidFill>
                            <a:latin typeface="Cambria Math" panose="02040503050406030204" pitchFamily="18" charset="0"/>
                          </a:rPr>
                          <m:t>𝜎</m:t>
                        </m:r>
                      </m:e>
                      <m:sub>
                        <m:r>
                          <a:rPr lang="en-GB" sz="1800" b="0" i="1" smtClean="0">
                            <a:solidFill>
                              <a:prstClr val="black"/>
                            </a:solidFill>
                            <a:latin typeface="Cambria Math" panose="02040503050406030204" pitchFamily="18" charset="0"/>
                          </a:rPr>
                          <m:t>2</m:t>
                        </m:r>
                      </m:sub>
                    </m:sSub>
                  </m:oMath>
                </a14:m>
                <a:r>
                  <a:rPr lang="en-GB" sz="1800" dirty="0" smtClean="0">
                    <a:solidFill>
                      <a:prstClr val="black"/>
                    </a:solidFill>
                    <a:latin typeface="Calibri" panose="020F0502020204030204"/>
                  </a:rPr>
                  <a:t> at low frequencies below </a:t>
                </a:r>
                <a14:m>
                  <m:oMath xmlns:m="http://schemas.openxmlformats.org/officeDocument/2006/math">
                    <m:sSub>
                      <m:sSubPr>
                        <m:ctrlPr>
                          <a:rPr lang="en-GB" sz="1800" b="0" i="1" smtClean="0">
                            <a:solidFill>
                              <a:prstClr val="black"/>
                            </a:solidFill>
                            <a:latin typeface="Cambria Math" panose="02040503050406030204" pitchFamily="18" charset="0"/>
                          </a:rPr>
                        </m:ctrlPr>
                      </m:sSubPr>
                      <m:e>
                        <m:r>
                          <a:rPr lang="en-GB" sz="1800" b="0" i="1" smtClean="0">
                            <a:solidFill>
                              <a:prstClr val="black"/>
                            </a:solidFill>
                            <a:latin typeface="Cambria Math" panose="02040503050406030204" pitchFamily="18" charset="0"/>
                          </a:rPr>
                          <m:t>𝑇</m:t>
                        </m:r>
                      </m:e>
                      <m:sub>
                        <m:r>
                          <a:rPr lang="en-GB" sz="1800" b="0" i="1" smtClean="0">
                            <a:solidFill>
                              <a:prstClr val="black"/>
                            </a:solidFill>
                            <a:latin typeface="Cambria Math" panose="02040503050406030204" pitchFamily="18" charset="0"/>
                          </a:rPr>
                          <m:t>𝑐</m:t>
                        </m:r>
                      </m:sub>
                    </m:sSub>
                  </m:oMath>
                </a14:m>
                <a:r>
                  <a:rPr lang="en-GB" sz="1800" dirty="0" smtClean="0">
                    <a:solidFill>
                      <a:prstClr val="black"/>
                    </a:solidFill>
                    <a:latin typeface="Calibri" panose="020F0502020204030204"/>
                  </a:rPr>
                  <a:t>. </a:t>
                </a:r>
                <a:endParaRPr lang="en-GB" sz="1800" dirty="0">
                  <a:solidFill>
                    <a:prstClr val="black"/>
                  </a:solidFill>
                  <a:latin typeface="Calibri" panose="020F050202020403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043608" y="5661684"/>
                <a:ext cx="6732748" cy="369332"/>
              </a:xfrm>
              <a:prstGeom prst="rect">
                <a:avLst/>
              </a:prstGeom>
              <a:blipFill rotWithShape="0">
                <a:blip r:embed="rId4"/>
                <a:stretch>
                  <a:fillRect t="-10000" b="-26667"/>
                </a:stretch>
              </a:blipFill>
            </p:spPr>
            <p:txBody>
              <a:bodyPr/>
              <a:lstStyle/>
              <a:p>
                <a:r>
                  <a:rPr lang="en-GB">
                    <a:noFill/>
                  </a:rPr>
                  <a:t> </a:t>
                </a:r>
              </a:p>
            </p:txBody>
          </p:sp>
        </mc:Fallback>
      </mc:AlternateContent>
      <p:sp>
        <p:nvSpPr>
          <p:cNvPr id="19" name="TextBox 18"/>
          <p:cNvSpPr txBox="1"/>
          <p:nvPr/>
        </p:nvSpPr>
        <p:spPr>
          <a:xfrm>
            <a:off x="639981" y="6426624"/>
            <a:ext cx="3613233"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S. Kaiser </a:t>
            </a:r>
            <a:r>
              <a:rPr lang="en-GB" sz="1800" i="1" dirty="0" smtClean="0">
                <a:solidFill>
                  <a:prstClr val="black"/>
                </a:solidFill>
                <a:latin typeface="Calibri" panose="020F0502020204030204"/>
              </a:rPr>
              <a:t>et al. </a:t>
            </a:r>
            <a:r>
              <a:rPr lang="en-GB" sz="1800" dirty="0" smtClean="0">
                <a:solidFill>
                  <a:prstClr val="black"/>
                </a:solidFill>
                <a:latin typeface="Calibri" panose="020F0502020204030204"/>
              </a:rPr>
              <a:t>PRB </a:t>
            </a:r>
            <a:r>
              <a:rPr lang="en-GB" sz="1800" b="1" dirty="0" smtClean="0">
                <a:solidFill>
                  <a:prstClr val="black"/>
                </a:solidFill>
                <a:latin typeface="Calibri" panose="020F0502020204030204"/>
              </a:rPr>
              <a:t>89</a:t>
            </a:r>
            <a:r>
              <a:rPr lang="en-GB" sz="1800" dirty="0" smtClean="0">
                <a:solidFill>
                  <a:prstClr val="black"/>
                </a:solidFill>
                <a:latin typeface="Calibri" panose="020F0502020204030204"/>
              </a:rPr>
              <a:t> 184516 (2014)</a:t>
            </a:r>
            <a:endParaRPr lang="en-GB" sz="1800" dirty="0">
              <a:solidFill>
                <a:prstClr val="black"/>
              </a:solidFill>
              <a:latin typeface="Calibri" panose="020F0502020204030204"/>
            </a:endParaRPr>
          </a:p>
        </p:txBody>
      </p:sp>
      <p:pic>
        <p:nvPicPr>
          <p:cNvPr id="6" name="Picture 5"/>
          <p:cNvPicPr>
            <a:picLocks noChangeAspect="1"/>
          </p:cNvPicPr>
          <p:nvPr/>
        </p:nvPicPr>
        <p:blipFill>
          <a:blip r:embed="rId5"/>
          <a:stretch>
            <a:fillRect/>
          </a:stretch>
        </p:blipFill>
        <p:spPr>
          <a:xfrm>
            <a:off x="639981" y="1412776"/>
            <a:ext cx="7820451" cy="4104892"/>
          </a:xfrm>
          <a:prstGeom prst="rect">
            <a:avLst/>
          </a:prstGeom>
        </p:spPr>
      </p:pic>
    </p:spTree>
    <p:extLst>
      <p:ext uri="{BB962C8B-B14F-4D97-AF65-F5344CB8AC3E}">
        <p14:creationId xmlns:p14="http://schemas.microsoft.com/office/powerpoint/2010/main" val="1989358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9532" y="512676"/>
            <a:ext cx="8388932" cy="4068452"/>
          </a:xfrm>
          <a:prstGeom prst="rect">
            <a:avLst/>
          </a:prstGeom>
        </p:spPr>
      </p:pic>
      <p:pic>
        <p:nvPicPr>
          <p:cNvPr id="6" name="Picture 5"/>
          <p:cNvPicPr>
            <a:picLocks noChangeAspect="1"/>
          </p:cNvPicPr>
          <p:nvPr/>
        </p:nvPicPr>
        <p:blipFill>
          <a:blip r:embed="rId3"/>
          <a:stretch>
            <a:fillRect/>
          </a:stretch>
        </p:blipFill>
        <p:spPr>
          <a:xfrm>
            <a:off x="7776356" y="4905165"/>
            <a:ext cx="923580" cy="1468388"/>
          </a:xfrm>
          <a:prstGeom prst="rect">
            <a:avLst/>
          </a:prstGeom>
        </p:spPr>
      </p:pic>
      <p:pic>
        <p:nvPicPr>
          <p:cNvPr id="8" name="Picture 7"/>
          <p:cNvPicPr>
            <a:picLocks noChangeAspect="1"/>
          </p:cNvPicPr>
          <p:nvPr/>
        </p:nvPicPr>
        <p:blipFill>
          <a:blip r:embed="rId4"/>
          <a:stretch>
            <a:fillRect/>
          </a:stretch>
        </p:blipFill>
        <p:spPr>
          <a:xfrm>
            <a:off x="6474270" y="4905164"/>
            <a:ext cx="1129970" cy="1468388"/>
          </a:xfrm>
          <a:prstGeom prst="rect">
            <a:avLst/>
          </a:prstGeom>
        </p:spPr>
      </p:pic>
      <p:pic>
        <p:nvPicPr>
          <p:cNvPr id="10" name="Picture 9"/>
          <p:cNvPicPr>
            <a:picLocks noChangeAspect="1"/>
          </p:cNvPicPr>
          <p:nvPr/>
        </p:nvPicPr>
        <p:blipFill>
          <a:blip r:embed="rId5"/>
          <a:stretch>
            <a:fillRect/>
          </a:stretch>
        </p:blipFill>
        <p:spPr>
          <a:xfrm>
            <a:off x="5184068" y="4905164"/>
            <a:ext cx="1095643" cy="1468388"/>
          </a:xfrm>
          <a:prstGeom prst="rect">
            <a:avLst/>
          </a:prstGeom>
        </p:spPr>
      </p:pic>
      <p:sp>
        <p:nvSpPr>
          <p:cNvPr id="11" name="TextBox 10"/>
          <p:cNvSpPr txBox="1"/>
          <p:nvPr/>
        </p:nvSpPr>
        <p:spPr>
          <a:xfrm>
            <a:off x="647564" y="5295951"/>
            <a:ext cx="3328155" cy="584775"/>
          </a:xfrm>
          <a:prstGeom prst="rect">
            <a:avLst/>
          </a:prstGeom>
          <a:noFill/>
        </p:spPr>
        <p:txBody>
          <a:bodyPr wrap="none" rtlCol="0">
            <a:spAutoFit/>
          </a:bodyPr>
          <a:lstStyle/>
          <a:p>
            <a:r>
              <a:rPr lang="en-GB" sz="3200" dirty="0" smtClean="0"/>
              <a:t>Nobel Prize 2001</a:t>
            </a:r>
            <a:endParaRPr lang="en-GB" sz="3200" dirty="0"/>
          </a:p>
        </p:txBody>
      </p:sp>
      <p:sp>
        <p:nvSpPr>
          <p:cNvPr id="7"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9"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2" name="TextBox 1"/>
          <p:cNvSpPr txBox="1"/>
          <p:nvPr/>
        </p:nvSpPr>
        <p:spPr>
          <a:xfrm>
            <a:off x="7415235" y="585962"/>
            <a:ext cx="1237839" cy="707886"/>
          </a:xfrm>
          <a:prstGeom prst="rect">
            <a:avLst/>
          </a:prstGeom>
          <a:noFill/>
        </p:spPr>
        <p:txBody>
          <a:bodyPr wrap="none" rtlCol="0">
            <a:spAutoFit/>
          </a:bodyPr>
          <a:lstStyle/>
          <a:p>
            <a:r>
              <a:rPr lang="en-GB" sz="4000" dirty="0" smtClean="0">
                <a:solidFill>
                  <a:schemeClr val="bg1"/>
                </a:solidFill>
              </a:rPr>
              <a:t>BEC</a:t>
            </a:r>
            <a:endParaRPr lang="en-GB" sz="4000" dirty="0">
              <a:solidFill>
                <a:schemeClr val="bg1"/>
              </a:solidFill>
            </a:endParaRPr>
          </a:p>
        </p:txBody>
      </p:sp>
    </p:spTree>
    <p:extLst>
      <p:ext uri="{BB962C8B-B14F-4D97-AF65-F5344CB8AC3E}">
        <p14:creationId xmlns:p14="http://schemas.microsoft.com/office/powerpoint/2010/main" val="3466006935"/>
      </p:ext>
    </p:extLst>
  </p:cSld>
  <p:clrMapOvr>
    <a:masterClrMapping/>
  </p:clrMapOvr>
  <mc:AlternateContent xmlns:mc="http://schemas.openxmlformats.org/markup-compatibility/2006" xmlns:p14="http://schemas.microsoft.com/office/powerpoint/2010/main">
    <mc:Choice Requires="p14">
      <p:transition p14:dur="330">
        <p:fade/>
      </p:transition>
    </mc:Choice>
    <mc:Fallback xmlns="">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6"/>
          <p:cNvSpPr txBox="1">
            <a:spLocks/>
          </p:cNvSpPr>
          <p:nvPr/>
        </p:nvSpPr>
        <p:spPr>
          <a:xfrm>
            <a:off x="387953" y="370380"/>
            <a:ext cx="8756966" cy="57795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GB" dirty="0" err="1" smtClean="0">
                <a:solidFill>
                  <a:prstClr val="black"/>
                </a:solidFill>
              </a:rPr>
              <a:t>Cuprates</a:t>
            </a:r>
            <a:r>
              <a:rPr lang="en-GB" dirty="0" smtClean="0">
                <a:solidFill>
                  <a:prstClr val="black"/>
                </a:solidFill>
              </a:rPr>
              <a:t> – simplest model as a stack of JJs</a:t>
            </a:r>
            <a:endParaRPr lang="en-GB" dirty="0">
              <a:solidFill>
                <a:prstClr val="black"/>
              </a:solidFill>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88" y="1148045"/>
            <a:ext cx="3450656" cy="4549207"/>
          </a:xfrm>
          <a:prstGeom prst="rect">
            <a:avLst/>
          </a:prstGeom>
        </p:spPr>
      </p:pic>
      <p:sp>
        <p:nvSpPr>
          <p:cNvPr id="12" name="TextBox 11"/>
          <p:cNvSpPr txBox="1"/>
          <p:nvPr/>
        </p:nvSpPr>
        <p:spPr>
          <a:xfrm>
            <a:off x="4932040" y="4653136"/>
            <a:ext cx="3667539" cy="1200329"/>
          </a:xfrm>
          <a:prstGeom prst="rect">
            <a:avLst/>
          </a:prstGeom>
          <a:noFill/>
        </p:spPr>
        <p:txBody>
          <a:bodyPr wrap="square" rtlCol="0">
            <a:spAutoFit/>
          </a:bodyPr>
          <a:lstStyle/>
          <a:p>
            <a:pPr marL="285750" indent="-285750" algn="l" fontAlgn="auto">
              <a:spcBef>
                <a:spcPts val="0"/>
              </a:spcBef>
              <a:spcAft>
                <a:spcPts val="0"/>
              </a:spcAft>
              <a:buFont typeface="Arial" panose="020B0604020202020204" pitchFamily="34" charset="0"/>
              <a:buChar char="•"/>
            </a:pPr>
            <a:r>
              <a:rPr lang="en-GB" sz="1800" dirty="0" err="1" smtClean="0">
                <a:solidFill>
                  <a:prstClr val="black"/>
                </a:solidFill>
                <a:latin typeface="Calibri" panose="020F0502020204030204"/>
              </a:rPr>
              <a:t>CuO</a:t>
            </a:r>
            <a:r>
              <a:rPr lang="en-GB" sz="1800" dirty="0" smtClean="0">
                <a:solidFill>
                  <a:prstClr val="black"/>
                </a:solidFill>
                <a:latin typeface="Calibri" panose="020F0502020204030204"/>
              </a:rPr>
              <a:t> layers form 2D superconducting planes, weakly coupled by the Josephson effect</a:t>
            </a:r>
          </a:p>
          <a:p>
            <a:pPr lvl="1" algn="l" fontAlgn="auto">
              <a:spcBef>
                <a:spcPts val="0"/>
              </a:spcBef>
              <a:spcAft>
                <a:spcPts val="0"/>
              </a:spcAft>
            </a:pPr>
            <a:r>
              <a:rPr lang="en-GB" sz="1800" dirty="0" err="1" smtClean="0">
                <a:solidFill>
                  <a:prstClr val="black"/>
                </a:solidFill>
                <a:latin typeface="Calibri" panose="020F0502020204030204"/>
              </a:rPr>
              <a:t>Kleiner</a:t>
            </a:r>
            <a:r>
              <a:rPr lang="en-GB" sz="1800" dirty="0" smtClean="0">
                <a:solidFill>
                  <a:prstClr val="black"/>
                </a:solidFill>
                <a:latin typeface="Calibri" panose="020F0502020204030204"/>
              </a:rPr>
              <a:t> </a:t>
            </a:r>
            <a:r>
              <a:rPr lang="en-GB" sz="1800" i="1" dirty="0">
                <a:solidFill>
                  <a:prstClr val="black"/>
                </a:solidFill>
                <a:latin typeface="Calibri" panose="020F0502020204030204"/>
              </a:rPr>
              <a:t>et al. </a:t>
            </a:r>
            <a:r>
              <a:rPr lang="en-GB" sz="1800" dirty="0">
                <a:solidFill>
                  <a:prstClr val="black"/>
                </a:solidFill>
                <a:latin typeface="Calibri" panose="020F0502020204030204"/>
              </a:rPr>
              <a:t>PRL </a:t>
            </a:r>
            <a:r>
              <a:rPr lang="en-GB" sz="1800" b="1" dirty="0">
                <a:solidFill>
                  <a:prstClr val="black"/>
                </a:solidFill>
                <a:latin typeface="Calibri" panose="020F0502020204030204"/>
              </a:rPr>
              <a:t>68</a:t>
            </a:r>
            <a:r>
              <a:rPr lang="en-GB" sz="1800" dirty="0">
                <a:solidFill>
                  <a:prstClr val="black"/>
                </a:solidFill>
                <a:latin typeface="Calibri" panose="020F0502020204030204"/>
              </a:rPr>
              <a:t> 2394 (1992</a:t>
            </a:r>
            <a:r>
              <a:rPr lang="en-GB" sz="1800" dirty="0" smtClean="0">
                <a:solidFill>
                  <a:prstClr val="black"/>
                </a:solidFill>
                <a:latin typeface="Calibri" panose="020F0502020204030204"/>
              </a:rPr>
              <a:t>)</a:t>
            </a:r>
            <a:endParaRPr lang="en-GB" sz="1800" dirty="0">
              <a:solidFill>
                <a:prstClr val="black"/>
              </a:solidFill>
              <a:latin typeface="Calibri" panose="020F0502020204030204"/>
            </a:endParaRPr>
          </a:p>
        </p:txBody>
      </p:sp>
      <p:grpSp>
        <p:nvGrpSpPr>
          <p:cNvPr id="2" name="Group 1"/>
          <p:cNvGrpSpPr/>
          <p:nvPr/>
        </p:nvGrpSpPr>
        <p:grpSpPr>
          <a:xfrm>
            <a:off x="5544108" y="1635895"/>
            <a:ext cx="2895752" cy="2329680"/>
            <a:chOff x="2828376" y="1589157"/>
            <a:chExt cx="2895752" cy="2329680"/>
          </a:xfrm>
        </p:grpSpPr>
        <p:grpSp>
          <p:nvGrpSpPr>
            <p:cNvPr id="13" name="Group 12"/>
            <p:cNvGrpSpPr/>
            <p:nvPr/>
          </p:nvGrpSpPr>
          <p:grpSpPr>
            <a:xfrm>
              <a:off x="2973608" y="1602818"/>
              <a:ext cx="2300908" cy="2316019"/>
              <a:chOff x="969067" y="1230795"/>
              <a:chExt cx="2300908" cy="2316019"/>
            </a:xfrm>
          </p:grpSpPr>
          <p:sp>
            <p:nvSpPr>
              <p:cNvPr id="14" name="Rectangle 13"/>
              <p:cNvSpPr/>
              <p:nvPr/>
            </p:nvSpPr>
            <p:spPr>
              <a:xfrm>
                <a:off x="969067" y="3446714"/>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15" name="Rectangle 14"/>
              <p:cNvSpPr/>
              <p:nvPr/>
            </p:nvSpPr>
            <p:spPr>
              <a:xfrm>
                <a:off x="969067" y="3321000"/>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16" name="Rectangle 15"/>
              <p:cNvSpPr/>
              <p:nvPr/>
            </p:nvSpPr>
            <p:spPr>
              <a:xfrm>
                <a:off x="969067" y="3220900"/>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17" name="Rectangle 16"/>
              <p:cNvSpPr/>
              <p:nvPr/>
            </p:nvSpPr>
            <p:spPr>
              <a:xfrm>
                <a:off x="969067" y="2548586"/>
                <a:ext cx="2300908" cy="685014"/>
              </a:xfrm>
              <a:prstGeom prst="rect">
                <a:avLst/>
              </a:prstGeom>
              <a:solidFill>
                <a:schemeClr val="accent6">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18" name="Rectangle 17"/>
              <p:cNvSpPr/>
              <p:nvPr/>
            </p:nvSpPr>
            <p:spPr>
              <a:xfrm>
                <a:off x="969067" y="2448486"/>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1" name="Rectangle 20"/>
              <p:cNvSpPr/>
              <p:nvPr/>
            </p:nvSpPr>
            <p:spPr>
              <a:xfrm>
                <a:off x="969067" y="2322772"/>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2" name="Rectangle 21"/>
              <p:cNvSpPr/>
              <p:nvPr/>
            </p:nvSpPr>
            <p:spPr>
              <a:xfrm>
                <a:off x="969067" y="2222672"/>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4" name="Rectangle 23"/>
              <p:cNvSpPr/>
              <p:nvPr/>
            </p:nvSpPr>
            <p:spPr>
              <a:xfrm>
                <a:off x="969067" y="1550359"/>
                <a:ext cx="2300908" cy="685013"/>
              </a:xfrm>
              <a:prstGeom prst="rect">
                <a:avLst/>
              </a:prstGeom>
              <a:solidFill>
                <a:schemeClr val="accent6">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5" name="Rectangle 24"/>
              <p:cNvSpPr/>
              <p:nvPr/>
            </p:nvSpPr>
            <p:spPr>
              <a:xfrm>
                <a:off x="969067" y="1456609"/>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6" name="Rectangle 25"/>
              <p:cNvSpPr/>
              <p:nvPr/>
            </p:nvSpPr>
            <p:spPr>
              <a:xfrm>
                <a:off x="969067" y="1330895"/>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27" name="Rectangle 26"/>
              <p:cNvSpPr/>
              <p:nvPr/>
            </p:nvSpPr>
            <p:spPr>
              <a:xfrm>
                <a:off x="969067" y="1230795"/>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grpSp>
        <p:sp>
          <p:nvSpPr>
            <p:cNvPr id="28" name="TextBox 27"/>
            <p:cNvSpPr txBox="1"/>
            <p:nvPr/>
          </p:nvSpPr>
          <p:spPr>
            <a:xfrm>
              <a:off x="2828376" y="1872568"/>
              <a:ext cx="290464"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S</a:t>
              </a:r>
              <a:endParaRPr lang="en-GB" sz="1800" dirty="0">
                <a:solidFill>
                  <a:prstClr val="black"/>
                </a:solidFill>
                <a:latin typeface="Calibri" panose="020F0502020204030204"/>
              </a:endParaRPr>
            </a:p>
          </p:txBody>
        </p:sp>
        <p:sp>
          <p:nvSpPr>
            <p:cNvPr id="29" name="TextBox 28"/>
            <p:cNvSpPr txBox="1"/>
            <p:nvPr/>
          </p:nvSpPr>
          <p:spPr>
            <a:xfrm>
              <a:off x="2927889" y="2242783"/>
              <a:ext cx="45719" cy="369332"/>
            </a:xfrm>
            <a:prstGeom prst="rect">
              <a:avLst/>
            </a:prstGeom>
            <a:noFill/>
          </p:spPr>
          <p:txBody>
            <a:bodyPr wrap="square" rtlCol="0">
              <a:spAutoFit/>
            </a:bodyPr>
            <a:lstStyle/>
            <a:p>
              <a:pPr algn="l" fontAlgn="auto">
                <a:spcBef>
                  <a:spcPts val="0"/>
                </a:spcBef>
                <a:spcAft>
                  <a:spcPts val="0"/>
                </a:spcAft>
              </a:pPr>
              <a:r>
                <a:rPr lang="en-GB" sz="1800" dirty="0" smtClean="0">
                  <a:solidFill>
                    <a:prstClr val="black"/>
                  </a:solidFill>
                  <a:latin typeface="Calibri" panose="020F0502020204030204"/>
                </a:rPr>
                <a:t>I</a:t>
              </a:r>
              <a:endParaRPr lang="en-GB" sz="1800" dirty="0">
                <a:solidFill>
                  <a:prstClr val="black"/>
                </a:solidFill>
                <a:latin typeface="Calibri" panose="020F0502020204030204"/>
              </a:endParaRPr>
            </a:p>
          </p:txBody>
        </p:sp>
        <p:sp>
          <p:nvSpPr>
            <p:cNvPr id="30" name="Rectangle 29"/>
            <p:cNvSpPr/>
            <p:nvPr/>
          </p:nvSpPr>
          <p:spPr>
            <a:xfrm>
              <a:off x="2828376" y="2604166"/>
              <a:ext cx="290464" cy="369332"/>
            </a:xfrm>
            <a:prstGeom prst="rect">
              <a:avLst/>
            </a:prstGeom>
          </p:spPr>
          <p:txBody>
            <a:bodyPr wrap="none">
              <a:spAutoFit/>
            </a:bodyPr>
            <a:lstStyle/>
            <a:p>
              <a:pPr algn="l" fontAlgn="auto">
                <a:spcBef>
                  <a:spcPts val="0"/>
                </a:spcBef>
                <a:spcAft>
                  <a:spcPts val="0"/>
                </a:spcAft>
              </a:pPr>
              <a:r>
                <a:rPr lang="en-GB" sz="1800" dirty="0">
                  <a:solidFill>
                    <a:prstClr val="black"/>
                  </a:solidFill>
                  <a:latin typeface="Calibri" panose="020F0502020204030204"/>
                </a:rPr>
                <a:t>S</a:t>
              </a:r>
            </a:p>
          </p:txBody>
        </p:sp>
        <mc:AlternateContent xmlns:mc="http://schemas.openxmlformats.org/markup-compatibility/2006" xmlns:a14="http://schemas.microsoft.com/office/drawing/2010/main">
          <mc:Choice Requires="a14">
            <p:sp>
              <p:nvSpPr>
                <p:cNvPr id="31" name="TextBox 30"/>
                <p:cNvSpPr txBox="1"/>
                <p:nvPr/>
              </p:nvSpPr>
              <p:spPr>
                <a:xfrm>
                  <a:off x="5172823" y="2438925"/>
                  <a:ext cx="294824"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sub>
                        </m:sSub>
                      </m:oMath>
                    </m:oMathPara>
                  </a14:m>
                  <a:endParaRPr lang="en-GB" sz="1800" dirty="0">
                    <a:solidFill>
                      <a:prstClr val="black"/>
                    </a:solidFill>
                    <a:latin typeface="Calibri" panose="020F0502020204030204"/>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5172823" y="2438925"/>
                  <a:ext cx="294824" cy="299313"/>
                </a:xfrm>
                <a:prstGeom prst="rect">
                  <a:avLst/>
                </a:prstGeom>
                <a:blipFill rotWithShape="0">
                  <a:blip r:embed="rId4"/>
                  <a:stretch>
                    <a:fillRect l="-27083" r="-14583"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5172823" y="1953112"/>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+1 </m:t>
                            </m:r>
                          </m:sub>
                        </m:sSub>
                      </m:oMath>
                    </m:oMathPara>
                  </a14:m>
                  <a:endParaRPr lang="en-GB" sz="1800" dirty="0">
                    <a:solidFill>
                      <a:prstClr val="black"/>
                    </a:solidFill>
                    <a:latin typeface="Calibri" panose="020F0502020204030204"/>
                  </a:endParaRPr>
                </a:p>
              </p:txBody>
            </p:sp>
          </mc:Choice>
          <mc:Fallback xmlns="">
            <p:sp>
              <p:nvSpPr>
                <p:cNvPr id="32" name="TextBox 31"/>
                <p:cNvSpPr txBox="1">
                  <a:spLocks noRot="1" noChangeAspect="1" noMove="1" noResize="1" noEditPoints="1" noAdjustHandles="1" noChangeArrowheads="1" noChangeShapeType="1" noTextEdit="1"/>
                </p:cNvSpPr>
                <p:nvPr/>
              </p:nvSpPr>
              <p:spPr>
                <a:xfrm>
                  <a:off x="5172823" y="1953112"/>
                  <a:ext cx="551305" cy="299313"/>
                </a:xfrm>
                <a:prstGeom prst="rect">
                  <a:avLst/>
                </a:prstGeom>
                <a:blipFill rotWithShape="0">
                  <a:blip r:embed="rId5"/>
                  <a:stretch>
                    <a:fillRect l="-13333"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5172823" y="2964188"/>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−1 </m:t>
                            </m:r>
                          </m:sub>
                        </m:sSub>
                      </m:oMath>
                    </m:oMathPara>
                  </a14:m>
                  <a:endParaRPr lang="en-GB" sz="1800" dirty="0">
                    <a:solidFill>
                      <a:prstClr val="black"/>
                    </a:solidFill>
                    <a:latin typeface="Calibri" panose="020F0502020204030204"/>
                  </a:endParaRPr>
                </a:p>
              </p:txBody>
            </p:sp>
          </mc:Choice>
          <mc:Fallback xmlns="">
            <p:sp>
              <p:nvSpPr>
                <p:cNvPr id="33" name="TextBox 32"/>
                <p:cNvSpPr txBox="1">
                  <a:spLocks noRot="1" noChangeAspect="1" noMove="1" noResize="1" noEditPoints="1" noAdjustHandles="1" noChangeArrowheads="1" noChangeShapeType="1" noTextEdit="1"/>
                </p:cNvSpPr>
                <p:nvPr/>
              </p:nvSpPr>
              <p:spPr>
                <a:xfrm>
                  <a:off x="5172823" y="2964188"/>
                  <a:ext cx="551305" cy="299313"/>
                </a:xfrm>
                <a:prstGeom prst="rect">
                  <a:avLst/>
                </a:prstGeom>
                <a:blipFill rotWithShape="0">
                  <a:blip r:embed="rId6"/>
                  <a:stretch>
                    <a:fillRect l="-13333"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5172822" y="3419744"/>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−2 </m:t>
                            </m:r>
                          </m:sub>
                        </m:sSub>
                      </m:oMath>
                    </m:oMathPara>
                  </a14:m>
                  <a:endParaRPr lang="en-GB" sz="1800" dirty="0">
                    <a:solidFill>
                      <a:prstClr val="black"/>
                    </a:solidFill>
                    <a:latin typeface="Calibri" panose="020F0502020204030204"/>
                  </a:endParaRPr>
                </a:p>
              </p:txBody>
            </p:sp>
          </mc:Choice>
          <mc:Fallback xmlns="">
            <p:sp>
              <p:nvSpPr>
                <p:cNvPr id="34" name="TextBox 33"/>
                <p:cNvSpPr txBox="1">
                  <a:spLocks noRot="1" noChangeAspect="1" noMove="1" noResize="1" noEditPoints="1" noAdjustHandles="1" noChangeArrowheads="1" noChangeShapeType="1" noTextEdit="1"/>
                </p:cNvSpPr>
                <p:nvPr/>
              </p:nvSpPr>
              <p:spPr>
                <a:xfrm>
                  <a:off x="5172822" y="3419744"/>
                  <a:ext cx="551305" cy="299313"/>
                </a:xfrm>
                <a:prstGeom prst="rect">
                  <a:avLst/>
                </a:prstGeom>
                <a:blipFill rotWithShape="0">
                  <a:blip r:embed="rId7"/>
                  <a:stretch>
                    <a:fillRect l="-13333" b="-26531"/>
                  </a:stretch>
                </a:blipFill>
              </p:spPr>
              <p:txBody>
                <a:bodyPr/>
                <a:lstStyle/>
                <a:p>
                  <a:r>
                    <a:rPr lang="en-GB">
                      <a:noFill/>
                    </a:rPr>
                    <a:t> </a:t>
                  </a:r>
                </a:p>
              </p:txBody>
            </p:sp>
          </mc:Fallback>
        </mc:AlternateContent>
        <p:sp>
          <p:nvSpPr>
            <p:cNvPr id="35" name="Freeform 34"/>
            <p:cNvSpPr/>
            <p:nvPr/>
          </p:nvSpPr>
          <p:spPr>
            <a:xfrm>
              <a:off x="3087906" y="2131858"/>
              <a:ext cx="2067339" cy="286316"/>
            </a:xfrm>
            <a:custGeom>
              <a:avLst/>
              <a:gdLst>
                <a:gd name="connsiteX0" fmla="*/ 0 w 2067339"/>
                <a:gd name="connsiteY0" fmla="*/ 283351 h 286316"/>
                <a:gd name="connsiteX1" fmla="*/ 337931 w 2067339"/>
                <a:gd name="connsiteY1" fmla="*/ 263472 h 286316"/>
                <a:gd name="connsiteX2" fmla="*/ 705678 w 2067339"/>
                <a:gd name="connsiteY2" fmla="*/ 114385 h 286316"/>
                <a:gd name="connsiteX3" fmla="*/ 1212574 w 2067339"/>
                <a:gd name="connsiteY3" fmla="*/ 5055 h 286316"/>
                <a:gd name="connsiteX4" fmla="*/ 1530626 w 2067339"/>
                <a:gd name="connsiteY4" fmla="*/ 24933 h 286316"/>
                <a:gd name="connsiteX5" fmla="*/ 1729409 w 2067339"/>
                <a:gd name="connsiteY5" fmla="*/ 84568 h 286316"/>
                <a:gd name="connsiteX6" fmla="*/ 1958009 w 2067339"/>
                <a:gd name="connsiteY6" fmla="*/ 124325 h 286316"/>
                <a:gd name="connsiteX7" fmla="*/ 2067339 w 2067339"/>
                <a:gd name="connsiteY7" fmla="*/ 114385 h 2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7339" h="286316">
                  <a:moveTo>
                    <a:pt x="0" y="283351"/>
                  </a:moveTo>
                  <a:cubicBezTo>
                    <a:pt x="110159" y="287492"/>
                    <a:pt x="220318" y="291633"/>
                    <a:pt x="337931" y="263472"/>
                  </a:cubicBezTo>
                  <a:cubicBezTo>
                    <a:pt x="455544" y="235311"/>
                    <a:pt x="559904" y="157454"/>
                    <a:pt x="705678" y="114385"/>
                  </a:cubicBezTo>
                  <a:cubicBezTo>
                    <a:pt x="851452" y="71316"/>
                    <a:pt x="1075083" y="19964"/>
                    <a:pt x="1212574" y="5055"/>
                  </a:cubicBezTo>
                  <a:cubicBezTo>
                    <a:pt x="1350065" y="-9854"/>
                    <a:pt x="1444487" y="11681"/>
                    <a:pt x="1530626" y="24933"/>
                  </a:cubicBezTo>
                  <a:cubicBezTo>
                    <a:pt x="1616765" y="38185"/>
                    <a:pt x="1658179" y="68003"/>
                    <a:pt x="1729409" y="84568"/>
                  </a:cubicBezTo>
                  <a:cubicBezTo>
                    <a:pt x="1800639" y="101133"/>
                    <a:pt x="1901687" y="119355"/>
                    <a:pt x="1958009" y="124325"/>
                  </a:cubicBezTo>
                  <a:cubicBezTo>
                    <a:pt x="2014331" y="129294"/>
                    <a:pt x="2040835" y="121839"/>
                    <a:pt x="2067339" y="114385"/>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6" name="Freeform 35"/>
            <p:cNvSpPr/>
            <p:nvPr/>
          </p:nvSpPr>
          <p:spPr>
            <a:xfrm>
              <a:off x="3077967" y="2941983"/>
              <a:ext cx="2097157" cy="407720"/>
            </a:xfrm>
            <a:custGeom>
              <a:avLst/>
              <a:gdLst>
                <a:gd name="connsiteX0" fmla="*/ 0 w 2097157"/>
                <a:gd name="connsiteY0" fmla="*/ 387626 h 407720"/>
                <a:gd name="connsiteX1" fmla="*/ 248478 w 2097157"/>
                <a:gd name="connsiteY1" fmla="*/ 397565 h 407720"/>
                <a:gd name="connsiteX2" fmla="*/ 467139 w 2097157"/>
                <a:gd name="connsiteY2" fmla="*/ 407504 h 407720"/>
                <a:gd name="connsiteX3" fmla="*/ 735496 w 2097157"/>
                <a:gd name="connsiteY3" fmla="*/ 387626 h 407720"/>
                <a:gd name="connsiteX4" fmla="*/ 1003852 w 2097157"/>
                <a:gd name="connsiteY4" fmla="*/ 318052 h 407720"/>
                <a:gd name="connsiteX5" fmla="*/ 1282148 w 2097157"/>
                <a:gd name="connsiteY5" fmla="*/ 198782 h 407720"/>
                <a:gd name="connsiteX6" fmla="*/ 1470991 w 2097157"/>
                <a:gd name="connsiteY6" fmla="*/ 119269 h 407720"/>
                <a:gd name="connsiteX7" fmla="*/ 1659835 w 2097157"/>
                <a:gd name="connsiteY7" fmla="*/ 59634 h 407720"/>
                <a:gd name="connsiteX8" fmla="*/ 1848678 w 2097157"/>
                <a:gd name="connsiteY8" fmla="*/ 39756 h 407720"/>
                <a:gd name="connsiteX9" fmla="*/ 2027583 w 2097157"/>
                <a:gd name="connsiteY9" fmla="*/ 19878 h 407720"/>
                <a:gd name="connsiteX10" fmla="*/ 2097157 w 2097157"/>
                <a:gd name="connsiteY10" fmla="*/ 0 h 4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7157" h="407720">
                  <a:moveTo>
                    <a:pt x="0" y="387626"/>
                  </a:moveTo>
                  <a:lnTo>
                    <a:pt x="248478" y="397565"/>
                  </a:lnTo>
                  <a:cubicBezTo>
                    <a:pt x="326334" y="400878"/>
                    <a:pt x="385969" y="409160"/>
                    <a:pt x="467139" y="407504"/>
                  </a:cubicBezTo>
                  <a:cubicBezTo>
                    <a:pt x="548309" y="405848"/>
                    <a:pt x="646044" y="402535"/>
                    <a:pt x="735496" y="387626"/>
                  </a:cubicBezTo>
                  <a:cubicBezTo>
                    <a:pt x="824948" y="372717"/>
                    <a:pt x="912743" y="349526"/>
                    <a:pt x="1003852" y="318052"/>
                  </a:cubicBezTo>
                  <a:cubicBezTo>
                    <a:pt x="1094961" y="286578"/>
                    <a:pt x="1282148" y="198782"/>
                    <a:pt x="1282148" y="198782"/>
                  </a:cubicBezTo>
                  <a:cubicBezTo>
                    <a:pt x="1360004" y="165652"/>
                    <a:pt x="1408043" y="142460"/>
                    <a:pt x="1470991" y="119269"/>
                  </a:cubicBezTo>
                  <a:cubicBezTo>
                    <a:pt x="1533939" y="96078"/>
                    <a:pt x="1596887" y="72886"/>
                    <a:pt x="1659835" y="59634"/>
                  </a:cubicBezTo>
                  <a:cubicBezTo>
                    <a:pt x="1722783" y="46382"/>
                    <a:pt x="1848678" y="39756"/>
                    <a:pt x="1848678" y="39756"/>
                  </a:cubicBezTo>
                  <a:cubicBezTo>
                    <a:pt x="1909969" y="33130"/>
                    <a:pt x="1986170" y="26504"/>
                    <a:pt x="2027583" y="19878"/>
                  </a:cubicBezTo>
                  <a:cubicBezTo>
                    <a:pt x="2068996" y="13252"/>
                    <a:pt x="2083076" y="6626"/>
                    <a:pt x="2097157"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7" name="Freeform 36"/>
            <p:cNvSpPr/>
            <p:nvPr/>
          </p:nvSpPr>
          <p:spPr>
            <a:xfrm>
              <a:off x="3087906" y="1589157"/>
              <a:ext cx="2047461" cy="329095"/>
            </a:xfrm>
            <a:custGeom>
              <a:avLst/>
              <a:gdLst>
                <a:gd name="connsiteX0" fmla="*/ 0 w 2047461"/>
                <a:gd name="connsiteY0" fmla="*/ 329095 h 329095"/>
                <a:gd name="connsiteX1" fmla="*/ 377687 w 2047461"/>
                <a:gd name="connsiteY1" fmla="*/ 299278 h 329095"/>
                <a:gd name="connsiteX2" fmla="*/ 626165 w 2047461"/>
                <a:gd name="connsiteY2" fmla="*/ 249582 h 329095"/>
                <a:gd name="connsiteX3" fmla="*/ 1182757 w 2047461"/>
                <a:gd name="connsiteY3" fmla="*/ 170069 h 329095"/>
                <a:gd name="connsiteX4" fmla="*/ 1749287 w 2047461"/>
                <a:gd name="connsiteY4" fmla="*/ 80617 h 329095"/>
                <a:gd name="connsiteX5" fmla="*/ 1918252 w 2047461"/>
                <a:gd name="connsiteY5" fmla="*/ 11043 h 329095"/>
                <a:gd name="connsiteX6" fmla="*/ 2047461 w 2047461"/>
                <a:gd name="connsiteY6" fmla="*/ 1104 h 32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7461" h="329095">
                  <a:moveTo>
                    <a:pt x="0" y="329095"/>
                  </a:moveTo>
                  <a:cubicBezTo>
                    <a:pt x="136663" y="320812"/>
                    <a:pt x="273326" y="312530"/>
                    <a:pt x="377687" y="299278"/>
                  </a:cubicBezTo>
                  <a:cubicBezTo>
                    <a:pt x="482048" y="286026"/>
                    <a:pt x="491987" y="271117"/>
                    <a:pt x="626165" y="249582"/>
                  </a:cubicBezTo>
                  <a:cubicBezTo>
                    <a:pt x="760343" y="228047"/>
                    <a:pt x="1182757" y="170069"/>
                    <a:pt x="1182757" y="170069"/>
                  </a:cubicBezTo>
                  <a:cubicBezTo>
                    <a:pt x="1369944" y="141908"/>
                    <a:pt x="1626705" y="107121"/>
                    <a:pt x="1749287" y="80617"/>
                  </a:cubicBezTo>
                  <a:cubicBezTo>
                    <a:pt x="1871870" y="54113"/>
                    <a:pt x="1868556" y="24295"/>
                    <a:pt x="1918252" y="11043"/>
                  </a:cubicBezTo>
                  <a:cubicBezTo>
                    <a:pt x="1967948" y="-2209"/>
                    <a:pt x="2007704" y="-553"/>
                    <a:pt x="2047461" y="1104"/>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8" name="Freeform 37"/>
            <p:cNvSpPr/>
            <p:nvPr/>
          </p:nvSpPr>
          <p:spPr>
            <a:xfrm>
              <a:off x="3077967" y="3597965"/>
              <a:ext cx="2107096" cy="298174"/>
            </a:xfrm>
            <a:custGeom>
              <a:avLst/>
              <a:gdLst>
                <a:gd name="connsiteX0" fmla="*/ 0 w 2107096"/>
                <a:gd name="connsiteY0" fmla="*/ 298174 h 298174"/>
                <a:gd name="connsiteX1" fmla="*/ 427383 w 2107096"/>
                <a:gd name="connsiteY1" fmla="*/ 258418 h 298174"/>
                <a:gd name="connsiteX2" fmla="*/ 904461 w 2107096"/>
                <a:gd name="connsiteY2" fmla="*/ 208722 h 298174"/>
                <a:gd name="connsiteX3" fmla="*/ 1321904 w 2107096"/>
                <a:gd name="connsiteY3" fmla="*/ 139148 h 298174"/>
                <a:gd name="connsiteX4" fmla="*/ 1679713 w 2107096"/>
                <a:gd name="connsiteY4" fmla="*/ 69574 h 298174"/>
                <a:gd name="connsiteX5" fmla="*/ 1938131 w 2107096"/>
                <a:gd name="connsiteY5" fmla="*/ 19878 h 298174"/>
                <a:gd name="connsiteX6" fmla="*/ 2077278 w 2107096"/>
                <a:gd name="connsiteY6" fmla="*/ 9939 h 298174"/>
                <a:gd name="connsiteX7" fmla="*/ 2107096 w 2107096"/>
                <a:gd name="connsiteY7" fmla="*/ 0 h 29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096" h="298174">
                  <a:moveTo>
                    <a:pt x="0" y="298174"/>
                  </a:moveTo>
                  <a:lnTo>
                    <a:pt x="427383" y="258418"/>
                  </a:lnTo>
                  <a:cubicBezTo>
                    <a:pt x="578126" y="243509"/>
                    <a:pt x="755374" y="228600"/>
                    <a:pt x="904461" y="208722"/>
                  </a:cubicBezTo>
                  <a:cubicBezTo>
                    <a:pt x="1053548" y="188844"/>
                    <a:pt x="1192695" y="162339"/>
                    <a:pt x="1321904" y="139148"/>
                  </a:cubicBezTo>
                  <a:cubicBezTo>
                    <a:pt x="1451113" y="115957"/>
                    <a:pt x="1679713" y="69574"/>
                    <a:pt x="1679713" y="69574"/>
                  </a:cubicBezTo>
                  <a:cubicBezTo>
                    <a:pt x="1782418" y="49696"/>
                    <a:pt x="1871870" y="29817"/>
                    <a:pt x="1938131" y="19878"/>
                  </a:cubicBezTo>
                  <a:cubicBezTo>
                    <a:pt x="2004392" y="9939"/>
                    <a:pt x="2049117" y="13252"/>
                    <a:pt x="2077278" y="9939"/>
                  </a:cubicBezTo>
                  <a:cubicBezTo>
                    <a:pt x="2105439" y="6626"/>
                    <a:pt x="2106267" y="3313"/>
                    <a:pt x="2107096"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9" name="Freeform 38"/>
            <p:cNvSpPr/>
            <p:nvPr/>
          </p:nvSpPr>
          <p:spPr>
            <a:xfrm>
              <a:off x="3097845" y="2604052"/>
              <a:ext cx="2067339" cy="318052"/>
            </a:xfrm>
            <a:custGeom>
              <a:avLst/>
              <a:gdLst>
                <a:gd name="connsiteX0" fmla="*/ 0 w 2067339"/>
                <a:gd name="connsiteY0" fmla="*/ 318052 h 318052"/>
                <a:gd name="connsiteX1" fmla="*/ 238539 w 2067339"/>
                <a:gd name="connsiteY1" fmla="*/ 258418 h 318052"/>
                <a:gd name="connsiteX2" fmla="*/ 417444 w 2067339"/>
                <a:gd name="connsiteY2" fmla="*/ 218661 h 318052"/>
                <a:gd name="connsiteX3" fmla="*/ 785192 w 2067339"/>
                <a:gd name="connsiteY3" fmla="*/ 178905 h 318052"/>
                <a:gd name="connsiteX4" fmla="*/ 1143000 w 2067339"/>
                <a:gd name="connsiteY4" fmla="*/ 139148 h 318052"/>
                <a:gd name="connsiteX5" fmla="*/ 1500809 w 2067339"/>
                <a:gd name="connsiteY5" fmla="*/ 59635 h 318052"/>
                <a:gd name="connsiteX6" fmla="*/ 1590261 w 2067339"/>
                <a:gd name="connsiteY6" fmla="*/ 49696 h 318052"/>
                <a:gd name="connsiteX7" fmla="*/ 1729409 w 2067339"/>
                <a:gd name="connsiteY7" fmla="*/ 39757 h 318052"/>
                <a:gd name="connsiteX8" fmla="*/ 1938131 w 2067339"/>
                <a:gd name="connsiteY8" fmla="*/ 19878 h 318052"/>
                <a:gd name="connsiteX9" fmla="*/ 2007705 w 2067339"/>
                <a:gd name="connsiteY9" fmla="*/ 9939 h 318052"/>
                <a:gd name="connsiteX10" fmla="*/ 2067339 w 2067339"/>
                <a:gd name="connsiteY10" fmla="*/ 0 h 31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7339" h="318052">
                  <a:moveTo>
                    <a:pt x="0" y="318052"/>
                  </a:moveTo>
                  <a:lnTo>
                    <a:pt x="238539" y="258418"/>
                  </a:lnTo>
                  <a:cubicBezTo>
                    <a:pt x="308113" y="241853"/>
                    <a:pt x="326335" y="231913"/>
                    <a:pt x="417444" y="218661"/>
                  </a:cubicBezTo>
                  <a:cubicBezTo>
                    <a:pt x="508553" y="205409"/>
                    <a:pt x="785192" y="178905"/>
                    <a:pt x="785192" y="178905"/>
                  </a:cubicBezTo>
                  <a:cubicBezTo>
                    <a:pt x="906118" y="165653"/>
                    <a:pt x="1023731" y="159026"/>
                    <a:pt x="1143000" y="139148"/>
                  </a:cubicBezTo>
                  <a:cubicBezTo>
                    <a:pt x="1262269" y="119270"/>
                    <a:pt x="1426266" y="74544"/>
                    <a:pt x="1500809" y="59635"/>
                  </a:cubicBezTo>
                  <a:cubicBezTo>
                    <a:pt x="1575353" y="44726"/>
                    <a:pt x="1552161" y="53009"/>
                    <a:pt x="1590261" y="49696"/>
                  </a:cubicBezTo>
                  <a:cubicBezTo>
                    <a:pt x="1628361" y="46383"/>
                    <a:pt x="1729409" y="39757"/>
                    <a:pt x="1729409" y="39757"/>
                  </a:cubicBezTo>
                  <a:lnTo>
                    <a:pt x="1938131" y="19878"/>
                  </a:lnTo>
                  <a:cubicBezTo>
                    <a:pt x="1984514" y="14908"/>
                    <a:pt x="1986170" y="13252"/>
                    <a:pt x="2007705" y="9939"/>
                  </a:cubicBezTo>
                  <a:cubicBezTo>
                    <a:pt x="2029240" y="6626"/>
                    <a:pt x="2048289" y="3313"/>
                    <a:pt x="2067339"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grpSp>
    </p:spTree>
    <p:extLst>
      <p:ext uri="{BB962C8B-B14F-4D97-AF65-F5344CB8AC3E}">
        <p14:creationId xmlns:p14="http://schemas.microsoft.com/office/powerpoint/2010/main" val="41382900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273" y="4886967"/>
            <a:ext cx="5379019" cy="1415531"/>
          </a:xfrm>
          <a:prstGeom prst="rect">
            <a:avLst/>
          </a:prstGeom>
        </p:spPr>
      </p:pic>
      <p:sp>
        <p:nvSpPr>
          <p:cNvPr id="7" name="TextBox 6"/>
          <p:cNvSpPr txBox="1"/>
          <p:nvPr/>
        </p:nvSpPr>
        <p:spPr>
          <a:xfrm>
            <a:off x="2825489" y="5871838"/>
            <a:ext cx="1767920"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Superconducting</a:t>
            </a:r>
            <a:endParaRPr lang="en-GB" sz="1800" dirty="0">
              <a:solidFill>
                <a:prstClr val="black"/>
              </a:solidFill>
              <a:latin typeface="Calibri" panose="020F0502020204030204"/>
            </a:endParaRPr>
          </a:p>
        </p:txBody>
      </p:sp>
      <mc:AlternateContent xmlns:mc="http://schemas.openxmlformats.org/markup-compatibility/2006" xmlns:a14="http://schemas.microsoft.com/office/drawing/2010/main">
        <mc:Choice Requires="a14">
          <p:sp>
            <p:nvSpPr>
              <p:cNvPr id="8" name="TextBox 7"/>
              <p:cNvSpPr txBox="1"/>
              <p:nvPr/>
            </p:nvSpPr>
            <p:spPr>
              <a:xfrm>
                <a:off x="2726680" y="6241170"/>
                <a:ext cx="1866729" cy="618246"/>
              </a:xfrm>
              <a:prstGeom prst="rect">
                <a:avLst/>
              </a:prstGeom>
              <a:noFill/>
            </p:spPr>
            <p:txBody>
              <a:bodyPr wrap="none"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acc>
                        <m:accPr>
                          <m:chr m:val="̅"/>
                          <m:ctrlPr>
                            <a:rPr lang="en-GB" sz="1800" i="1" smtClean="0">
                              <a:solidFill>
                                <a:prstClr val="black"/>
                              </a:solidFill>
                              <a:latin typeface="Cambria Math" panose="02040503050406030204" pitchFamily="18" charset="0"/>
                            </a:rPr>
                          </m:ctrlPr>
                        </m:accPr>
                        <m:e>
                          <m:r>
                            <a:rPr lang="en-GB" sz="1800" i="1" smtClean="0">
                              <a:solidFill>
                                <a:prstClr val="black"/>
                              </a:solidFill>
                              <a:latin typeface="Cambria Math" panose="02040503050406030204" pitchFamily="18" charset="0"/>
                            </a:rPr>
                            <m:t>𝑉</m:t>
                          </m:r>
                        </m:e>
                      </m:acc>
                      <m:r>
                        <a:rPr lang="en-GB" sz="1800" i="1" smtClean="0">
                          <a:solidFill>
                            <a:prstClr val="black"/>
                          </a:solidFill>
                          <a:latin typeface="Cambria Math" panose="02040503050406030204" pitchFamily="18" charset="0"/>
                        </a:rPr>
                        <m:t>=</m:t>
                      </m:r>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panose="02040503050406030204" pitchFamily="18" charset="0"/>
                            </a:rPr>
                            <m:t>ℏ</m:t>
                          </m:r>
                        </m:num>
                        <m:den>
                          <m:r>
                            <a:rPr lang="en-GB" sz="1800" i="1" smtClean="0">
                              <a:solidFill>
                                <a:prstClr val="black"/>
                              </a:solidFill>
                              <a:latin typeface="Cambria Math" panose="02040503050406030204" pitchFamily="18" charset="0"/>
                            </a:rPr>
                            <m:t>2</m:t>
                          </m:r>
                          <m:r>
                            <a:rPr lang="en-GB" sz="1800" i="1" smtClean="0">
                              <a:solidFill>
                                <a:prstClr val="black"/>
                              </a:solidFill>
                              <a:latin typeface="Cambria Math" panose="02040503050406030204" pitchFamily="18" charset="0"/>
                            </a:rPr>
                            <m:t>𝑒</m:t>
                          </m:r>
                        </m:den>
                      </m:f>
                      <m:d>
                        <m:dPr>
                          <m:begChr m:val="〈"/>
                          <m:endChr m:val="〉"/>
                          <m:ctrlPr>
                            <a:rPr lang="en-GB" sz="1800" i="1" smtClean="0">
                              <a:solidFill>
                                <a:prstClr val="black"/>
                              </a:solidFill>
                              <a:latin typeface="Cambria Math" panose="02040503050406030204" pitchFamily="18" charset="0"/>
                            </a:rPr>
                          </m:ctrlPr>
                        </m:dPr>
                        <m:e>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panose="02040503050406030204" pitchFamily="18" charset="0"/>
                                </a:rPr>
                                <m:t>𝑑</m:t>
                              </m:r>
                              <m:r>
                                <a:rPr lang="en-GB" sz="1800" i="1" smtClean="0">
                                  <a:solidFill>
                                    <a:prstClr val="black"/>
                                  </a:solidFill>
                                  <a:latin typeface="Cambria Math" panose="02040503050406030204" pitchFamily="18" charset="0"/>
                                </a:rPr>
                                <m:t>𝜙</m:t>
                              </m:r>
                            </m:num>
                            <m:den>
                              <m:r>
                                <a:rPr lang="en-GB" sz="1800" i="1" smtClean="0">
                                  <a:solidFill>
                                    <a:prstClr val="black"/>
                                  </a:solidFill>
                                  <a:latin typeface="Cambria Math" panose="02040503050406030204" pitchFamily="18" charset="0"/>
                                </a:rPr>
                                <m:t>𝑑𝑡</m:t>
                              </m:r>
                            </m:den>
                          </m:f>
                        </m:e>
                      </m:d>
                      <m:r>
                        <a:rPr lang="en-GB" sz="1800" i="1" smtClean="0">
                          <a:solidFill>
                            <a:prstClr val="black"/>
                          </a:solidFill>
                          <a:latin typeface="Cambria Math" panose="02040503050406030204" pitchFamily="18" charset="0"/>
                        </a:rPr>
                        <m:t>=0</m:t>
                      </m:r>
                    </m:oMath>
                  </m:oMathPara>
                </a14:m>
                <a:endParaRPr lang="en-GB" sz="1800" dirty="0">
                  <a:solidFill>
                    <a:prstClr val="black"/>
                  </a:solidFill>
                  <a:latin typeface="Calibri" panose="020F0502020204030204"/>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726680" y="6241170"/>
                <a:ext cx="1866729" cy="618246"/>
              </a:xfrm>
              <a:prstGeom prst="rect">
                <a:avLst/>
              </a:prstGeom>
              <a:blipFill rotWithShape="0">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5888568" y="6241170"/>
                <a:ext cx="1866729" cy="618246"/>
              </a:xfrm>
              <a:prstGeom prst="rect">
                <a:avLst/>
              </a:prstGeom>
              <a:noFill/>
            </p:spPr>
            <p:txBody>
              <a:bodyPr wrap="none"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acc>
                        <m:accPr>
                          <m:chr m:val="̅"/>
                          <m:ctrlPr>
                            <a:rPr lang="en-GB" sz="1800" i="1" smtClean="0">
                              <a:solidFill>
                                <a:prstClr val="black"/>
                              </a:solidFill>
                              <a:latin typeface="Cambria Math" panose="02040503050406030204" pitchFamily="18" charset="0"/>
                            </a:rPr>
                          </m:ctrlPr>
                        </m:accPr>
                        <m:e>
                          <m:r>
                            <a:rPr lang="en-GB" sz="1800" i="1" smtClean="0">
                              <a:solidFill>
                                <a:prstClr val="black"/>
                              </a:solidFill>
                              <a:latin typeface="Cambria Math" panose="02040503050406030204" pitchFamily="18" charset="0"/>
                            </a:rPr>
                            <m:t>𝑉</m:t>
                          </m:r>
                        </m:e>
                      </m:acc>
                      <m:r>
                        <a:rPr lang="en-GB" sz="1800" i="1" smtClean="0">
                          <a:solidFill>
                            <a:prstClr val="black"/>
                          </a:solidFill>
                          <a:latin typeface="Cambria Math" panose="02040503050406030204" pitchFamily="18" charset="0"/>
                        </a:rPr>
                        <m:t>=</m:t>
                      </m:r>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panose="02040503050406030204" pitchFamily="18" charset="0"/>
                            </a:rPr>
                            <m:t>ℏ</m:t>
                          </m:r>
                        </m:num>
                        <m:den>
                          <m:r>
                            <a:rPr lang="en-GB" sz="1800" i="1" smtClean="0">
                              <a:solidFill>
                                <a:prstClr val="black"/>
                              </a:solidFill>
                              <a:latin typeface="Cambria Math" panose="02040503050406030204" pitchFamily="18" charset="0"/>
                            </a:rPr>
                            <m:t>2</m:t>
                          </m:r>
                          <m:r>
                            <a:rPr lang="en-GB" sz="1800" i="1" smtClean="0">
                              <a:solidFill>
                                <a:prstClr val="black"/>
                              </a:solidFill>
                              <a:latin typeface="Cambria Math" panose="02040503050406030204" pitchFamily="18" charset="0"/>
                            </a:rPr>
                            <m:t>𝑒</m:t>
                          </m:r>
                        </m:den>
                      </m:f>
                      <m:d>
                        <m:dPr>
                          <m:begChr m:val="〈"/>
                          <m:endChr m:val="〉"/>
                          <m:ctrlPr>
                            <a:rPr lang="en-GB" sz="1800" i="1" smtClean="0">
                              <a:solidFill>
                                <a:prstClr val="black"/>
                              </a:solidFill>
                              <a:latin typeface="Cambria Math" panose="02040503050406030204" pitchFamily="18" charset="0"/>
                            </a:rPr>
                          </m:ctrlPr>
                        </m:dPr>
                        <m:e>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panose="02040503050406030204" pitchFamily="18" charset="0"/>
                                </a:rPr>
                                <m:t>𝑑</m:t>
                              </m:r>
                              <m:r>
                                <a:rPr lang="en-GB" sz="1800" i="1" smtClean="0">
                                  <a:solidFill>
                                    <a:prstClr val="black"/>
                                  </a:solidFill>
                                  <a:latin typeface="Cambria Math" panose="02040503050406030204" pitchFamily="18" charset="0"/>
                                </a:rPr>
                                <m:t>𝜙</m:t>
                              </m:r>
                            </m:num>
                            <m:den>
                              <m:r>
                                <a:rPr lang="en-GB" sz="1800" i="1" smtClean="0">
                                  <a:solidFill>
                                    <a:prstClr val="black"/>
                                  </a:solidFill>
                                  <a:latin typeface="Cambria Math" panose="02040503050406030204" pitchFamily="18" charset="0"/>
                                </a:rPr>
                                <m:t>𝑑𝑡</m:t>
                              </m:r>
                            </m:den>
                          </m:f>
                        </m:e>
                      </m:d>
                      <m:r>
                        <a:rPr lang="en-GB" sz="1800" i="1" smtClean="0">
                          <a:solidFill>
                            <a:prstClr val="black"/>
                          </a:solidFill>
                          <a:latin typeface="Cambria Math" panose="02040503050406030204" pitchFamily="18" charset="0"/>
                        </a:rPr>
                        <m:t>&gt;0</m:t>
                      </m:r>
                    </m:oMath>
                  </m:oMathPara>
                </a14:m>
                <a:endParaRPr lang="en-GB" sz="1800" dirty="0">
                  <a:solidFill>
                    <a:prstClr val="black"/>
                  </a:solidFill>
                  <a:latin typeface="Calibri" panose="020F0502020204030204"/>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5888568" y="6241170"/>
                <a:ext cx="1866729" cy="618246"/>
              </a:xfrm>
              <a:prstGeom prst="rect">
                <a:avLst/>
              </a:prstGeom>
              <a:blipFill rotWithShape="0">
                <a:blip r:embed="rId4"/>
                <a:stretch>
                  <a:fillRect/>
                </a:stretch>
              </a:blipFill>
            </p:spPr>
            <p:txBody>
              <a:bodyPr/>
              <a:lstStyle/>
              <a:p>
                <a:r>
                  <a:rPr lang="en-GB">
                    <a:noFill/>
                  </a:rPr>
                  <a:t> </a:t>
                </a:r>
              </a:p>
            </p:txBody>
          </p:sp>
        </mc:Fallback>
      </mc:AlternateContent>
      <p:sp>
        <p:nvSpPr>
          <p:cNvPr id="10" name="TextBox 9"/>
          <p:cNvSpPr txBox="1"/>
          <p:nvPr/>
        </p:nvSpPr>
        <p:spPr>
          <a:xfrm>
            <a:off x="6322853" y="5870762"/>
            <a:ext cx="998158"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Resistive</a:t>
            </a:r>
            <a:endParaRPr lang="en-GB" sz="1800" dirty="0">
              <a:solidFill>
                <a:prstClr val="black"/>
              </a:solidFill>
              <a:latin typeface="Calibri" panose="020F0502020204030204"/>
            </a:endParaRPr>
          </a:p>
        </p:txBody>
      </p:sp>
      <mc:AlternateContent xmlns:mc="http://schemas.openxmlformats.org/markup-compatibility/2006" xmlns:a14="http://schemas.microsoft.com/office/drawing/2010/main">
        <mc:Choice Requires="a14">
          <p:sp>
            <p:nvSpPr>
              <p:cNvPr id="11" name="Title 16"/>
              <p:cNvSpPr>
                <a:spLocks noGrp="1"/>
              </p:cNvSpPr>
              <p:nvPr>
                <p:ph type="title"/>
              </p:nvPr>
            </p:nvSpPr>
            <p:spPr>
              <a:xfrm>
                <a:off x="235553" y="217980"/>
                <a:ext cx="8756966" cy="577954"/>
              </a:xfrm>
            </p:spPr>
            <p:txBody>
              <a:bodyPr>
                <a:normAutofit/>
              </a:bodyPr>
              <a:lstStyle/>
              <a:p>
                <a14:m>
                  <m:oMath xmlns:m="http://schemas.openxmlformats.org/officeDocument/2006/math">
                    <m:r>
                      <a:rPr lang="en-GB" b="0" i="1" smtClean="0">
                        <a:latin typeface="Cambria Math" panose="02040503050406030204" pitchFamily="18" charset="0"/>
                      </a:rPr>
                      <m:t>𝑐</m:t>
                    </m:r>
                  </m:oMath>
                </a14:m>
                <a:r>
                  <a:rPr lang="en-GB" dirty="0" smtClean="0"/>
                  <a:t>-axis phase dynamics in </a:t>
                </a:r>
                <a:r>
                  <a:rPr lang="en-GB" dirty="0" err="1" smtClean="0"/>
                  <a:t>cuprates</a:t>
                </a:r>
                <a:endParaRPr lang="en-GB" dirty="0"/>
              </a:p>
            </p:txBody>
          </p:sp>
        </mc:Choice>
        <mc:Fallback xmlns="">
          <p:sp>
            <p:nvSpPr>
              <p:cNvPr id="11" name="Title 16"/>
              <p:cNvSpPr>
                <a:spLocks noGrp="1" noRot="1" noChangeAspect="1" noMove="1" noResize="1" noEditPoints="1" noAdjustHandles="1" noChangeArrowheads="1" noChangeShapeType="1" noTextEdit="1"/>
              </p:cNvSpPr>
              <p:nvPr>
                <p:ph type="title"/>
              </p:nvPr>
            </p:nvSpPr>
            <p:spPr>
              <a:xfrm>
                <a:off x="235553" y="217980"/>
                <a:ext cx="8756966" cy="577954"/>
              </a:xfrm>
              <a:blipFill rotWithShape="0">
                <a:blip r:embed="rId5"/>
                <a:stretch>
                  <a:fillRect t="-20000" b="-3368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3567134" y="5369650"/>
                <a:ext cx="284630" cy="276999"/>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𝑙</m:t>
                          </m:r>
                        </m:sub>
                      </m:sSub>
                    </m:oMath>
                  </m:oMathPara>
                </a14:m>
                <a:endParaRPr lang="en-GB" sz="1800" dirty="0">
                  <a:solidFill>
                    <a:prstClr val="black"/>
                  </a:solidFill>
                  <a:latin typeface="Calibri" panose="020F0502020204030204"/>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3567134" y="5369650"/>
                <a:ext cx="284630" cy="276999"/>
              </a:xfrm>
              <a:prstGeom prst="rect">
                <a:avLst/>
              </a:prstGeom>
              <a:blipFill rotWithShape="0">
                <a:blip r:embed="rId6"/>
                <a:stretch>
                  <a:fillRect l="-27660" r="-6383" b="-333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a:off x="6257763" y="4896640"/>
                <a:ext cx="284630" cy="276999"/>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𝑙</m:t>
                          </m:r>
                        </m:sub>
                      </m:sSub>
                    </m:oMath>
                  </m:oMathPara>
                </a14:m>
                <a:endParaRPr lang="en-GB" sz="1800" dirty="0">
                  <a:solidFill>
                    <a:prstClr val="black"/>
                  </a:solidFill>
                  <a:latin typeface="Calibri" panose="020F0502020204030204"/>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6257763" y="4896640"/>
                <a:ext cx="284630" cy="276999"/>
              </a:xfrm>
              <a:prstGeom prst="rect">
                <a:avLst/>
              </a:prstGeom>
              <a:blipFill rotWithShape="0">
                <a:blip r:embed="rId7"/>
                <a:stretch>
                  <a:fillRect l="-30435" r="-8696" b="-3260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p:cNvSpPr txBox="1"/>
              <p:nvPr/>
            </p:nvSpPr>
            <p:spPr>
              <a:xfrm>
                <a:off x="1316329" y="5508149"/>
                <a:ext cx="918008" cy="276999"/>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𝐼</m:t>
                          </m:r>
                        </m:e>
                        <m:sub>
                          <m:r>
                            <a:rPr lang="en-GB" sz="1800" i="1" smtClean="0">
                              <a:solidFill>
                                <a:prstClr val="black"/>
                              </a:solidFill>
                              <a:latin typeface="Cambria Math" panose="02040503050406030204" pitchFamily="18" charset="0"/>
                            </a:rPr>
                            <m:t>𝑏𝑖𝑎𝑠</m:t>
                          </m:r>
                        </m:sub>
                      </m:sSub>
                      <m:r>
                        <a:rPr lang="en-GB" sz="1800" i="1" smtClean="0">
                          <a:solidFill>
                            <a:prstClr val="black"/>
                          </a:solidFill>
                          <a:latin typeface="Cambria Math" panose="02040503050406030204" pitchFamily="18" charset="0"/>
                        </a:rPr>
                        <m:t>&gt;0</m:t>
                      </m:r>
                    </m:oMath>
                  </m:oMathPara>
                </a14:m>
                <a:endParaRPr lang="en-GB" sz="1800" dirty="0">
                  <a:solidFill>
                    <a:prstClr val="black"/>
                  </a:solidFill>
                  <a:latin typeface="Calibri" panose="020F0502020204030204"/>
                </a:endParaRPr>
              </a:p>
            </p:txBody>
          </p:sp>
        </mc:Choice>
        <mc:Fallback xmlns="">
          <p:sp>
            <p:nvSpPr>
              <p:cNvPr id="27" name="TextBox 26"/>
              <p:cNvSpPr txBox="1">
                <a:spLocks noRot="1" noChangeAspect="1" noMove="1" noResize="1" noEditPoints="1" noAdjustHandles="1" noChangeArrowheads="1" noChangeShapeType="1" noTextEdit="1"/>
              </p:cNvSpPr>
              <p:nvPr/>
            </p:nvSpPr>
            <p:spPr>
              <a:xfrm>
                <a:off x="1316329" y="5508149"/>
                <a:ext cx="918008" cy="276999"/>
              </a:xfrm>
              <a:prstGeom prst="rect">
                <a:avLst/>
              </a:prstGeom>
              <a:blipFill rotWithShape="0">
                <a:blip r:embed="rId8"/>
                <a:stretch>
                  <a:fillRect l="-5960" r="-5298" b="-177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Box 27"/>
              <p:cNvSpPr txBox="1"/>
              <p:nvPr/>
            </p:nvSpPr>
            <p:spPr>
              <a:xfrm>
                <a:off x="2814930" y="4425964"/>
                <a:ext cx="5422638" cy="327654"/>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Sup>
                        <m:sSubSupPr>
                          <m:ctrlPr>
                            <a:rPr lang="en-GB" sz="1800" i="1" smtClean="0">
                              <a:solidFill>
                                <a:prstClr val="black"/>
                              </a:solidFill>
                              <a:latin typeface="Cambria Math" panose="02040503050406030204" pitchFamily="18" charset="0"/>
                            </a:rPr>
                          </m:ctrlPr>
                        </m:sSubSupPr>
                        <m:e>
                          <m:r>
                            <a:rPr lang="en-GB" sz="1800" i="1" smtClean="0">
                              <a:solidFill>
                                <a:prstClr val="black"/>
                              </a:solidFill>
                              <a:latin typeface="Cambria Math" panose="02040503050406030204" pitchFamily="18" charset="0"/>
                            </a:rPr>
                            <m:t>𝜕</m:t>
                          </m:r>
                        </m:e>
                        <m:sub>
                          <m:r>
                            <a:rPr lang="en-GB" sz="1800" i="1" smtClean="0">
                              <a:solidFill>
                                <a:prstClr val="black"/>
                              </a:solidFill>
                              <a:latin typeface="Cambria Math" panose="02040503050406030204" pitchFamily="18" charset="0"/>
                            </a:rPr>
                            <m:t>𝑡</m:t>
                          </m:r>
                        </m:sub>
                        <m:sup>
                          <m:r>
                            <a:rPr lang="en-GB" sz="1800" i="1" smtClean="0">
                              <a:solidFill>
                                <a:prstClr val="black"/>
                              </a:solidFill>
                              <a:latin typeface="Cambria Math" panose="02040503050406030204" pitchFamily="18" charset="0"/>
                            </a:rPr>
                            <m:t>2</m:t>
                          </m:r>
                        </m:sup>
                      </m:sSubSup>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sub>
                      </m:sSub>
                      <m:r>
                        <a:rPr lang="en-GB" sz="1800" i="1" smtClean="0">
                          <a:solidFill>
                            <a:prstClr val="black"/>
                          </a:solidFill>
                          <a:latin typeface="Cambria Math" panose="02040503050406030204" pitchFamily="18" charset="0"/>
                        </a:rPr>
                        <m:t>=−</m:t>
                      </m:r>
                      <m:sSubSup>
                        <m:sSubSupPr>
                          <m:ctrlPr>
                            <a:rPr lang="en-GB" sz="1800" i="1" smtClean="0">
                              <a:solidFill>
                                <a:prstClr val="black"/>
                              </a:solidFill>
                              <a:latin typeface="Cambria Math" panose="02040503050406030204" pitchFamily="18" charset="0"/>
                            </a:rPr>
                          </m:ctrlPr>
                        </m:sSubSupPr>
                        <m:e>
                          <m:r>
                            <a:rPr lang="en-GB" sz="1800" i="1" smtClean="0">
                              <a:solidFill>
                                <a:prstClr val="black"/>
                              </a:solidFill>
                              <a:latin typeface="Cambria Math" panose="02040503050406030204" pitchFamily="18" charset="0"/>
                            </a:rPr>
                            <m:t>𝜔</m:t>
                          </m:r>
                        </m:e>
                        <m:sub>
                          <m:r>
                            <a:rPr lang="en-GB" sz="1800" i="1" smtClean="0">
                              <a:solidFill>
                                <a:prstClr val="black"/>
                              </a:solidFill>
                              <a:latin typeface="Cambria Math" panose="02040503050406030204" pitchFamily="18" charset="0"/>
                            </a:rPr>
                            <m:t>𝑗</m:t>
                          </m:r>
                        </m:sub>
                        <m:sup>
                          <m:r>
                            <a:rPr lang="en-GB" sz="1800" i="1" smtClean="0">
                              <a:solidFill>
                                <a:prstClr val="black"/>
                              </a:solidFill>
                              <a:latin typeface="Cambria Math" panose="02040503050406030204" pitchFamily="18" charset="0"/>
                            </a:rPr>
                            <m:t>2</m:t>
                          </m:r>
                        </m:sup>
                      </m:sSubSup>
                      <m:d>
                        <m:dPr>
                          <m:begChr m:val="{"/>
                          <m:endChr m:val="}"/>
                          <m:ctrlPr>
                            <a:rPr lang="en-GB" sz="1800" i="1" smtClean="0">
                              <a:solidFill>
                                <a:prstClr val="black"/>
                              </a:solidFill>
                              <a:latin typeface="Cambria Math" panose="02040503050406030204" pitchFamily="18" charset="0"/>
                            </a:rPr>
                          </m:ctrlPr>
                        </m:dPr>
                        <m:e>
                          <m:r>
                            <a:rPr lang="en-GB" sz="1800" i="1" smtClean="0">
                              <a:solidFill>
                                <a:prstClr val="black"/>
                              </a:solidFill>
                              <a:latin typeface="Cambria Math" panose="02040503050406030204" pitchFamily="18" charset="0"/>
                            </a:rPr>
                            <m:t>𝛼</m:t>
                          </m:r>
                          <m:func>
                            <m:funcPr>
                              <m:ctrlPr>
                                <a:rPr lang="en-GB" sz="1800" i="1" smtClean="0">
                                  <a:solidFill>
                                    <a:prstClr val="black"/>
                                  </a:solidFill>
                                  <a:latin typeface="Cambria Math" panose="02040503050406030204" pitchFamily="18" charset="0"/>
                                </a:rPr>
                              </m:ctrlPr>
                            </m:funcPr>
                            <m:fName>
                              <m:r>
                                <m:rPr>
                                  <m:sty m:val="p"/>
                                </m:rPr>
                                <a:rPr lang="en-GB" sz="1800" smtClean="0">
                                  <a:solidFill>
                                    <a:prstClr val="black"/>
                                  </a:solidFill>
                                  <a:latin typeface="Cambria Math" panose="02040503050406030204" pitchFamily="18" charset="0"/>
                                </a:rPr>
                                <m:t>sin</m:t>
                              </m:r>
                            </m:fName>
                            <m:e>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m:t>
                                  </m:r>
                                </m:sub>
                              </m:sSub>
                              <m:r>
                                <a:rPr lang="en-GB" sz="1800" i="1" smtClean="0">
                                  <a:solidFill>
                                    <a:prstClr val="black"/>
                                  </a:solidFill>
                                  <a:latin typeface="Cambria Math" panose="02040503050406030204" pitchFamily="18" charset="0"/>
                                </a:rPr>
                                <m:t>−[2</m:t>
                              </m:r>
                              <m:r>
                                <a:rPr lang="en-GB" sz="1800" i="1" smtClean="0">
                                  <a:solidFill>
                                    <a:prstClr val="black"/>
                                  </a:solidFill>
                                  <a:latin typeface="Cambria Math" panose="02040503050406030204" pitchFamily="18" charset="0"/>
                                </a:rPr>
                                <m:t>𝛼</m:t>
                              </m:r>
                              <m:r>
                                <a:rPr lang="en-GB" sz="1800" i="1" smtClean="0">
                                  <a:solidFill>
                                    <a:prstClr val="black"/>
                                  </a:solidFill>
                                  <a:latin typeface="Cambria Math" panose="02040503050406030204" pitchFamily="18" charset="0"/>
                                </a:rPr>
                                <m:t>+1]</m:t>
                              </m:r>
                            </m:e>
                          </m:func>
                          <m:func>
                            <m:funcPr>
                              <m:ctrlPr>
                                <a:rPr lang="en-GB" sz="1800" i="1" smtClean="0">
                                  <a:solidFill>
                                    <a:prstClr val="black"/>
                                  </a:solidFill>
                                  <a:latin typeface="Cambria Math" panose="02040503050406030204" pitchFamily="18" charset="0"/>
                                </a:rPr>
                              </m:ctrlPr>
                            </m:funcPr>
                            <m:fName>
                              <m:r>
                                <m:rPr>
                                  <m:sty m:val="p"/>
                                </m:rPr>
                                <a:rPr lang="en-GB" sz="1800" smtClean="0">
                                  <a:solidFill>
                                    <a:prstClr val="black"/>
                                  </a:solidFill>
                                  <a:latin typeface="Cambria Math" panose="02040503050406030204" pitchFamily="18" charset="0"/>
                                </a:rPr>
                                <m:t>sin</m:t>
                              </m:r>
                            </m:fName>
                            <m:e>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sub>
                              </m:sSub>
                            </m:e>
                          </m:func>
                          <m:r>
                            <a:rPr lang="en-GB" sz="1800" i="1" smtClean="0">
                              <a:solidFill>
                                <a:prstClr val="black"/>
                              </a:solidFill>
                              <a:latin typeface="Cambria Math" panose="02040503050406030204" pitchFamily="18" charset="0"/>
                            </a:rPr>
                            <m:t>+</m:t>
                          </m:r>
                          <m:r>
                            <a:rPr lang="en-GB" sz="1800" i="1" smtClean="0">
                              <a:solidFill>
                                <a:prstClr val="black"/>
                              </a:solidFill>
                              <a:latin typeface="Cambria Math" panose="02040503050406030204" pitchFamily="18" charset="0"/>
                            </a:rPr>
                            <m:t>𝛼</m:t>
                          </m:r>
                          <m:func>
                            <m:funcPr>
                              <m:ctrlPr>
                                <a:rPr lang="en-GB" sz="1800" i="1" smtClean="0">
                                  <a:solidFill>
                                    <a:prstClr val="black"/>
                                  </a:solidFill>
                                  <a:latin typeface="Cambria Math" panose="02040503050406030204" pitchFamily="18" charset="0"/>
                                </a:rPr>
                              </m:ctrlPr>
                            </m:funcPr>
                            <m:fName>
                              <m:r>
                                <m:rPr>
                                  <m:sty m:val="p"/>
                                </m:rPr>
                                <a:rPr lang="en-GB" sz="1800" smtClean="0">
                                  <a:solidFill>
                                    <a:prstClr val="black"/>
                                  </a:solidFill>
                                  <a:latin typeface="Cambria Math" panose="02040503050406030204" pitchFamily="18" charset="0"/>
                                </a:rPr>
                                <m:t>sin</m:t>
                              </m:r>
                            </m:fName>
                            <m:e>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m:t>
                                  </m:r>
                                </m:sub>
                              </m:sSub>
                            </m:e>
                          </m:func>
                        </m:e>
                      </m:d>
                    </m:oMath>
                  </m:oMathPara>
                </a14:m>
                <a:endParaRPr lang="en-GB" sz="1800" dirty="0">
                  <a:solidFill>
                    <a:prstClr val="black"/>
                  </a:solidFill>
                  <a:latin typeface="Calibri" panose="020F0502020204030204"/>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2814930" y="4425964"/>
                <a:ext cx="5422638" cy="327654"/>
              </a:xfrm>
              <a:prstGeom prst="rect">
                <a:avLst/>
              </a:prstGeom>
              <a:blipFill rotWithShape="0">
                <a:blip r:embed="rId9"/>
                <a:stretch>
                  <a:fillRect l="-675" b="-24074"/>
                </a:stretch>
              </a:blipFill>
            </p:spPr>
            <p:txBody>
              <a:bodyPr/>
              <a:lstStyle/>
              <a:p>
                <a:r>
                  <a:rPr lang="en-GB">
                    <a:noFill/>
                  </a:rPr>
                  <a:t> </a:t>
                </a:r>
              </a:p>
            </p:txBody>
          </p:sp>
        </mc:Fallback>
      </mc:AlternateContent>
      <p:sp>
        <p:nvSpPr>
          <p:cNvPr id="29" name="TextBox 28"/>
          <p:cNvSpPr txBox="1"/>
          <p:nvPr/>
        </p:nvSpPr>
        <p:spPr>
          <a:xfrm>
            <a:off x="2814930" y="4041518"/>
            <a:ext cx="5017592"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Assuming short junctions, stack equation of motion:</a:t>
            </a:r>
            <a:endParaRPr lang="en-GB" sz="1800" dirty="0">
              <a:solidFill>
                <a:prstClr val="black"/>
              </a:solidFill>
              <a:latin typeface="Calibri" panose="020F0502020204030204"/>
            </a:endParaRPr>
          </a:p>
        </p:txBody>
      </p:sp>
      <p:sp>
        <p:nvSpPr>
          <p:cNvPr id="31" name="TextBox 30"/>
          <p:cNvSpPr txBox="1"/>
          <p:nvPr/>
        </p:nvSpPr>
        <p:spPr>
          <a:xfrm>
            <a:off x="3919145" y="935045"/>
            <a:ext cx="3588026" cy="646331"/>
          </a:xfrm>
          <a:prstGeom prst="rect">
            <a:avLst/>
          </a:prstGeom>
          <a:noFill/>
        </p:spPr>
        <p:txBody>
          <a:bodyPr wrap="square" rtlCol="0">
            <a:spAutoFit/>
          </a:bodyPr>
          <a:lstStyle/>
          <a:p>
            <a:pPr algn="l" fontAlgn="auto">
              <a:spcBef>
                <a:spcPts val="0"/>
              </a:spcBef>
              <a:spcAft>
                <a:spcPts val="0"/>
              </a:spcAft>
            </a:pPr>
            <a:r>
              <a:rPr lang="en-GB" sz="1800" dirty="0" smtClean="0">
                <a:solidFill>
                  <a:prstClr val="black"/>
                </a:solidFill>
                <a:latin typeface="Calibri" panose="020F0502020204030204"/>
              </a:rPr>
              <a:t>Model: stack of Josephson junctions for low energy dynamics</a:t>
            </a:r>
            <a:endParaRPr lang="en-GB" sz="1800" dirty="0">
              <a:solidFill>
                <a:prstClr val="black"/>
              </a:solidFill>
              <a:latin typeface="Calibri" panose="020F0502020204030204"/>
            </a:endParaRPr>
          </a:p>
        </p:txBody>
      </p:sp>
      <p:grpSp>
        <p:nvGrpSpPr>
          <p:cNvPr id="32" name="Group 31"/>
          <p:cNvGrpSpPr/>
          <p:nvPr/>
        </p:nvGrpSpPr>
        <p:grpSpPr>
          <a:xfrm>
            <a:off x="969067" y="1602818"/>
            <a:ext cx="2300908" cy="2316019"/>
            <a:chOff x="969067" y="1230795"/>
            <a:chExt cx="2300908" cy="2316019"/>
          </a:xfrm>
        </p:grpSpPr>
        <p:sp>
          <p:nvSpPr>
            <p:cNvPr id="33" name="Rectangle 32"/>
            <p:cNvSpPr/>
            <p:nvPr/>
          </p:nvSpPr>
          <p:spPr>
            <a:xfrm>
              <a:off x="969067" y="3446714"/>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4" name="Rectangle 33"/>
            <p:cNvSpPr/>
            <p:nvPr/>
          </p:nvSpPr>
          <p:spPr>
            <a:xfrm>
              <a:off x="969067" y="3321000"/>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5" name="Rectangle 34"/>
            <p:cNvSpPr/>
            <p:nvPr/>
          </p:nvSpPr>
          <p:spPr>
            <a:xfrm>
              <a:off x="969067" y="3220900"/>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6" name="Rectangle 35"/>
            <p:cNvSpPr/>
            <p:nvPr/>
          </p:nvSpPr>
          <p:spPr>
            <a:xfrm>
              <a:off x="969067" y="2548586"/>
              <a:ext cx="2300908" cy="685014"/>
            </a:xfrm>
            <a:prstGeom prst="rect">
              <a:avLst/>
            </a:prstGeom>
            <a:solidFill>
              <a:schemeClr val="accent6">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7" name="Rectangle 36"/>
            <p:cNvSpPr/>
            <p:nvPr/>
          </p:nvSpPr>
          <p:spPr>
            <a:xfrm>
              <a:off x="969067" y="2448486"/>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8" name="Rectangle 37"/>
            <p:cNvSpPr/>
            <p:nvPr/>
          </p:nvSpPr>
          <p:spPr>
            <a:xfrm>
              <a:off x="969067" y="2322772"/>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39" name="Rectangle 38"/>
            <p:cNvSpPr/>
            <p:nvPr/>
          </p:nvSpPr>
          <p:spPr>
            <a:xfrm>
              <a:off x="969067" y="2222672"/>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40" name="Rectangle 39"/>
            <p:cNvSpPr/>
            <p:nvPr/>
          </p:nvSpPr>
          <p:spPr>
            <a:xfrm>
              <a:off x="969067" y="1550359"/>
              <a:ext cx="2300908" cy="685013"/>
            </a:xfrm>
            <a:prstGeom prst="rect">
              <a:avLst/>
            </a:prstGeom>
            <a:solidFill>
              <a:schemeClr val="accent6">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41" name="Rectangle 40"/>
            <p:cNvSpPr/>
            <p:nvPr/>
          </p:nvSpPr>
          <p:spPr>
            <a:xfrm>
              <a:off x="969067" y="1456609"/>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42" name="Rectangle 41"/>
            <p:cNvSpPr/>
            <p:nvPr/>
          </p:nvSpPr>
          <p:spPr>
            <a:xfrm>
              <a:off x="969067" y="1330895"/>
              <a:ext cx="2300908" cy="125714"/>
            </a:xfrm>
            <a:prstGeom prst="rect">
              <a:avLst/>
            </a:prstGeom>
            <a:solidFill>
              <a:schemeClr val="accent1">
                <a:lumMod val="40000"/>
                <a:lumOff val="60000"/>
              </a:schemeClr>
            </a:solidFill>
            <a:ln>
              <a:noFill/>
            </a:ln>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43" name="Rectangle 42"/>
            <p:cNvSpPr/>
            <p:nvPr/>
          </p:nvSpPr>
          <p:spPr>
            <a:xfrm>
              <a:off x="969067" y="1230795"/>
              <a:ext cx="2300908" cy="100100"/>
            </a:xfrm>
            <a:prstGeom prst="rect">
              <a:avLst/>
            </a:prstGeom>
            <a:scene3d>
              <a:camera prst="isometricOffAxis1Right"/>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grpSp>
      <p:sp>
        <p:nvSpPr>
          <p:cNvPr id="44" name="TextBox 43"/>
          <p:cNvSpPr txBox="1"/>
          <p:nvPr/>
        </p:nvSpPr>
        <p:spPr>
          <a:xfrm>
            <a:off x="823835" y="1872568"/>
            <a:ext cx="290464"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S</a:t>
            </a:r>
            <a:endParaRPr lang="en-GB" sz="1800" dirty="0">
              <a:solidFill>
                <a:prstClr val="black"/>
              </a:solidFill>
              <a:latin typeface="Calibri" panose="020F0502020204030204"/>
            </a:endParaRPr>
          </a:p>
        </p:txBody>
      </p:sp>
      <p:sp>
        <p:nvSpPr>
          <p:cNvPr id="45" name="TextBox 44"/>
          <p:cNvSpPr txBox="1"/>
          <p:nvPr/>
        </p:nvSpPr>
        <p:spPr>
          <a:xfrm>
            <a:off x="923348" y="2242783"/>
            <a:ext cx="45719" cy="369332"/>
          </a:xfrm>
          <a:prstGeom prst="rect">
            <a:avLst/>
          </a:prstGeom>
          <a:noFill/>
        </p:spPr>
        <p:txBody>
          <a:bodyPr wrap="square" rtlCol="0">
            <a:spAutoFit/>
          </a:bodyPr>
          <a:lstStyle/>
          <a:p>
            <a:pPr algn="l" fontAlgn="auto">
              <a:spcBef>
                <a:spcPts val="0"/>
              </a:spcBef>
              <a:spcAft>
                <a:spcPts val="0"/>
              </a:spcAft>
            </a:pPr>
            <a:r>
              <a:rPr lang="en-GB" sz="1800" dirty="0" smtClean="0">
                <a:solidFill>
                  <a:prstClr val="black"/>
                </a:solidFill>
                <a:latin typeface="Calibri" panose="020F0502020204030204"/>
              </a:rPr>
              <a:t>I</a:t>
            </a:r>
            <a:endParaRPr lang="en-GB" sz="1800" dirty="0">
              <a:solidFill>
                <a:prstClr val="black"/>
              </a:solidFill>
              <a:latin typeface="Calibri" panose="020F0502020204030204"/>
            </a:endParaRPr>
          </a:p>
        </p:txBody>
      </p:sp>
      <p:sp>
        <p:nvSpPr>
          <p:cNvPr id="46" name="Rectangle 45"/>
          <p:cNvSpPr/>
          <p:nvPr/>
        </p:nvSpPr>
        <p:spPr>
          <a:xfrm>
            <a:off x="823835" y="2604166"/>
            <a:ext cx="290464" cy="369332"/>
          </a:xfrm>
          <a:prstGeom prst="rect">
            <a:avLst/>
          </a:prstGeom>
        </p:spPr>
        <p:txBody>
          <a:bodyPr wrap="none">
            <a:spAutoFit/>
          </a:bodyPr>
          <a:lstStyle/>
          <a:p>
            <a:pPr algn="l" fontAlgn="auto">
              <a:spcBef>
                <a:spcPts val="0"/>
              </a:spcBef>
              <a:spcAft>
                <a:spcPts val="0"/>
              </a:spcAft>
            </a:pPr>
            <a:r>
              <a:rPr lang="en-GB" sz="1800" dirty="0">
                <a:solidFill>
                  <a:prstClr val="black"/>
                </a:solidFill>
                <a:latin typeface="Calibri" panose="020F0502020204030204"/>
              </a:rPr>
              <a:t>S</a:t>
            </a:r>
          </a:p>
        </p:txBody>
      </p:sp>
      <mc:AlternateContent xmlns:mc="http://schemas.openxmlformats.org/markup-compatibility/2006" xmlns:a14="http://schemas.microsoft.com/office/drawing/2010/main">
        <mc:Choice Requires="a14">
          <p:sp>
            <p:nvSpPr>
              <p:cNvPr id="47" name="TextBox 46"/>
              <p:cNvSpPr txBox="1"/>
              <p:nvPr/>
            </p:nvSpPr>
            <p:spPr>
              <a:xfrm>
                <a:off x="3168282" y="2438925"/>
                <a:ext cx="294824"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sub>
                      </m:sSub>
                    </m:oMath>
                  </m:oMathPara>
                </a14:m>
                <a:endParaRPr lang="en-GB" sz="1800" dirty="0">
                  <a:solidFill>
                    <a:prstClr val="black"/>
                  </a:solidFill>
                  <a:latin typeface="Calibri" panose="020F0502020204030204"/>
                </a:endParaRPr>
              </a:p>
            </p:txBody>
          </p:sp>
        </mc:Choice>
        <mc:Fallback xmlns="">
          <p:sp>
            <p:nvSpPr>
              <p:cNvPr id="47" name="TextBox 46"/>
              <p:cNvSpPr txBox="1">
                <a:spLocks noRot="1" noChangeAspect="1" noMove="1" noResize="1" noEditPoints="1" noAdjustHandles="1" noChangeArrowheads="1" noChangeShapeType="1" noTextEdit="1"/>
              </p:cNvSpPr>
              <p:nvPr/>
            </p:nvSpPr>
            <p:spPr>
              <a:xfrm>
                <a:off x="3168282" y="2438925"/>
                <a:ext cx="294824" cy="299313"/>
              </a:xfrm>
              <a:prstGeom prst="rect">
                <a:avLst/>
              </a:prstGeom>
              <a:blipFill rotWithShape="0">
                <a:blip r:embed="rId10"/>
                <a:stretch>
                  <a:fillRect l="-29167" r="-14583"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8" name="TextBox 47"/>
              <p:cNvSpPr txBox="1"/>
              <p:nvPr/>
            </p:nvSpPr>
            <p:spPr>
              <a:xfrm>
                <a:off x="3168282" y="1953112"/>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+1 </m:t>
                          </m:r>
                        </m:sub>
                      </m:sSub>
                    </m:oMath>
                  </m:oMathPara>
                </a14:m>
                <a:endParaRPr lang="en-GB" sz="1800" dirty="0">
                  <a:solidFill>
                    <a:prstClr val="black"/>
                  </a:solidFill>
                  <a:latin typeface="Calibri" panose="020F0502020204030204"/>
                </a:endParaRPr>
              </a:p>
            </p:txBody>
          </p:sp>
        </mc:Choice>
        <mc:Fallback xmlns="">
          <p:sp>
            <p:nvSpPr>
              <p:cNvPr id="48" name="TextBox 47"/>
              <p:cNvSpPr txBox="1">
                <a:spLocks noRot="1" noChangeAspect="1" noMove="1" noResize="1" noEditPoints="1" noAdjustHandles="1" noChangeArrowheads="1" noChangeShapeType="1" noTextEdit="1"/>
              </p:cNvSpPr>
              <p:nvPr/>
            </p:nvSpPr>
            <p:spPr>
              <a:xfrm>
                <a:off x="3168282" y="1953112"/>
                <a:ext cx="551305" cy="299313"/>
              </a:xfrm>
              <a:prstGeom prst="rect">
                <a:avLst/>
              </a:prstGeom>
              <a:blipFill rotWithShape="0">
                <a:blip r:embed="rId11"/>
                <a:stretch>
                  <a:fillRect l="-14444"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TextBox 48"/>
              <p:cNvSpPr txBox="1"/>
              <p:nvPr/>
            </p:nvSpPr>
            <p:spPr>
              <a:xfrm>
                <a:off x="3168282" y="2964188"/>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−1 </m:t>
                          </m:r>
                        </m:sub>
                      </m:sSub>
                    </m:oMath>
                  </m:oMathPara>
                </a14:m>
                <a:endParaRPr lang="en-GB" sz="1800" dirty="0">
                  <a:solidFill>
                    <a:prstClr val="black"/>
                  </a:solidFill>
                  <a:latin typeface="Calibri" panose="020F0502020204030204"/>
                </a:endParaRPr>
              </a:p>
            </p:txBody>
          </p:sp>
        </mc:Choice>
        <mc:Fallback xmlns="">
          <p:sp>
            <p:nvSpPr>
              <p:cNvPr id="49" name="TextBox 48"/>
              <p:cNvSpPr txBox="1">
                <a:spLocks noRot="1" noChangeAspect="1" noMove="1" noResize="1" noEditPoints="1" noAdjustHandles="1" noChangeArrowheads="1" noChangeShapeType="1" noTextEdit="1"/>
              </p:cNvSpPr>
              <p:nvPr/>
            </p:nvSpPr>
            <p:spPr>
              <a:xfrm>
                <a:off x="3168282" y="2964188"/>
                <a:ext cx="551305" cy="299313"/>
              </a:xfrm>
              <a:prstGeom prst="rect">
                <a:avLst/>
              </a:prstGeom>
              <a:blipFill rotWithShape="0">
                <a:blip r:embed="rId12"/>
                <a:stretch>
                  <a:fillRect l="-14444" b="-265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a:xfrm>
                <a:off x="3168281" y="3419744"/>
                <a:ext cx="551305" cy="299313"/>
              </a:xfrm>
              <a:prstGeom prst="rect">
                <a:avLst/>
              </a:prstGeom>
              <a:noFill/>
            </p:spPr>
            <p:txBody>
              <a:bodyPr wrap="none" lIns="0" tIns="0" rIns="0" bIns="0"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panose="02040503050406030204" pitchFamily="18" charset="0"/>
                            </a:rPr>
                            <m:t>𝜙</m:t>
                          </m:r>
                        </m:e>
                        <m:sub>
                          <m:r>
                            <a:rPr lang="en-GB" sz="1800" i="1" smtClean="0">
                              <a:solidFill>
                                <a:prstClr val="black"/>
                              </a:solidFill>
                              <a:latin typeface="Cambria Math" panose="02040503050406030204" pitchFamily="18" charset="0"/>
                            </a:rPr>
                            <m:t>𝑗</m:t>
                          </m:r>
                          <m:r>
                            <a:rPr lang="en-GB" sz="1800" i="1" smtClean="0">
                              <a:solidFill>
                                <a:prstClr val="black"/>
                              </a:solidFill>
                              <a:latin typeface="Cambria Math" panose="02040503050406030204" pitchFamily="18" charset="0"/>
                            </a:rPr>
                            <m:t>−2 </m:t>
                          </m:r>
                        </m:sub>
                      </m:sSub>
                    </m:oMath>
                  </m:oMathPara>
                </a14:m>
                <a:endParaRPr lang="en-GB" sz="1800" dirty="0">
                  <a:solidFill>
                    <a:prstClr val="black"/>
                  </a:solidFill>
                  <a:latin typeface="Calibri" panose="020F0502020204030204"/>
                </a:endParaRPr>
              </a:p>
            </p:txBody>
          </p:sp>
        </mc:Choice>
        <mc:Fallback xmlns="">
          <p:sp>
            <p:nvSpPr>
              <p:cNvPr id="50" name="TextBox 49"/>
              <p:cNvSpPr txBox="1">
                <a:spLocks noRot="1" noChangeAspect="1" noMove="1" noResize="1" noEditPoints="1" noAdjustHandles="1" noChangeArrowheads="1" noChangeShapeType="1" noTextEdit="1"/>
              </p:cNvSpPr>
              <p:nvPr/>
            </p:nvSpPr>
            <p:spPr>
              <a:xfrm>
                <a:off x="3168281" y="3419744"/>
                <a:ext cx="551305" cy="299313"/>
              </a:xfrm>
              <a:prstGeom prst="rect">
                <a:avLst/>
              </a:prstGeom>
              <a:blipFill rotWithShape="0">
                <a:blip r:embed="rId13"/>
                <a:stretch>
                  <a:fillRect l="-14444" b="-26531"/>
                </a:stretch>
              </a:blipFill>
            </p:spPr>
            <p:txBody>
              <a:bodyPr/>
              <a:lstStyle/>
              <a:p>
                <a:r>
                  <a:rPr lang="en-GB">
                    <a:noFill/>
                  </a:rPr>
                  <a:t> </a:t>
                </a:r>
              </a:p>
            </p:txBody>
          </p:sp>
        </mc:Fallback>
      </mc:AlternateContent>
      <p:sp>
        <p:nvSpPr>
          <p:cNvPr id="51" name="Freeform 50"/>
          <p:cNvSpPr/>
          <p:nvPr/>
        </p:nvSpPr>
        <p:spPr>
          <a:xfrm>
            <a:off x="1083365" y="2131858"/>
            <a:ext cx="2067339" cy="286316"/>
          </a:xfrm>
          <a:custGeom>
            <a:avLst/>
            <a:gdLst>
              <a:gd name="connsiteX0" fmla="*/ 0 w 2067339"/>
              <a:gd name="connsiteY0" fmla="*/ 283351 h 286316"/>
              <a:gd name="connsiteX1" fmla="*/ 337931 w 2067339"/>
              <a:gd name="connsiteY1" fmla="*/ 263472 h 286316"/>
              <a:gd name="connsiteX2" fmla="*/ 705678 w 2067339"/>
              <a:gd name="connsiteY2" fmla="*/ 114385 h 286316"/>
              <a:gd name="connsiteX3" fmla="*/ 1212574 w 2067339"/>
              <a:gd name="connsiteY3" fmla="*/ 5055 h 286316"/>
              <a:gd name="connsiteX4" fmla="*/ 1530626 w 2067339"/>
              <a:gd name="connsiteY4" fmla="*/ 24933 h 286316"/>
              <a:gd name="connsiteX5" fmla="*/ 1729409 w 2067339"/>
              <a:gd name="connsiteY5" fmla="*/ 84568 h 286316"/>
              <a:gd name="connsiteX6" fmla="*/ 1958009 w 2067339"/>
              <a:gd name="connsiteY6" fmla="*/ 124325 h 286316"/>
              <a:gd name="connsiteX7" fmla="*/ 2067339 w 2067339"/>
              <a:gd name="connsiteY7" fmla="*/ 114385 h 28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7339" h="286316">
                <a:moveTo>
                  <a:pt x="0" y="283351"/>
                </a:moveTo>
                <a:cubicBezTo>
                  <a:pt x="110159" y="287492"/>
                  <a:pt x="220318" y="291633"/>
                  <a:pt x="337931" y="263472"/>
                </a:cubicBezTo>
                <a:cubicBezTo>
                  <a:pt x="455544" y="235311"/>
                  <a:pt x="559904" y="157454"/>
                  <a:pt x="705678" y="114385"/>
                </a:cubicBezTo>
                <a:cubicBezTo>
                  <a:pt x="851452" y="71316"/>
                  <a:pt x="1075083" y="19964"/>
                  <a:pt x="1212574" y="5055"/>
                </a:cubicBezTo>
                <a:cubicBezTo>
                  <a:pt x="1350065" y="-9854"/>
                  <a:pt x="1444487" y="11681"/>
                  <a:pt x="1530626" y="24933"/>
                </a:cubicBezTo>
                <a:cubicBezTo>
                  <a:pt x="1616765" y="38185"/>
                  <a:pt x="1658179" y="68003"/>
                  <a:pt x="1729409" y="84568"/>
                </a:cubicBezTo>
                <a:cubicBezTo>
                  <a:pt x="1800639" y="101133"/>
                  <a:pt x="1901687" y="119355"/>
                  <a:pt x="1958009" y="124325"/>
                </a:cubicBezTo>
                <a:cubicBezTo>
                  <a:pt x="2014331" y="129294"/>
                  <a:pt x="2040835" y="121839"/>
                  <a:pt x="2067339" y="114385"/>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52" name="Freeform 51"/>
          <p:cNvSpPr/>
          <p:nvPr/>
        </p:nvSpPr>
        <p:spPr>
          <a:xfrm>
            <a:off x="1073426" y="2941983"/>
            <a:ext cx="2097157" cy="407720"/>
          </a:xfrm>
          <a:custGeom>
            <a:avLst/>
            <a:gdLst>
              <a:gd name="connsiteX0" fmla="*/ 0 w 2097157"/>
              <a:gd name="connsiteY0" fmla="*/ 387626 h 407720"/>
              <a:gd name="connsiteX1" fmla="*/ 248478 w 2097157"/>
              <a:gd name="connsiteY1" fmla="*/ 397565 h 407720"/>
              <a:gd name="connsiteX2" fmla="*/ 467139 w 2097157"/>
              <a:gd name="connsiteY2" fmla="*/ 407504 h 407720"/>
              <a:gd name="connsiteX3" fmla="*/ 735496 w 2097157"/>
              <a:gd name="connsiteY3" fmla="*/ 387626 h 407720"/>
              <a:gd name="connsiteX4" fmla="*/ 1003852 w 2097157"/>
              <a:gd name="connsiteY4" fmla="*/ 318052 h 407720"/>
              <a:gd name="connsiteX5" fmla="*/ 1282148 w 2097157"/>
              <a:gd name="connsiteY5" fmla="*/ 198782 h 407720"/>
              <a:gd name="connsiteX6" fmla="*/ 1470991 w 2097157"/>
              <a:gd name="connsiteY6" fmla="*/ 119269 h 407720"/>
              <a:gd name="connsiteX7" fmla="*/ 1659835 w 2097157"/>
              <a:gd name="connsiteY7" fmla="*/ 59634 h 407720"/>
              <a:gd name="connsiteX8" fmla="*/ 1848678 w 2097157"/>
              <a:gd name="connsiteY8" fmla="*/ 39756 h 407720"/>
              <a:gd name="connsiteX9" fmla="*/ 2027583 w 2097157"/>
              <a:gd name="connsiteY9" fmla="*/ 19878 h 407720"/>
              <a:gd name="connsiteX10" fmla="*/ 2097157 w 2097157"/>
              <a:gd name="connsiteY10" fmla="*/ 0 h 4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7157" h="407720">
                <a:moveTo>
                  <a:pt x="0" y="387626"/>
                </a:moveTo>
                <a:lnTo>
                  <a:pt x="248478" y="397565"/>
                </a:lnTo>
                <a:cubicBezTo>
                  <a:pt x="326334" y="400878"/>
                  <a:pt x="385969" y="409160"/>
                  <a:pt x="467139" y="407504"/>
                </a:cubicBezTo>
                <a:cubicBezTo>
                  <a:pt x="548309" y="405848"/>
                  <a:pt x="646044" y="402535"/>
                  <a:pt x="735496" y="387626"/>
                </a:cubicBezTo>
                <a:cubicBezTo>
                  <a:pt x="824948" y="372717"/>
                  <a:pt x="912743" y="349526"/>
                  <a:pt x="1003852" y="318052"/>
                </a:cubicBezTo>
                <a:cubicBezTo>
                  <a:pt x="1094961" y="286578"/>
                  <a:pt x="1282148" y="198782"/>
                  <a:pt x="1282148" y="198782"/>
                </a:cubicBezTo>
                <a:cubicBezTo>
                  <a:pt x="1360004" y="165652"/>
                  <a:pt x="1408043" y="142460"/>
                  <a:pt x="1470991" y="119269"/>
                </a:cubicBezTo>
                <a:cubicBezTo>
                  <a:pt x="1533939" y="96078"/>
                  <a:pt x="1596887" y="72886"/>
                  <a:pt x="1659835" y="59634"/>
                </a:cubicBezTo>
                <a:cubicBezTo>
                  <a:pt x="1722783" y="46382"/>
                  <a:pt x="1848678" y="39756"/>
                  <a:pt x="1848678" y="39756"/>
                </a:cubicBezTo>
                <a:cubicBezTo>
                  <a:pt x="1909969" y="33130"/>
                  <a:pt x="1986170" y="26504"/>
                  <a:pt x="2027583" y="19878"/>
                </a:cubicBezTo>
                <a:cubicBezTo>
                  <a:pt x="2068996" y="13252"/>
                  <a:pt x="2083076" y="6626"/>
                  <a:pt x="2097157"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53" name="Freeform 52"/>
          <p:cNvSpPr/>
          <p:nvPr/>
        </p:nvSpPr>
        <p:spPr>
          <a:xfrm>
            <a:off x="1083365" y="1589157"/>
            <a:ext cx="2047461" cy="329095"/>
          </a:xfrm>
          <a:custGeom>
            <a:avLst/>
            <a:gdLst>
              <a:gd name="connsiteX0" fmla="*/ 0 w 2047461"/>
              <a:gd name="connsiteY0" fmla="*/ 329095 h 329095"/>
              <a:gd name="connsiteX1" fmla="*/ 377687 w 2047461"/>
              <a:gd name="connsiteY1" fmla="*/ 299278 h 329095"/>
              <a:gd name="connsiteX2" fmla="*/ 626165 w 2047461"/>
              <a:gd name="connsiteY2" fmla="*/ 249582 h 329095"/>
              <a:gd name="connsiteX3" fmla="*/ 1182757 w 2047461"/>
              <a:gd name="connsiteY3" fmla="*/ 170069 h 329095"/>
              <a:gd name="connsiteX4" fmla="*/ 1749287 w 2047461"/>
              <a:gd name="connsiteY4" fmla="*/ 80617 h 329095"/>
              <a:gd name="connsiteX5" fmla="*/ 1918252 w 2047461"/>
              <a:gd name="connsiteY5" fmla="*/ 11043 h 329095"/>
              <a:gd name="connsiteX6" fmla="*/ 2047461 w 2047461"/>
              <a:gd name="connsiteY6" fmla="*/ 1104 h 32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7461" h="329095">
                <a:moveTo>
                  <a:pt x="0" y="329095"/>
                </a:moveTo>
                <a:cubicBezTo>
                  <a:pt x="136663" y="320812"/>
                  <a:pt x="273326" y="312530"/>
                  <a:pt x="377687" y="299278"/>
                </a:cubicBezTo>
                <a:cubicBezTo>
                  <a:pt x="482048" y="286026"/>
                  <a:pt x="491987" y="271117"/>
                  <a:pt x="626165" y="249582"/>
                </a:cubicBezTo>
                <a:cubicBezTo>
                  <a:pt x="760343" y="228047"/>
                  <a:pt x="1182757" y="170069"/>
                  <a:pt x="1182757" y="170069"/>
                </a:cubicBezTo>
                <a:cubicBezTo>
                  <a:pt x="1369944" y="141908"/>
                  <a:pt x="1626705" y="107121"/>
                  <a:pt x="1749287" y="80617"/>
                </a:cubicBezTo>
                <a:cubicBezTo>
                  <a:pt x="1871870" y="54113"/>
                  <a:pt x="1868556" y="24295"/>
                  <a:pt x="1918252" y="11043"/>
                </a:cubicBezTo>
                <a:cubicBezTo>
                  <a:pt x="1967948" y="-2209"/>
                  <a:pt x="2007704" y="-553"/>
                  <a:pt x="2047461" y="1104"/>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54" name="Freeform 53"/>
          <p:cNvSpPr/>
          <p:nvPr/>
        </p:nvSpPr>
        <p:spPr>
          <a:xfrm>
            <a:off x="1073426" y="3597965"/>
            <a:ext cx="2107096" cy="298174"/>
          </a:xfrm>
          <a:custGeom>
            <a:avLst/>
            <a:gdLst>
              <a:gd name="connsiteX0" fmla="*/ 0 w 2107096"/>
              <a:gd name="connsiteY0" fmla="*/ 298174 h 298174"/>
              <a:gd name="connsiteX1" fmla="*/ 427383 w 2107096"/>
              <a:gd name="connsiteY1" fmla="*/ 258418 h 298174"/>
              <a:gd name="connsiteX2" fmla="*/ 904461 w 2107096"/>
              <a:gd name="connsiteY2" fmla="*/ 208722 h 298174"/>
              <a:gd name="connsiteX3" fmla="*/ 1321904 w 2107096"/>
              <a:gd name="connsiteY3" fmla="*/ 139148 h 298174"/>
              <a:gd name="connsiteX4" fmla="*/ 1679713 w 2107096"/>
              <a:gd name="connsiteY4" fmla="*/ 69574 h 298174"/>
              <a:gd name="connsiteX5" fmla="*/ 1938131 w 2107096"/>
              <a:gd name="connsiteY5" fmla="*/ 19878 h 298174"/>
              <a:gd name="connsiteX6" fmla="*/ 2077278 w 2107096"/>
              <a:gd name="connsiteY6" fmla="*/ 9939 h 298174"/>
              <a:gd name="connsiteX7" fmla="*/ 2107096 w 2107096"/>
              <a:gd name="connsiteY7" fmla="*/ 0 h 29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096" h="298174">
                <a:moveTo>
                  <a:pt x="0" y="298174"/>
                </a:moveTo>
                <a:lnTo>
                  <a:pt x="427383" y="258418"/>
                </a:lnTo>
                <a:cubicBezTo>
                  <a:pt x="578126" y="243509"/>
                  <a:pt x="755374" y="228600"/>
                  <a:pt x="904461" y="208722"/>
                </a:cubicBezTo>
                <a:cubicBezTo>
                  <a:pt x="1053548" y="188844"/>
                  <a:pt x="1192695" y="162339"/>
                  <a:pt x="1321904" y="139148"/>
                </a:cubicBezTo>
                <a:cubicBezTo>
                  <a:pt x="1451113" y="115957"/>
                  <a:pt x="1679713" y="69574"/>
                  <a:pt x="1679713" y="69574"/>
                </a:cubicBezTo>
                <a:cubicBezTo>
                  <a:pt x="1782418" y="49696"/>
                  <a:pt x="1871870" y="29817"/>
                  <a:pt x="1938131" y="19878"/>
                </a:cubicBezTo>
                <a:cubicBezTo>
                  <a:pt x="2004392" y="9939"/>
                  <a:pt x="2049117" y="13252"/>
                  <a:pt x="2077278" y="9939"/>
                </a:cubicBezTo>
                <a:cubicBezTo>
                  <a:pt x="2105439" y="6626"/>
                  <a:pt x="2106267" y="3313"/>
                  <a:pt x="2107096"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p:sp>
        <p:nvSpPr>
          <p:cNvPr id="55" name="Freeform 54"/>
          <p:cNvSpPr/>
          <p:nvPr/>
        </p:nvSpPr>
        <p:spPr>
          <a:xfrm>
            <a:off x="1093304" y="2604052"/>
            <a:ext cx="2067339" cy="318052"/>
          </a:xfrm>
          <a:custGeom>
            <a:avLst/>
            <a:gdLst>
              <a:gd name="connsiteX0" fmla="*/ 0 w 2067339"/>
              <a:gd name="connsiteY0" fmla="*/ 318052 h 318052"/>
              <a:gd name="connsiteX1" fmla="*/ 238539 w 2067339"/>
              <a:gd name="connsiteY1" fmla="*/ 258418 h 318052"/>
              <a:gd name="connsiteX2" fmla="*/ 417444 w 2067339"/>
              <a:gd name="connsiteY2" fmla="*/ 218661 h 318052"/>
              <a:gd name="connsiteX3" fmla="*/ 785192 w 2067339"/>
              <a:gd name="connsiteY3" fmla="*/ 178905 h 318052"/>
              <a:gd name="connsiteX4" fmla="*/ 1143000 w 2067339"/>
              <a:gd name="connsiteY4" fmla="*/ 139148 h 318052"/>
              <a:gd name="connsiteX5" fmla="*/ 1500809 w 2067339"/>
              <a:gd name="connsiteY5" fmla="*/ 59635 h 318052"/>
              <a:gd name="connsiteX6" fmla="*/ 1590261 w 2067339"/>
              <a:gd name="connsiteY6" fmla="*/ 49696 h 318052"/>
              <a:gd name="connsiteX7" fmla="*/ 1729409 w 2067339"/>
              <a:gd name="connsiteY7" fmla="*/ 39757 h 318052"/>
              <a:gd name="connsiteX8" fmla="*/ 1938131 w 2067339"/>
              <a:gd name="connsiteY8" fmla="*/ 19878 h 318052"/>
              <a:gd name="connsiteX9" fmla="*/ 2007705 w 2067339"/>
              <a:gd name="connsiteY9" fmla="*/ 9939 h 318052"/>
              <a:gd name="connsiteX10" fmla="*/ 2067339 w 2067339"/>
              <a:gd name="connsiteY10" fmla="*/ 0 h 31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7339" h="318052">
                <a:moveTo>
                  <a:pt x="0" y="318052"/>
                </a:moveTo>
                <a:lnTo>
                  <a:pt x="238539" y="258418"/>
                </a:lnTo>
                <a:cubicBezTo>
                  <a:pt x="308113" y="241853"/>
                  <a:pt x="326335" y="231913"/>
                  <a:pt x="417444" y="218661"/>
                </a:cubicBezTo>
                <a:cubicBezTo>
                  <a:pt x="508553" y="205409"/>
                  <a:pt x="785192" y="178905"/>
                  <a:pt x="785192" y="178905"/>
                </a:cubicBezTo>
                <a:cubicBezTo>
                  <a:pt x="906118" y="165653"/>
                  <a:pt x="1023731" y="159026"/>
                  <a:pt x="1143000" y="139148"/>
                </a:cubicBezTo>
                <a:cubicBezTo>
                  <a:pt x="1262269" y="119270"/>
                  <a:pt x="1426266" y="74544"/>
                  <a:pt x="1500809" y="59635"/>
                </a:cubicBezTo>
                <a:cubicBezTo>
                  <a:pt x="1575353" y="44726"/>
                  <a:pt x="1552161" y="53009"/>
                  <a:pt x="1590261" y="49696"/>
                </a:cubicBezTo>
                <a:cubicBezTo>
                  <a:pt x="1628361" y="46383"/>
                  <a:pt x="1729409" y="39757"/>
                  <a:pt x="1729409" y="39757"/>
                </a:cubicBezTo>
                <a:lnTo>
                  <a:pt x="1938131" y="19878"/>
                </a:lnTo>
                <a:cubicBezTo>
                  <a:pt x="1984514" y="14908"/>
                  <a:pt x="1986170" y="13252"/>
                  <a:pt x="2007705" y="9939"/>
                </a:cubicBezTo>
                <a:cubicBezTo>
                  <a:pt x="2029240" y="6626"/>
                  <a:pt x="2048289" y="3313"/>
                  <a:pt x="2067339" y="0"/>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GB" sz="1800">
              <a:solidFill>
                <a:prstClr val="white"/>
              </a:solidFill>
            </a:endParaRPr>
          </a:p>
        </p:txBody>
      </p:sp>
      <mc:AlternateContent xmlns:mc="http://schemas.openxmlformats.org/markup-compatibility/2006" xmlns:a14="http://schemas.microsoft.com/office/drawing/2010/main">
        <mc:Choice Requires="a14">
          <p:sp>
            <p:nvSpPr>
              <p:cNvPr id="56" name="TextBox 55"/>
              <p:cNvSpPr txBox="1"/>
              <p:nvPr/>
            </p:nvSpPr>
            <p:spPr>
              <a:xfrm>
                <a:off x="3919145" y="1719983"/>
                <a:ext cx="2230291" cy="169976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r>
                        <a:rPr lang="en-GB" sz="1800" smtClean="0">
                          <a:solidFill>
                            <a:prstClr val="black"/>
                          </a:solidFill>
                          <a:latin typeface="Cambria Math"/>
                        </a:rPr>
                        <m:t>𝛻</m:t>
                      </m:r>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𝐸</m:t>
                      </m:r>
                      <m:r>
                        <a:rPr lang="en-GB" sz="1800" i="1" smtClean="0">
                          <a:solidFill>
                            <a:prstClr val="black"/>
                          </a:solidFill>
                          <a:latin typeface="Cambria Math"/>
                          <a:ea typeface="Cambria Math"/>
                        </a:rPr>
                        <m:t>=0</m:t>
                      </m:r>
                    </m:oMath>
                  </m:oMathPara>
                </a14:m>
                <a:endParaRPr lang="en-GB" sz="1800" dirty="0" smtClean="0">
                  <a:solidFill>
                    <a:prstClr val="black"/>
                  </a:solidFill>
                  <a:ea typeface="Cambria Math"/>
                </a:endParaRPr>
              </a:p>
              <a:p>
                <a:pPr algn="l" fontAlgn="auto">
                  <a:spcBef>
                    <a:spcPts val="0"/>
                  </a:spcBef>
                  <a:spcAft>
                    <a:spcPts val="0"/>
                  </a:spcAft>
                </a:pPr>
                <a14:m>
                  <m:oMathPara xmlns:m="http://schemas.openxmlformats.org/officeDocument/2006/math">
                    <m:oMathParaPr>
                      <m:jc m:val="centerGroup"/>
                    </m:oMathParaPr>
                    <m:oMath xmlns:m="http://schemas.openxmlformats.org/officeDocument/2006/math">
                      <m:r>
                        <a:rPr lang="en-GB" sz="1800" smtClean="0">
                          <a:solidFill>
                            <a:prstClr val="black"/>
                          </a:solidFill>
                          <a:latin typeface="Cambria Math"/>
                        </a:rPr>
                        <m:t>𝛻</m:t>
                      </m:r>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𝐵</m:t>
                      </m:r>
                      <m:r>
                        <a:rPr lang="en-GB" sz="1800" i="1" smtClean="0">
                          <a:solidFill>
                            <a:prstClr val="black"/>
                          </a:solidFill>
                          <a:latin typeface="Cambria Math"/>
                          <a:ea typeface="Cambria Math"/>
                        </a:rPr>
                        <m:t>=0</m:t>
                      </m:r>
                    </m:oMath>
                  </m:oMathPara>
                </a14:m>
                <a:endParaRPr lang="en-GB" sz="1800" dirty="0" smtClean="0">
                  <a:solidFill>
                    <a:prstClr val="black"/>
                  </a:solidFill>
                  <a:ea typeface="Cambria Math"/>
                </a:endParaRPr>
              </a:p>
              <a:p>
                <a:pPr algn="l" fontAlgn="auto">
                  <a:spcBef>
                    <a:spcPts val="0"/>
                  </a:spcBef>
                  <a:spcAft>
                    <a:spcPts val="0"/>
                  </a:spcAft>
                </a:pPr>
                <a14:m>
                  <m:oMathPara xmlns:m="http://schemas.openxmlformats.org/officeDocument/2006/math">
                    <m:oMathParaPr>
                      <m:jc m:val="centerGroup"/>
                    </m:oMathParaPr>
                    <m:oMath xmlns:m="http://schemas.openxmlformats.org/officeDocument/2006/math">
                      <m:r>
                        <a:rPr lang="en-GB" sz="1800" smtClean="0">
                          <a:solidFill>
                            <a:prstClr val="black"/>
                          </a:solidFill>
                          <a:latin typeface="Cambria Math"/>
                        </a:rPr>
                        <m:t>𝛻</m:t>
                      </m:r>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𝐸</m:t>
                      </m:r>
                      <m:r>
                        <a:rPr lang="en-GB" sz="1800" i="1" smtClean="0">
                          <a:solidFill>
                            <a:prstClr val="black"/>
                          </a:solidFill>
                          <a:latin typeface="Cambria Math"/>
                          <a:ea typeface="Cambria Math"/>
                        </a:rPr>
                        <m:t>=−</m:t>
                      </m:r>
                      <m:f>
                        <m:fPr>
                          <m:ctrlPr>
                            <a:rPr lang="en-GB" sz="1800" i="1" smtClean="0">
                              <a:solidFill>
                                <a:prstClr val="black"/>
                              </a:solidFill>
                              <a:latin typeface="Cambria Math" panose="02040503050406030204" pitchFamily="18" charset="0"/>
                              <a:ea typeface="Cambria Math"/>
                            </a:rPr>
                          </m:ctrlPr>
                        </m:fPr>
                        <m:num>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𝐵</m:t>
                          </m:r>
                        </m:num>
                        <m:den>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𝑡</m:t>
                          </m:r>
                        </m:den>
                      </m:f>
                    </m:oMath>
                  </m:oMathPara>
                </a14:m>
                <a:endParaRPr lang="en-GB" sz="1800" dirty="0" smtClean="0">
                  <a:solidFill>
                    <a:prstClr val="black"/>
                  </a:solidFill>
                  <a:ea typeface="Cambria Math"/>
                </a:endParaRPr>
              </a:p>
              <a:p>
                <a:pPr algn="l" fontAlgn="auto">
                  <a:spcBef>
                    <a:spcPts val="0"/>
                  </a:spcBef>
                  <a:spcAft>
                    <a:spcPts val="0"/>
                  </a:spcAft>
                </a:pPr>
                <a14:m>
                  <m:oMathPara xmlns:m="http://schemas.openxmlformats.org/officeDocument/2006/math">
                    <m:oMathParaPr>
                      <m:jc m:val="centerGroup"/>
                    </m:oMathParaPr>
                    <m:oMath xmlns:m="http://schemas.openxmlformats.org/officeDocument/2006/math">
                      <m:r>
                        <a:rPr lang="en-GB" sz="1800" smtClean="0">
                          <a:solidFill>
                            <a:prstClr val="black"/>
                          </a:solidFill>
                          <a:latin typeface="Cambria Math"/>
                        </a:rPr>
                        <m:t>𝛻</m:t>
                      </m:r>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𝐵</m:t>
                      </m:r>
                      <m:r>
                        <a:rPr lang="en-GB" sz="1800" i="1" smtClean="0">
                          <a:solidFill>
                            <a:prstClr val="black"/>
                          </a:solidFill>
                          <a:latin typeface="Cambria Math"/>
                          <a:ea typeface="Cambria Math"/>
                        </a:rPr>
                        <m:t>=</m:t>
                      </m:r>
                      <m:sSub>
                        <m:sSubPr>
                          <m:ctrlPr>
                            <a:rPr lang="en-GB" sz="1800" i="1" smtClean="0">
                              <a:solidFill>
                                <a:prstClr val="black"/>
                              </a:solidFill>
                              <a:latin typeface="Cambria Math" panose="02040503050406030204" pitchFamily="18" charset="0"/>
                              <a:ea typeface="Cambria Math"/>
                            </a:rPr>
                          </m:ctrlPr>
                        </m:sSubPr>
                        <m:e>
                          <m:r>
                            <a:rPr lang="en-GB" sz="1800" i="1" smtClean="0">
                              <a:solidFill>
                                <a:prstClr val="black"/>
                              </a:solidFill>
                              <a:latin typeface="Cambria Math"/>
                              <a:ea typeface="Cambria Math"/>
                            </a:rPr>
                            <m:t>𝜇</m:t>
                          </m:r>
                        </m:e>
                        <m:sub>
                          <m:r>
                            <a:rPr lang="en-GB" sz="1800" i="1" smtClean="0">
                              <a:solidFill>
                                <a:prstClr val="black"/>
                              </a:solidFill>
                              <a:latin typeface="Cambria Math"/>
                              <a:ea typeface="Cambria Math"/>
                            </a:rPr>
                            <m:t>0</m:t>
                          </m:r>
                        </m:sub>
                      </m:sSub>
                      <m:r>
                        <a:rPr lang="en-GB" sz="1800" i="1" smtClean="0">
                          <a:solidFill>
                            <a:prstClr val="black"/>
                          </a:solidFill>
                          <a:latin typeface="Cambria Math"/>
                          <a:ea typeface="Cambria Math"/>
                        </a:rPr>
                        <m:t>𝐽</m:t>
                      </m:r>
                      <m:r>
                        <a:rPr lang="en-GB" sz="1800" i="1" smtClean="0">
                          <a:solidFill>
                            <a:prstClr val="black"/>
                          </a:solidFill>
                          <a:latin typeface="Cambria Math"/>
                          <a:ea typeface="Cambria Math"/>
                        </a:rPr>
                        <m:t>+</m:t>
                      </m:r>
                      <m:f>
                        <m:fPr>
                          <m:ctrlPr>
                            <a:rPr lang="en-GB" sz="1800" i="1" smtClean="0">
                              <a:solidFill>
                                <a:prstClr val="black"/>
                              </a:solidFill>
                              <a:latin typeface="Cambria Math" panose="02040503050406030204" pitchFamily="18" charset="0"/>
                              <a:ea typeface="Cambria Math"/>
                            </a:rPr>
                          </m:ctrlPr>
                        </m:fPr>
                        <m:num>
                          <m:r>
                            <a:rPr lang="en-GB" sz="1800" i="1" smtClean="0">
                              <a:solidFill>
                                <a:prstClr val="black"/>
                              </a:solidFill>
                              <a:latin typeface="Cambria Math"/>
                              <a:ea typeface="Cambria Math"/>
                            </a:rPr>
                            <m:t>𝜖</m:t>
                          </m:r>
                        </m:num>
                        <m:den>
                          <m:sSup>
                            <m:sSupPr>
                              <m:ctrlPr>
                                <a:rPr lang="en-GB" sz="1800" i="1" smtClean="0">
                                  <a:solidFill>
                                    <a:prstClr val="black"/>
                                  </a:solidFill>
                                  <a:latin typeface="Cambria Math" panose="02040503050406030204" pitchFamily="18" charset="0"/>
                                  <a:ea typeface="Cambria Math"/>
                                </a:rPr>
                              </m:ctrlPr>
                            </m:sSupPr>
                            <m:e>
                              <m:r>
                                <a:rPr lang="en-GB" sz="1800" i="1" smtClean="0">
                                  <a:solidFill>
                                    <a:prstClr val="black"/>
                                  </a:solidFill>
                                  <a:latin typeface="Cambria Math"/>
                                  <a:ea typeface="Cambria Math"/>
                                </a:rPr>
                                <m:t>𝑐</m:t>
                              </m:r>
                            </m:e>
                            <m:sup>
                              <m:r>
                                <a:rPr lang="en-GB" sz="1800" i="1" smtClean="0">
                                  <a:solidFill>
                                    <a:prstClr val="black"/>
                                  </a:solidFill>
                                  <a:latin typeface="Cambria Math"/>
                                  <a:ea typeface="Cambria Math"/>
                                </a:rPr>
                                <m:t>2</m:t>
                              </m:r>
                            </m:sup>
                          </m:sSup>
                        </m:den>
                      </m:f>
                      <m:f>
                        <m:fPr>
                          <m:ctrlPr>
                            <a:rPr lang="en-GB" sz="1800" i="1" smtClean="0">
                              <a:solidFill>
                                <a:prstClr val="black"/>
                              </a:solidFill>
                              <a:latin typeface="Cambria Math" panose="02040503050406030204" pitchFamily="18" charset="0"/>
                              <a:ea typeface="Cambria Math"/>
                            </a:rPr>
                          </m:ctrlPr>
                        </m:fPr>
                        <m:num>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𝐸</m:t>
                          </m:r>
                        </m:num>
                        <m:den>
                          <m:r>
                            <a:rPr lang="en-GB" sz="1800" i="1" smtClean="0">
                              <a:solidFill>
                                <a:prstClr val="black"/>
                              </a:solidFill>
                              <a:latin typeface="Cambria Math"/>
                              <a:ea typeface="Cambria Math"/>
                            </a:rPr>
                            <m:t>𝜕</m:t>
                          </m:r>
                          <m:r>
                            <a:rPr lang="en-GB" sz="1800" i="1" smtClean="0">
                              <a:solidFill>
                                <a:prstClr val="black"/>
                              </a:solidFill>
                              <a:latin typeface="Cambria Math"/>
                              <a:ea typeface="Cambria Math"/>
                            </a:rPr>
                            <m:t>𝑡</m:t>
                          </m:r>
                        </m:den>
                      </m:f>
                    </m:oMath>
                  </m:oMathPara>
                </a14:m>
                <a:endParaRPr lang="en-GB" sz="1800" dirty="0">
                  <a:solidFill>
                    <a:prstClr val="black"/>
                  </a:solidFill>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3919145" y="1719983"/>
                <a:ext cx="2230291" cy="1699761"/>
              </a:xfrm>
              <a:prstGeom prst="rect">
                <a:avLst/>
              </a:prstGeom>
              <a:blipFill rotWithShape="0">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7" name="TextBox 56"/>
              <p:cNvSpPr txBox="1"/>
              <p:nvPr/>
            </p:nvSpPr>
            <p:spPr>
              <a:xfrm>
                <a:off x="6585514" y="2140125"/>
                <a:ext cx="2352182" cy="89691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gn="l" fontAlgn="auto">
                  <a:spcBef>
                    <a:spcPts val="0"/>
                  </a:spcBef>
                  <a:spcAft>
                    <a:spcPts val="0"/>
                  </a:spcAft>
                </a:pPr>
                <a14:m>
                  <m:oMathPara xmlns:m="http://schemas.openxmlformats.org/officeDocument/2006/math">
                    <m:oMathParaPr>
                      <m:jc m:val="centerGroup"/>
                    </m:oMathParaPr>
                    <m:oMath xmlns:m="http://schemas.openxmlformats.org/officeDocument/2006/math">
                      <m:r>
                        <a:rPr lang="en-GB" sz="1800" i="1" smtClean="0">
                          <a:solidFill>
                            <a:prstClr val="black"/>
                          </a:solidFill>
                          <a:latin typeface="Cambria Math"/>
                        </a:rPr>
                        <m:t>𝐼</m:t>
                      </m:r>
                      <m:d>
                        <m:dPr>
                          <m:ctrlPr>
                            <a:rPr lang="en-GB" sz="1800" i="1" smtClean="0">
                              <a:solidFill>
                                <a:prstClr val="black"/>
                              </a:solidFill>
                              <a:latin typeface="Cambria Math" panose="02040503050406030204" pitchFamily="18" charset="0"/>
                            </a:rPr>
                          </m:ctrlPr>
                        </m:dPr>
                        <m:e>
                          <m:r>
                            <a:rPr lang="en-GB" sz="1800" i="1" smtClean="0">
                              <a:solidFill>
                                <a:prstClr val="black"/>
                              </a:solidFill>
                              <a:latin typeface="Cambria Math"/>
                            </a:rPr>
                            <m:t>𝑥</m:t>
                          </m:r>
                          <m:r>
                            <a:rPr lang="en-GB" sz="1800" i="1" smtClean="0">
                              <a:solidFill>
                                <a:prstClr val="black"/>
                              </a:solidFill>
                              <a:latin typeface="Cambria Math"/>
                            </a:rPr>
                            <m:t>,</m:t>
                          </m:r>
                          <m:r>
                            <a:rPr lang="en-GB" sz="1800" i="1" smtClean="0">
                              <a:solidFill>
                                <a:prstClr val="black"/>
                              </a:solidFill>
                              <a:latin typeface="Cambria Math"/>
                            </a:rPr>
                            <m:t>𝑡</m:t>
                          </m:r>
                        </m:e>
                      </m:d>
                      <m:r>
                        <a:rPr lang="en-GB" sz="1800" i="1" smtClean="0">
                          <a:solidFill>
                            <a:prstClr val="black"/>
                          </a:solidFill>
                          <a:latin typeface="Cambria Math"/>
                        </a:rPr>
                        <m:t>=</m:t>
                      </m:r>
                      <m:sSub>
                        <m:sSubPr>
                          <m:ctrlPr>
                            <a:rPr lang="en-GB" sz="1800" i="1" smtClean="0">
                              <a:solidFill>
                                <a:prstClr val="black"/>
                              </a:solidFill>
                              <a:latin typeface="Cambria Math" panose="02040503050406030204" pitchFamily="18" charset="0"/>
                            </a:rPr>
                          </m:ctrlPr>
                        </m:sSubPr>
                        <m:e>
                          <m:r>
                            <a:rPr lang="en-GB" sz="1800" i="1" smtClean="0">
                              <a:solidFill>
                                <a:prstClr val="black"/>
                              </a:solidFill>
                              <a:latin typeface="Cambria Math"/>
                            </a:rPr>
                            <m:t>𝐼</m:t>
                          </m:r>
                        </m:e>
                        <m:sub>
                          <m:r>
                            <a:rPr lang="en-GB" sz="1800" i="1" smtClean="0">
                              <a:solidFill>
                                <a:prstClr val="black"/>
                              </a:solidFill>
                              <a:latin typeface="Cambria Math"/>
                            </a:rPr>
                            <m:t>𝑐</m:t>
                          </m:r>
                        </m:sub>
                      </m:sSub>
                      <m:func>
                        <m:funcPr>
                          <m:ctrlPr>
                            <a:rPr lang="en-GB" sz="1800" i="1" smtClean="0">
                              <a:solidFill>
                                <a:prstClr val="black"/>
                              </a:solidFill>
                              <a:latin typeface="Cambria Math" panose="02040503050406030204" pitchFamily="18" charset="0"/>
                            </a:rPr>
                          </m:ctrlPr>
                        </m:funcPr>
                        <m:fName>
                          <m:r>
                            <m:rPr>
                              <m:sty m:val="p"/>
                            </m:rPr>
                            <a:rPr lang="en-GB" sz="1800" smtClean="0">
                              <a:solidFill>
                                <a:prstClr val="black"/>
                              </a:solidFill>
                              <a:latin typeface="Cambria Math"/>
                            </a:rPr>
                            <m:t>sin</m:t>
                          </m:r>
                        </m:fName>
                        <m:e>
                          <m:r>
                            <a:rPr lang="en-GB" sz="1800" i="1" smtClean="0">
                              <a:solidFill>
                                <a:prstClr val="black"/>
                              </a:solidFill>
                              <a:latin typeface="Cambria Math"/>
                            </a:rPr>
                            <m:t>𝛾</m:t>
                          </m:r>
                          <m:r>
                            <a:rPr lang="en-GB" sz="1800" i="1" smtClean="0">
                              <a:solidFill>
                                <a:prstClr val="black"/>
                              </a:solidFill>
                              <a:latin typeface="Cambria Math"/>
                            </a:rPr>
                            <m:t>(</m:t>
                          </m:r>
                          <m:r>
                            <a:rPr lang="en-GB" sz="1800" i="1" smtClean="0">
                              <a:solidFill>
                                <a:prstClr val="black"/>
                              </a:solidFill>
                              <a:latin typeface="Cambria Math"/>
                            </a:rPr>
                            <m:t>𝑥</m:t>
                          </m:r>
                          <m:r>
                            <a:rPr lang="en-GB" sz="1800" i="1" smtClean="0">
                              <a:solidFill>
                                <a:prstClr val="black"/>
                              </a:solidFill>
                              <a:latin typeface="Cambria Math"/>
                            </a:rPr>
                            <m:t>,</m:t>
                          </m:r>
                          <m:r>
                            <a:rPr lang="en-GB" sz="1800" i="1" smtClean="0">
                              <a:solidFill>
                                <a:prstClr val="black"/>
                              </a:solidFill>
                              <a:latin typeface="Cambria Math"/>
                            </a:rPr>
                            <m:t>𝑡</m:t>
                          </m:r>
                          <m:r>
                            <a:rPr lang="en-GB" sz="1800" i="1" smtClean="0">
                              <a:solidFill>
                                <a:prstClr val="black"/>
                              </a:solidFill>
                              <a:latin typeface="Cambria Math"/>
                            </a:rPr>
                            <m:t>)</m:t>
                          </m:r>
                        </m:e>
                      </m:func>
                    </m:oMath>
                  </m:oMathPara>
                </a14:m>
                <a:endParaRPr lang="en-GB" sz="1800" dirty="0" smtClean="0">
                  <a:solidFill>
                    <a:prstClr val="black"/>
                  </a:solidFill>
                </a:endParaRPr>
              </a:p>
              <a:p>
                <a:pPr algn="l" fontAlgn="auto">
                  <a:spcBef>
                    <a:spcPts val="0"/>
                  </a:spcBef>
                  <a:spcAft>
                    <a:spcPts val="0"/>
                  </a:spcAft>
                </a:pPr>
                <a14:m>
                  <m:oMathPara xmlns:m="http://schemas.openxmlformats.org/officeDocument/2006/math">
                    <m:oMathParaPr>
                      <m:jc m:val="centerGroup"/>
                    </m:oMathParaPr>
                    <m:oMath xmlns:m="http://schemas.openxmlformats.org/officeDocument/2006/math">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a:rPr>
                            <m:t>𝜕𝛾</m:t>
                          </m:r>
                          <m:r>
                            <a:rPr lang="en-GB" sz="1800" i="1" smtClean="0">
                              <a:solidFill>
                                <a:prstClr val="black"/>
                              </a:solidFill>
                              <a:latin typeface="Cambria Math"/>
                            </a:rPr>
                            <m:t>(</m:t>
                          </m:r>
                          <m:r>
                            <a:rPr lang="en-GB" sz="1800" i="1" smtClean="0">
                              <a:solidFill>
                                <a:prstClr val="black"/>
                              </a:solidFill>
                              <a:latin typeface="Cambria Math"/>
                            </a:rPr>
                            <m:t>𝑥</m:t>
                          </m:r>
                          <m:r>
                            <a:rPr lang="en-GB" sz="1800" i="1" smtClean="0">
                              <a:solidFill>
                                <a:prstClr val="black"/>
                              </a:solidFill>
                              <a:latin typeface="Cambria Math"/>
                            </a:rPr>
                            <m:t>,</m:t>
                          </m:r>
                          <m:r>
                            <a:rPr lang="en-GB" sz="1800" i="1" smtClean="0">
                              <a:solidFill>
                                <a:prstClr val="black"/>
                              </a:solidFill>
                              <a:latin typeface="Cambria Math"/>
                            </a:rPr>
                            <m:t>𝑡</m:t>
                          </m:r>
                          <m:r>
                            <a:rPr lang="en-GB" sz="1800" i="1" smtClean="0">
                              <a:solidFill>
                                <a:prstClr val="black"/>
                              </a:solidFill>
                              <a:latin typeface="Cambria Math"/>
                            </a:rPr>
                            <m:t>)</m:t>
                          </m:r>
                        </m:num>
                        <m:den>
                          <m:r>
                            <a:rPr lang="en-GB" sz="1800" i="1" smtClean="0">
                              <a:solidFill>
                                <a:prstClr val="black"/>
                              </a:solidFill>
                              <a:latin typeface="Cambria Math"/>
                            </a:rPr>
                            <m:t>𝜕</m:t>
                          </m:r>
                          <m:r>
                            <a:rPr lang="en-GB" sz="1800" i="1" smtClean="0">
                              <a:solidFill>
                                <a:prstClr val="black"/>
                              </a:solidFill>
                              <a:latin typeface="Cambria Math"/>
                            </a:rPr>
                            <m:t>𝑡</m:t>
                          </m:r>
                        </m:den>
                      </m:f>
                      <m:r>
                        <a:rPr lang="en-GB" sz="1800" i="1" smtClean="0">
                          <a:solidFill>
                            <a:prstClr val="black"/>
                          </a:solidFill>
                          <a:latin typeface="Cambria Math"/>
                        </a:rPr>
                        <m:t>=</m:t>
                      </m:r>
                      <m:f>
                        <m:fPr>
                          <m:ctrlPr>
                            <a:rPr lang="en-GB" sz="1800" i="1" smtClean="0">
                              <a:solidFill>
                                <a:prstClr val="black"/>
                              </a:solidFill>
                              <a:latin typeface="Cambria Math" panose="02040503050406030204" pitchFamily="18" charset="0"/>
                            </a:rPr>
                          </m:ctrlPr>
                        </m:fPr>
                        <m:num>
                          <m:r>
                            <a:rPr lang="en-GB" sz="1800" i="1" smtClean="0">
                              <a:solidFill>
                                <a:prstClr val="black"/>
                              </a:solidFill>
                              <a:latin typeface="Cambria Math"/>
                            </a:rPr>
                            <m:t>2</m:t>
                          </m:r>
                          <m:r>
                            <a:rPr lang="en-GB" sz="1800" i="1" smtClean="0">
                              <a:solidFill>
                                <a:prstClr val="black"/>
                              </a:solidFill>
                              <a:latin typeface="Cambria Math"/>
                            </a:rPr>
                            <m:t>𝑒𝑠</m:t>
                          </m:r>
                        </m:num>
                        <m:den>
                          <m:r>
                            <a:rPr lang="en-GB" sz="1800" i="1" smtClean="0">
                              <a:solidFill>
                                <a:prstClr val="black"/>
                              </a:solidFill>
                              <a:latin typeface="Cambria Math"/>
                            </a:rPr>
                            <m:t>ℏ</m:t>
                          </m:r>
                        </m:den>
                      </m:f>
                      <m:r>
                        <a:rPr lang="en-GB" sz="1800" i="1" smtClean="0">
                          <a:solidFill>
                            <a:prstClr val="black"/>
                          </a:solidFill>
                          <a:latin typeface="Cambria Math"/>
                        </a:rPr>
                        <m:t>𝐸</m:t>
                      </m:r>
                      <m:r>
                        <a:rPr lang="en-GB" sz="1800" i="1" smtClean="0">
                          <a:solidFill>
                            <a:prstClr val="black"/>
                          </a:solidFill>
                          <a:latin typeface="Cambria Math"/>
                        </a:rPr>
                        <m:t>(</m:t>
                      </m:r>
                      <m:r>
                        <a:rPr lang="en-GB" sz="1800" i="1" smtClean="0">
                          <a:solidFill>
                            <a:prstClr val="black"/>
                          </a:solidFill>
                          <a:latin typeface="Cambria Math"/>
                        </a:rPr>
                        <m:t>𝑥</m:t>
                      </m:r>
                      <m:r>
                        <a:rPr lang="en-GB" sz="1800" i="1" smtClean="0">
                          <a:solidFill>
                            <a:prstClr val="black"/>
                          </a:solidFill>
                          <a:latin typeface="Cambria Math"/>
                        </a:rPr>
                        <m:t>,</m:t>
                      </m:r>
                      <m:r>
                        <a:rPr lang="en-GB" sz="1800" i="1" smtClean="0">
                          <a:solidFill>
                            <a:prstClr val="black"/>
                          </a:solidFill>
                          <a:latin typeface="Cambria Math"/>
                        </a:rPr>
                        <m:t>𝑡</m:t>
                      </m:r>
                      <m:r>
                        <a:rPr lang="en-GB" sz="1800" i="1" smtClean="0">
                          <a:solidFill>
                            <a:prstClr val="black"/>
                          </a:solidFill>
                          <a:latin typeface="Cambria Math"/>
                        </a:rPr>
                        <m:t>)</m:t>
                      </m:r>
                    </m:oMath>
                  </m:oMathPara>
                </a14:m>
                <a:endParaRPr lang="en-GB" sz="1800" dirty="0">
                  <a:solidFill>
                    <a:prstClr val="black"/>
                  </a:solidFill>
                </a:endParaRPr>
              </a:p>
            </p:txBody>
          </p:sp>
        </mc:Choice>
        <mc:Fallback xmlns="">
          <p:sp>
            <p:nvSpPr>
              <p:cNvPr id="57" name="TextBox 56"/>
              <p:cNvSpPr txBox="1">
                <a:spLocks noRot="1" noChangeAspect="1" noMove="1" noResize="1" noEditPoints="1" noAdjustHandles="1" noChangeArrowheads="1" noChangeShapeType="1" noTextEdit="1"/>
              </p:cNvSpPr>
              <p:nvPr/>
            </p:nvSpPr>
            <p:spPr>
              <a:xfrm>
                <a:off x="6585514" y="2140125"/>
                <a:ext cx="2352182" cy="896912"/>
              </a:xfrm>
              <a:prstGeom prst="rect">
                <a:avLst/>
              </a:prstGeom>
              <a:blipFill rotWithShape="0">
                <a:blip r:embed="rId15"/>
                <a:stretch>
                  <a:fillRect/>
                </a:stretch>
              </a:blipFill>
            </p:spPr>
            <p:txBody>
              <a:bodyPr/>
              <a:lstStyle/>
              <a:p>
                <a:r>
                  <a:rPr lang="en-GB">
                    <a:noFill/>
                  </a:rPr>
                  <a:t> </a:t>
                </a:r>
              </a:p>
            </p:txBody>
          </p:sp>
        </mc:Fallback>
      </mc:AlternateContent>
      <p:sp>
        <p:nvSpPr>
          <p:cNvPr id="58" name="TextBox 57"/>
          <p:cNvSpPr txBox="1"/>
          <p:nvPr/>
        </p:nvSpPr>
        <p:spPr>
          <a:xfrm>
            <a:off x="6208151" y="2215920"/>
            <a:ext cx="45719" cy="707886"/>
          </a:xfrm>
          <a:prstGeom prst="rect">
            <a:avLst/>
          </a:prstGeom>
          <a:noFill/>
        </p:spPr>
        <p:txBody>
          <a:bodyPr wrap="square" rtlCol="0">
            <a:spAutoFit/>
          </a:bodyPr>
          <a:lstStyle/>
          <a:p>
            <a:pPr algn="l" fontAlgn="auto">
              <a:spcBef>
                <a:spcPts val="0"/>
              </a:spcBef>
              <a:spcAft>
                <a:spcPts val="0"/>
              </a:spcAft>
            </a:pPr>
            <a:r>
              <a:rPr lang="en-GB" sz="4000" dirty="0" smtClean="0">
                <a:solidFill>
                  <a:prstClr val="black"/>
                </a:solidFill>
                <a:latin typeface="Calibri" panose="020F0502020204030204"/>
              </a:rPr>
              <a:t>+</a:t>
            </a:r>
            <a:endParaRPr lang="en-GB" sz="4000" dirty="0">
              <a:solidFill>
                <a:prstClr val="black"/>
              </a:solidFill>
              <a:latin typeface="Calibri" panose="020F0502020204030204"/>
            </a:endParaRPr>
          </a:p>
        </p:txBody>
      </p:sp>
      <p:sp>
        <p:nvSpPr>
          <p:cNvPr id="62" name="TextBox 61"/>
          <p:cNvSpPr txBox="1"/>
          <p:nvPr/>
        </p:nvSpPr>
        <p:spPr>
          <a:xfrm>
            <a:off x="434951" y="4359005"/>
            <a:ext cx="1762756"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fontAlgn="auto">
              <a:spcBef>
                <a:spcPts val="0"/>
              </a:spcBef>
              <a:spcAft>
                <a:spcPts val="0"/>
              </a:spcAft>
            </a:pPr>
            <a:r>
              <a:rPr lang="en-GB" sz="1800" dirty="0" smtClean="0">
                <a:solidFill>
                  <a:prstClr val="black"/>
                </a:solidFill>
              </a:rPr>
              <a:t>Two regimes: superconducting / resistive</a:t>
            </a:r>
            <a:endParaRPr lang="en-GB" sz="1800" dirty="0">
              <a:solidFill>
                <a:prstClr val="black"/>
              </a:solidFill>
            </a:endParaRPr>
          </a:p>
        </p:txBody>
      </p:sp>
    </p:spTree>
    <p:extLst>
      <p:ext uri="{BB962C8B-B14F-4D97-AF65-F5344CB8AC3E}">
        <p14:creationId xmlns:p14="http://schemas.microsoft.com/office/powerpoint/2010/main" val="593692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6"/>
          <p:cNvSpPr txBox="1">
            <a:spLocks/>
          </p:cNvSpPr>
          <p:nvPr/>
        </p:nvSpPr>
        <p:spPr>
          <a:xfrm>
            <a:off x="387953" y="370380"/>
            <a:ext cx="8756966" cy="57795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GB" dirty="0" smtClean="0">
                <a:solidFill>
                  <a:prstClr val="black"/>
                </a:solidFill>
              </a:rPr>
              <a:t>Outlook: Physics above Tc?</a:t>
            </a:r>
            <a:endParaRPr lang="en-GB" dirty="0">
              <a:solidFill>
                <a:prstClr val="black"/>
              </a:solidFill>
            </a:endParaRPr>
          </a:p>
        </p:txBody>
      </p:sp>
      <p:sp>
        <p:nvSpPr>
          <p:cNvPr id="19" name="TextBox 18"/>
          <p:cNvSpPr txBox="1"/>
          <p:nvPr/>
        </p:nvSpPr>
        <p:spPr>
          <a:xfrm>
            <a:off x="935596" y="6346488"/>
            <a:ext cx="3613233" cy="369332"/>
          </a:xfrm>
          <a:prstGeom prst="rect">
            <a:avLst/>
          </a:prstGeom>
          <a:noFill/>
        </p:spPr>
        <p:txBody>
          <a:bodyPr wrap="none" rtlCol="0">
            <a:spAutoFit/>
          </a:bodyPr>
          <a:lstStyle/>
          <a:p>
            <a:pPr algn="l" fontAlgn="auto">
              <a:spcBef>
                <a:spcPts val="0"/>
              </a:spcBef>
              <a:spcAft>
                <a:spcPts val="0"/>
              </a:spcAft>
            </a:pPr>
            <a:r>
              <a:rPr lang="en-GB" sz="1800" dirty="0" smtClean="0">
                <a:solidFill>
                  <a:prstClr val="black"/>
                </a:solidFill>
                <a:latin typeface="Calibri" panose="020F0502020204030204"/>
              </a:rPr>
              <a:t>S. Kaiser </a:t>
            </a:r>
            <a:r>
              <a:rPr lang="en-GB" sz="1800" i="1" dirty="0" smtClean="0">
                <a:solidFill>
                  <a:prstClr val="black"/>
                </a:solidFill>
                <a:latin typeface="Calibri" panose="020F0502020204030204"/>
              </a:rPr>
              <a:t>et al. </a:t>
            </a:r>
            <a:r>
              <a:rPr lang="en-GB" sz="1800" dirty="0" smtClean="0">
                <a:solidFill>
                  <a:prstClr val="black"/>
                </a:solidFill>
                <a:latin typeface="Calibri" panose="020F0502020204030204"/>
              </a:rPr>
              <a:t>PRB </a:t>
            </a:r>
            <a:r>
              <a:rPr lang="en-GB" sz="1800" b="1" dirty="0" smtClean="0">
                <a:solidFill>
                  <a:prstClr val="black"/>
                </a:solidFill>
                <a:latin typeface="Calibri" panose="020F0502020204030204"/>
              </a:rPr>
              <a:t>89</a:t>
            </a:r>
            <a:r>
              <a:rPr lang="en-GB" sz="1800" dirty="0" smtClean="0">
                <a:solidFill>
                  <a:prstClr val="black"/>
                </a:solidFill>
                <a:latin typeface="Calibri" panose="020F0502020204030204"/>
              </a:rPr>
              <a:t> 184516 (2014)</a:t>
            </a:r>
            <a:endParaRPr lang="en-GB" sz="1800" dirty="0">
              <a:solidFill>
                <a:prstClr val="black"/>
              </a:solidFill>
              <a:latin typeface="Calibri" panose="020F0502020204030204"/>
            </a:endParaRPr>
          </a:p>
        </p:txBody>
      </p:sp>
      <p:pic>
        <p:nvPicPr>
          <p:cNvPr id="2" name="Picture 1"/>
          <p:cNvPicPr>
            <a:picLocks noChangeAspect="1"/>
          </p:cNvPicPr>
          <p:nvPr/>
        </p:nvPicPr>
        <p:blipFill>
          <a:blip r:embed="rId3"/>
          <a:stretch>
            <a:fillRect/>
          </a:stretch>
        </p:blipFill>
        <p:spPr>
          <a:xfrm>
            <a:off x="647563" y="1340768"/>
            <a:ext cx="7552381" cy="2412268"/>
          </a:xfrm>
          <a:prstGeom prst="rect">
            <a:avLst/>
          </a:prstGeom>
        </p:spPr>
      </p:pic>
      <mc:AlternateContent xmlns:mc="http://schemas.openxmlformats.org/markup-compatibility/2006" xmlns:a14="http://schemas.microsoft.com/office/drawing/2010/main">
        <mc:Choice Requires="a14">
          <p:sp>
            <p:nvSpPr>
              <p:cNvPr id="3" name="TextBox 2"/>
              <p:cNvSpPr txBox="1"/>
              <p:nvPr/>
            </p:nvSpPr>
            <p:spPr>
              <a:xfrm>
                <a:off x="2483768" y="3969060"/>
                <a:ext cx="4807406" cy="369332"/>
              </a:xfrm>
              <a:prstGeom prst="rect">
                <a:avLst/>
              </a:prstGeom>
              <a:noFill/>
            </p:spPr>
            <p:txBody>
              <a:bodyPr wrap="none" rtlCol="0">
                <a:spAutoFit/>
              </a:bodyPr>
              <a:lstStyle/>
              <a:p>
                <a14:m>
                  <m:oMath xmlns:m="http://schemas.openxmlformats.org/officeDocument/2006/math">
                    <m:r>
                      <a:rPr lang="en-GB" sz="1800" b="0" i="1" smtClean="0">
                        <a:latin typeface="Cambria Math" panose="02040503050406030204" pitchFamily="18" charset="0"/>
                      </a:rPr>
                      <m:t>𝑓</m:t>
                    </m:r>
                  </m:oMath>
                </a14:m>
                <a:r>
                  <a:rPr lang="en-GB" sz="1800" dirty="0" smtClean="0"/>
                  <a:t> transient superconducting fraction above </a:t>
                </a:r>
                <a14:m>
                  <m:oMath xmlns:m="http://schemas.openxmlformats.org/officeDocument/2006/math">
                    <m:sSub>
                      <m:sSubPr>
                        <m:ctrlPr>
                          <a:rPr lang="en-GB" sz="1800" b="0" i="1" smtClean="0">
                            <a:latin typeface="Cambria Math" panose="02040503050406030204" pitchFamily="18" charset="0"/>
                          </a:rPr>
                        </m:ctrlPr>
                      </m:sSubPr>
                      <m:e>
                        <m:r>
                          <a:rPr lang="en-GB" sz="1800" b="0" i="1" smtClean="0">
                            <a:latin typeface="Cambria Math" panose="02040503050406030204" pitchFamily="18" charset="0"/>
                          </a:rPr>
                          <m:t>𝑇</m:t>
                        </m:r>
                      </m:e>
                      <m:sub>
                        <m:r>
                          <a:rPr lang="en-GB" sz="1800" b="0" i="1" smtClean="0">
                            <a:latin typeface="Cambria Math" panose="02040503050406030204" pitchFamily="18" charset="0"/>
                          </a:rPr>
                          <m:t>𝑐</m:t>
                        </m:r>
                      </m:sub>
                    </m:sSub>
                  </m:oMath>
                </a14:m>
                <a:endParaRPr lang="en-GB" sz="1800" dirty="0"/>
              </a:p>
            </p:txBody>
          </p:sp>
        </mc:Choice>
        <mc:Fallback xmlns="">
          <p:sp>
            <p:nvSpPr>
              <p:cNvPr id="3" name="TextBox 2"/>
              <p:cNvSpPr txBox="1">
                <a:spLocks noRot="1" noChangeAspect="1" noMove="1" noResize="1" noEditPoints="1" noAdjustHandles="1" noChangeArrowheads="1" noChangeShapeType="1" noTextEdit="1"/>
              </p:cNvSpPr>
              <p:nvPr/>
            </p:nvSpPr>
            <p:spPr>
              <a:xfrm>
                <a:off x="2483768" y="3969060"/>
                <a:ext cx="4807406" cy="369332"/>
              </a:xfrm>
              <a:prstGeom prst="rect">
                <a:avLst/>
              </a:prstGeom>
              <a:blipFill rotWithShape="0">
                <a:blip r:embed="rId4"/>
                <a:stretch>
                  <a:fillRect t="-8197" b="-24590"/>
                </a:stretch>
              </a:blipFill>
            </p:spPr>
            <p:txBody>
              <a:bodyPr/>
              <a:lstStyle/>
              <a:p>
                <a:r>
                  <a:rPr lang="en-GB">
                    <a:noFill/>
                  </a:rPr>
                  <a:t> </a:t>
                </a:r>
              </a:p>
            </p:txBody>
          </p:sp>
        </mc:Fallback>
      </mc:AlternateContent>
      <p:sp>
        <p:nvSpPr>
          <p:cNvPr id="4" name="TextBox 3"/>
          <p:cNvSpPr txBox="1"/>
          <p:nvPr/>
        </p:nvSpPr>
        <p:spPr>
          <a:xfrm>
            <a:off x="935596" y="4653136"/>
            <a:ext cx="5846472" cy="1477328"/>
          </a:xfrm>
          <a:prstGeom prst="rect">
            <a:avLst/>
          </a:prstGeom>
          <a:noFill/>
        </p:spPr>
        <p:txBody>
          <a:bodyPr wrap="none" rtlCol="0">
            <a:spAutoFit/>
          </a:bodyPr>
          <a:lstStyle/>
          <a:p>
            <a:pPr algn="l"/>
            <a:r>
              <a:rPr lang="en-GB" sz="1800" dirty="0" smtClean="0"/>
              <a:t>…, however, results may also be due to e.g.</a:t>
            </a:r>
          </a:p>
          <a:p>
            <a:pPr marL="742950" lvl="1" indent="-285750" algn="l">
              <a:buFont typeface="Arial" panose="020B0604020202020204" pitchFamily="34" charset="0"/>
              <a:buChar char="•"/>
            </a:pPr>
            <a:r>
              <a:rPr lang="en-GB" sz="1800" dirty="0" smtClean="0"/>
              <a:t>High  mobility </a:t>
            </a:r>
            <a:r>
              <a:rPr lang="en-GB" sz="1800" dirty="0" err="1" smtClean="0"/>
              <a:t>Drude</a:t>
            </a:r>
            <a:r>
              <a:rPr lang="en-GB" sz="1800" dirty="0" smtClean="0"/>
              <a:t> conductor</a:t>
            </a:r>
          </a:p>
          <a:p>
            <a:pPr marL="742950" lvl="1" indent="-285750" algn="l">
              <a:buFont typeface="Arial" panose="020B0604020202020204" pitchFamily="34" charset="0"/>
              <a:buChar char="•"/>
            </a:pPr>
            <a:r>
              <a:rPr lang="en-GB" sz="1800" dirty="0" smtClean="0"/>
              <a:t>Sliding non-commensurate charge density wave</a:t>
            </a:r>
          </a:p>
          <a:p>
            <a:pPr marL="285750" indent="-285750" algn="l">
              <a:buFont typeface="Arial" panose="020B0604020202020204" pitchFamily="34" charset="0"/>
              <a:buChar char="•"/>
            </a:pPr>
            <a:endParaRPr lang="en-GB" sz="1800" dirty="0"/>
          </a:p>
          <a:p>
            <a:pPr marL="285750" indent="-285750" algn="l">
              <a:buFont typeface="Arial" panose="020B0604020202020204" pitchFamily="34" charset="0"/>
              <a:buChar char="•"/>
            </a:pPr>
            <a:r>
              <a:rPr lang="en-GB" sz="1800" dirty="0" smtClean="0"/>
              <a:t>What is the physical mechanism?</a:t>
            </a:r>
            <a:endParaRPr lang="en-GB" sz="1800" dirty="0"/>
          </a:p>
        </p:txBody>
      </p:sp>
    </p:spTree>
    <p:extLst>
      <p:ext uri="{BB962C8B-B14F-4D97-AF65-F5344CB8AC3E}">
        <p14:creationId xmlns:p14="http://schemas.microsoft.com/office/powerpoint/2010/main" val="25253006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Oval 5"/>
              <p:cNvSpPr/>
              <p:nvPr/>
            </p:nvSpPr>
            <p:spPr>
              <a:xfrm>
                <a:off x="2663788" y="748865"/>
                <a:ext cx="5652628" cy="444433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rPr>
                  <a:t>Room temperature </a:t>
                </a:r>
                <a:r>
                  <a:rPr kumimoji="0" lang="en-GB" sz="2000" b="0" i="0" u="none" strike="noStrike" kern="0" cap="none" spc="0" normalizeH="0" baseline="0" noProof="0" dirty="0">
                    <a:ln>
                      <a:noFill/>
                    </a:ln>
                    <a:solidFill>
                      <a:sysClr val="windowText" lastClr="000000"/>
                    </a:solidFill>
                    <a:effectLst/>
                    <a:uLnTx/>
                    <a:uFillTx/>
                  </a:rPr>
                  <a:t>bath </a:t>
                </a:r>
                <a14:m>
                  <m:oMath xmlns:m="http://schemas.openxmlformats.org/officeDocument/2006/math">
                    <m:sSub>
                      <m:sSubPr>
                        <m:ctrlP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ctrlPr>
                      </m:sSubPr>
                      <m:e>
                        <m:r>
                          <a:rPr kumimoji="0" lang="en-GB" sz="2000" b="0" i="1" u="none" strike="noStrike" kern="0" cap="none" spc="0" normalizeH="0" baseline="0" noProof="0" smtClean="0">
                            <a:ln>
                              <a:noFill/>
                            </a:ln>
                            <a:solidFill>
                              <a:sysClr val="windowText" lastClr="000000"/>
                            </a:solidFill>
                            <a:effectLst/>
                            <a:uLnTx/>
                            <a:uFillTx/>
                            <a:latin typeface="Cambria Math"/>
                          </a:rPr>
                          <m:t>𝑇</m:t>
                        </m:r>
                      </m:e>
                      <m:sub>
                        <m:r>
                          <a:rPr kumimoji="0" lang="en-GB" sz="2000" b="0" i="1" u="none" strike="noStrike" kern="0" cap="none" spc="0" normalizeH="0" baseline="0" noProof="0" smtClean="0">
                            <a:ln>
                              <a:noFill/>
                            </a:ln>
                            <a:solidFill>
                              <a:sysClr val="windowText" lastClr="000000"/>
                            </a:solidFill>
                            <a:effectLst/>
                            <a:uLnTx/>
                            <a:uFillTx/>
                            <a:latin typeface="Cambria Math"/>
                          </a:rPr>
                          <m:t>𝐵</m:t>
                        </m:r>
                      </m:sub>
                    </m:sSub>
                  </m:oMath>
                </a14:m>
                <a:endParaRPr kumimoji="0" lang="en-GB" sz="2000" b="0" i="0" u="none" strike="noStrike" kern="0" cap="none" spc="0" normalizeH="0" baseline="0" noProof="0" dirty="0" smtClean="0">
                  <a:ln>
                    <a:noFill/>
                  </a:ln>
                  <a:solidFill>
                    <a:sysClr val="windowText" lastClr="000000"/>
                  </a:solidFill>
                  <a:effectLst/>
                  <a:uLnTx/>
                  <a:uFillTx/>
                </a:endParaRPr>
              </a:p>
            </p:txBody>
          </p:sp>
        </mc:Choice>
        <mc:Fallback xmlns="">
          <p:sp>
            <p:nvSpPr>
              <p:cNvPr id="6" name="Oval 5"/>
              <p:cNvSpPr>
                <a:spLocks noRot="1" noChangeAspect="1" noMove="1" noResize="1" noEditPoints="1" noAdjustHandles="1" noChangeArrowheads="1" noChangeShapeType="1" noTextEdit="1"/>
              </p:cNvSpPr>
              <p:nvPr/>
            </p:nvSpPr>
            <p:spPr>
              <a:xfrm>
                <a:off x="2663788" y="748865"/>
                <a:ext cx="5652628" cy="4444331"/>
              </a:xfrm>
              <a:prstGeom prst="ellipse">
                <a:avLst/>
              </a:prstGeom>
              <a:blipFill rotWithShape="1">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Oval 1"/>
              <p:cNvSpPr/>
              <p:nvPr/>
            </p:nvSpPr>
            <p:spPr>
              <a:xfrm>
                <a:off x="3905926" y="1746895"/>
                <a:ext cx="3168352" cy="244827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rPr>
                  <a:t>Quantum System</a:t>
                </a:r>
              </a:p>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2000" b="0" i="1" u="none" strike="noStrike" kern="0" cap="none" spc="0" normalizeH="0" baseline="0" noProof="0" smtClean="0">
                          <a:ln>
                            <a:noFill/>
                          </a:ln>
                          <a:solidFill>
                            <a:sysClr val="windowText" lastClr="000000"/>
                          </a:solidFill>
                          <a:effectLst/>
                          <a:uLnTx/>
                          <a:uFillTx/>
                          <a:latin typeface="Cambria Math"/>
                        </a:rPr>
                        <m:t>𝐸</m:t>
                      </m:r>
                      <m:r>
                        <a:rPr kumimoji="0" lang="en-GB" sz="2000" b="0" i="1" u="none" strike="noStrike" kern="0" cap="none" spc="0" normalizeH="0" baseline="0" noProof="0" smtClean="0">
                          <a:ln>
                            <a:noFill/>
                          </a:ln>
                          <a:solidFill>
                            <a:sysClr val="windowText" lastClr="000000"/>
                          </a:solidFill>
                          <a:effectLst/>
                          <a:uLnTx/>
                          <a:uFillTx/>
                          <a:latin typeface="Cambria Math"/>
                        </a:rPr>
                        <m:t>, </m:t>
                      </m:r>
                      <m:r>
                        <a:rPr kumimoji="0" lang="en-GB" sz="2000" b="0" i="1" u="none" strike="noStrike" kern="0" cap="none" spc="0" normalizeH="0" baseline="0" noProof="0" smtClean="0">
                          <a:ln>
                            <a:noFill/>
                          </a:ln>
                          <a:solidFill>
                            <a:sysClr val="windowText" lastClr="000000"/>
                          </a:solidFill>
                          <a:effectLst/>
                          <a:uLnTx/>
                          <a:uFillTx/>
                          <a:latin typeface="Cambria Math"/>
                        </a:rPr>
                        <m:t>𝑡</m:t>
                      </m:r>
                      <m:r>
                        <a:rPr kumimoji="0" lang="en-GB" sz="2000" b="0" i="1" u="none" strike="noStrike" kern="0" cap="none" spc="0" normalizeH="0" baseline="0" noProof="0" smtClean="0">
                          <a:ln>
                            <a:noFill/>
                          </a:ln>
                          <a:solidFill>
                            <a:sysClr val="windowText" lastClr="000000"/>
                          </a:solidFill>
                          <a:effectLst/>
                          <a:uLnTx/>
                          <a:uFillTx/>
                          <a:latin typeface="Cambria Math"/>
                        </a:rPr>
                        <m:t>, </m:t>
                      </m:r>
                      <m:r>
                        <a:rPr kumimoji="0" lang="en-GB" sz="2000" b="0" i="1" u="none" strike="noStrike" kern="0" cap="none" spc="0" normalizeH="0" baseline="0" noProof="0" smtClean="0">
                          <a:ln>
                            <a:noFill/>
                          </a:ln>
                          <a:solidFill>
                            <a:sysClr val="windowText" lastClr="000000"/>
                          </a:solidFill>
                          <a:effectLst/>
                          <a:uLnTx/>
                          <a:uFillTx/>
                          <a:latin typeface="Cambria Math"/>
                        </a:rPr>
                        <m:t>𝑈</m:t>
                      </m:r>
                      <m:r>
                        <a:rPr kumimoji="0" lang="en-GB" sz="2000" b="0" i="1" u="none" strike="noStrike" kern="0" cap="none" spc="0" normalizeH="0" baseline="0" noProof="0" smtClean="0">
                          <a:ln>
                            <a:noFill/>
                          </a:ln>
                          <a:solidFill>
                            <a:sysClr val="windowText" lastClr="000000"/>
                          </a:solidFill>
                          <a:effectLst/>
                          <a:uLnTx/>
                          <a:uFillTx/>
                          <a:latin typeface="Cambria Math"/>
                        </a:rPr>
                        <m:t>, </m:t>
                      </m:r>
                      <m:r>
                        <a:rPr kumimoji="0" lang="en-GB" sz="2000" b="0" i="1" u="none" strike="noStrike" kern="0" cap="none" spc="0" normalizeH="0" baseline="0" noProof="0" smtClean="0">
                          <a:ln>
                            <a:noFill/>
                          </a:ln>
                          <a:solidFill>
                            <a:sysClr val="windowText" lastClr="000000"/>
                          </a:solidFill>
                          <a:effectLst/>
                          <a:uLnTx/>
                          <a:uFillTx/>
                          <a:latin typeface="Cambria Math"/>
                        </a:rPr>
                        <m:t>𝑔</m:t>
                      </m:r>
                    </m:oMath>
                  </m:oMathPara>
                </a14:m>
                <a:endParaRPr kumimoji="0" lang="en-GB" sz="2000" b="0" i="0" u="none" strike="noStrike" kern="0" cap="none" spc="0" normalizeH="0" baseline="0" noProof="0" dirty="0">
                  <a:ln>
                    <a:noFill/>
                  </a:ln>
                  <a:solidFill>
                    <a:sysClr val="windowText" lastClr="000000"/>
                  </a:solidFill>
                  <a:effectLst/>
                  <a:uLnTx/>
                  <a:uFillTx/>
                </a:endParaRPr>
              </a:p>
            </p:txBody>
          </p:sp>
        </mc:Choice>
        <mc:Fallback xmlns="">
          <p:sp>
            <p:nvSpPr>
              <p:cNvPr id="2" name="Oval 1"/>
              <p:cNvSpPr>
                <a:spLocks noRot="1" noChangeAspect="1" noMove="1" noResize="1" noEditPoints="1" noAdjustHandles="1" noChangeArrowheads="1" noChangeShapeType="1" noTextEdit="1"/>
              </p:cNvSpPr>
              <p:nvPr/>
            </p:nvSpPr>
            <p:spPr>
              <a:xfrm>
                <a:off x="3905926" y="1746895"/>
                <a:ext cx="3168352" cy="2448272"/>
              </a:xfrm>
              <a:prstGeom prst="ellipse">
                <a:avLst/>
              </a:prstGeom>
              <a:blipFill rotWithShape="1">
                <a:blip r:embed="rId3"/>
                <a:stretch>
                  <a:fillRect/>
                </a:stretch>
              </a:blipFill>
            </p:spPr>
            <p:txBody>
              <a:bodyPr/>
              <a:lstStyle/>
              <a:p>
                <a:r>
                  <a:rPr lang="en-GB">
                    <a:noFill/>
                  </a:rPr>
                  <a:t> </a:t>
                </a:r>
              </a:p>
            </p:txBody>
          </p:sp>
        </mc:Fallback>
      </mc:AlternateContent>
      <p:grpSp>
        <p:nvGrpSpPr>
          <p:cNvPr id="3" name="Group 2"/>
          <p:cNvGrpSpPr/>
          <p:nvPr/>
        </p:nvGrpSpPr>
        <p:grpSpPr>
          <a:xfrm>
            <a:off x="539551" y="1867349"/>
            <a:ext cx="1800165" cy="2114550"/>
            <a:chOff x="395537" y="1054397"/>
            <a:chExt cx="1800165" cy="2114550"/>
          </a:xfrm>
        </p:grpSpPr>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1054397"/>
              <a:ext cx="1800165"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TextBox 4"/>
                <p:cNvSpPr txBox="1"/>
                <p:nvPr/>
              </p:nvSpPr>
              <p:spPr>
                <a:xfrm>
                  <a:off x="539552" y="1119079"/>
                  <a:ext cx="405880" cy="369332"/>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GB" sz="1800" b="0" i="1" u="none" strike="noStrike" kern="0" cap="none" spc="0" normalizeH="0" baseline="0" noProof="0" smtClean="0">
                            <a:ln>
                              <a:noFill/>
                            </a:ln>
                            <a:solidFill>
                              <a:srgbClr val="0000FF"/>
                            </a:solidFill>
                            <a:effectLst/>
                            <a:uLnTx/>
                            <a:uFillTx/>
                            <a:latin typeface="Cambria Math"/>
                          </a:rPr>
                          <m:t>Ω</m:t>
                        </m:r>
                      </m:oMath>
                    </m:oMathPara>
                  </a14:m>
                  <a:endParaRPr kumimoji="0" lang="en-GB" sz="1800" b="0" i="0" u="none" strike="noStrike" kern="0" cap="none" spc="0" normalizeH="0" baseline="0" noProof="0" dirty="0" smtClean="0">
                    <a:ln>
                      <a:noFill/>
                    </a:ln>
                    <a:solidFill>
                      <a:srgbClr val="0000FF"/>
                    </a:solidFill>
                    <a:effectLst/>
                    <a:uLnTx/>
                    <a:uFillTx/>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39552" y="1119079"/>
                  <a:ext cx="405880" cy="369332"/>
                </a:xfrm>
                <a:prstGeom prst="rect">
                  <a:avLst/>
                </a:prstGeom>
                <a:blipFill rotWithShape="1">
                  <a:blip r:embed="rId5"/>
                  <a:stretch>
                    <a:fillRect/>
                  </a:stretch>
                </a:blipFill>
                <a:ln>
                  <a:noFill/>
                </a:ln>
              </p:spPr>
              <p:txBody>
                <a:bodyPr/>
                <a:lstStyle/>
                <a:p>
                  <a:r>
                    <a:rPr lang="en-GB">
                      <a:noFill/>
                    </a:rPr>
                    <a:t> </a:t>
                  </a:r>
                </a:p>
              </p:txBody>
            </p:sp>
          </mc:Fallback>
        </mc:AlternateContent>
      </p:grpSp>
      <mc:AlternateContent xmlns:mc="http://schemas.openxmlformats.org/markup-compatibility/2006" xmlns:a14="http://schemas.microsoft.com/office/drawing/2010/main">
        <mc:Choice Requires="a14">
          <p:sp>
            <p:nvSpPr>
              <p:cNvPr id="7" name="TextBox 6"/>
              <p:cNvSpPr txBox="1"/>
              <p:nvPr/>
            </p:nvSpPr>
            <p:spPr>
              <a:xfrm>
                <a:off x="4721109" y="1320863"/>
                <a:ext cx="1537985"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Coupling</a:t>
                </a:r>
                <a14:m>
                  <m:oMath xmlns:m="http://schemas.openxmlformats.org/officeDocument/2006/math">
                    <m:r>
                      <a:rPr kumimoji="0" lang="en-GB" sz="2000" b="0" i="1" u="none" strike="noStrike" kern="0" cap="none" spc="0" normalizeH="0" baseline="0" noProof="0" dirty="0" smtClean="0">
                        <a:ln>
                          <a:noFill/>
                        </a:ln>
                        <a:solidFill>
                          <a:sysClr val="windowText" lastClr="000000"/>
                        </a:solidFill>
                        <a:effectLst/>
                        <a:uLnTx/>
                        <a:uFillTx/>
                        <a:latin typeface="Cambria Math"/>
                      </a:rPr>
                      <m:t> </m:t>
                    </m:r>
                    <m:r>
                      <a:rPr kumimoji="0" lang="en-GB" sz="2000" b="0" i="1" u="none" strike="noStrike" kern="0" cap="none" spc="0" normalizeH="0" baseline="0" noProof="0" dirty="0" smtClean="0">
                        <a:ln>
                          <a:noFill/>
                        </a:ln>
                        <a:solidFill>
                          <a:sysClr val="windowText" lastClr="000000"/>
                        </a:solidFill>
                        <a:effectLst/>
                        <a:uLnTx/>
                        <a:uFillTx/>
                        <a:latin typeface="Cambria Math"/>
                      </a:rPr>
                      <m:t>𝜅</m:t>
                    </m:r>
                    <m:r>
                      <a:rPr kumimoji="0" lang="en-GB" sz="2000" b="0" i="1" u="none" strike="noStrike" kern="0" cap="none" spc="0" normalizeH="0" baseline="0" noProof="0" dirty="0" smtClean="0">
                        <a:ln>
                          <a:noFill/>
                        </a:ln>
                        <a:solidFill>
                          <a:sysClr val="windowText" lastClr="000000"/>
                        </a:solidFill>
                        <a:effectLst/>
                        <a:uLnTx/>
                        <a:uFillTx/>
                        <a:latin typeface="Cambria Math"/>
                      </a:rPr>
                      <m:t>, </m:t>
                    </m:r>
                    <m:r>
                      <a:rPr kumimoji="0" lang="en-GB" sz="2000" b="0" i="1" u="none" strike="noStrike" kern="0" cap="none" spc="0" normalizeH="0" baseline="0" noProof="0" dirty="0" smtClean="0">
                        <a:ln>
                          <a:noFill/>
                        </a:ln>
                        <a:solidFill>
                          <a:sysClr val="windowText" lastClr="000000"/>
                        </a:solidFill>
                        <a:effectLst/>
                        <a:uLnTx/>
                        <a:uFillTx/>
                        <a:latin typeface="Cambria Math"/>
                      </a:rPr>
                      <m:t>𝛾</m:t>
                    </m:r>
                  </m:oMath>
                </a14:m>
                <a:endParaRPr kumimoji="0" lang="en-GB" sz="2000" b="0" i="0" u="none" strike="noStrike" kern="0" cap="none" spc="0" normalizeH="0" baseline="0" noProof="0" dirty="0">
                  <a:ln>
                    <a:noFill/>
                  </a:ln>
                  <a:solidFill>
                    <a:sysClr val="windowText" lastClr="000000"/>
                  </a:solidFill>
                  <a:effectLst/>
                  <a:uLnTx/>
                  <a:uFillTx/>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721109" y="1320863"/>
                <a:ext cx="1537985" cy="400110"/>
              </a:xfrm>
              <a:prstGeom prst="rect">
                <a:avLst/>
              </a:prstGeom>
              <a:blipFill rotWithShape="1">
                <a:blip r:embed="rId6"/>
                <a:stretch>
                  <a:fillRect l="-3953" t="-7692" b="-27692"/>
                </a:stretch>
              </a:blipFill>
            </p:spPr>
            <p:txBody>
              <a:bodyPr/>
              <a:lstStyle/>
              <a:p>
                <a:r>
                  <a:rPr lang="en-GB">
                    <a:noFill/>
                  </a:rPr>
                  <a:t> </a:t>
                </a:r>
              </a:p>
            </p:txBody>
          </p:sp>
        </mc:Fallback>
      </mc:AlternateContent>
      <p:sp>
        <p:nvSpPr>
          <p:cNvPr id="8" name="TextBox 7"/>
          <p:cNvSpPr txBox="1"/>
          <p:nvPr/>
        </p:nvSpPr>
        <p:spPr>
          <a:xfrm>
            <a:off x="719572" y="4097237"/>
            <a:ext cx="143821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Driving field</a:t>
            </a:r>
            <a:endParaRPr kumimoji="0" lang="en-GB" sz="2000" b="0" i="0" u="none" strike="noStrike" kern="0" cap="none" spc="0" normalizeH="0" baseline="0" noProof="0" dirty="0">
              <a:ln>
                <a:noFill/>
              </a:ln>
              <a:solidFill>
                <a:sysClr val="windowText" lastClr="000000"/>
              </a:solidFill>
              <a:effectLst/>
              <a:uLnTx/>
              <a:uFillTx/>
              <a:latin typeface="+mn-lt"/>
            </a:endParaRPr>
          </a:p>
        </p:txBody>
      </p:sp>
      <mc:AlternateContent xmlns:mc="http://schemas.openxmlformats.org/markup-compatibility/2006" xmlns:a14="http://schemas.microsoft.com/office/drawing/2010/main">
        <mc:Choice Requires="a14">
          <p:sp>
            <p:nvSpPr>
              <p:cNvPr id="9" name="TextBox 8"/>
              <p:cNvSpPr txBox="1"/>
              <p:nvPr/>
            </p:nvSpPr>
            <p:spPr>
              <a:xfrm>
                <a:off x="863588" y="5769260"/>
                <a:ext cx="7171771" cy="707886"/>
              </a:xfrm>
              <a:prstGeom prst="rect">
                <a:avLst/>
              </a:prstGeom>
              <a:noFill/>
            </p:spPr>
            <p:txBody>
              <a:bodyPr wrap="non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Driving: </a:t>
                </a:r>
                <a14:m>
                  <m:oMath xmlns:m="http://schemas.openxmlformats.org/officeDocument/2006/math">
                    <m:r>
                      <m:rPr>
                        <m:sty m:val="p"/>
                      </m:rPr>
                      <a:rPr kumimoji="0" lang="en-GB" sz="2000" b="0" i="0" u="none" strike="noStrike" kern="0" cap="none" spc="0" normalizeH="0" baseline="0" noProof="0" smtClean="0">
                        <a:ln>
                          <a:noFill/>
                        </a:ln>
                        <a:solidFill>
                          <a:sysClr val="windowText" lastClr="000000"/>
                        </a:solidFill>
                        <a:effectLst/>
                        <a:uLnTx/>
                        <a:uFillTx/>
                        <a:latin typeface="Cambria Math" panose="02040503050406030204" pitchFamily="18" charset="0"/>
                      </a:rPr>
                      <m:t>Ω</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𝐸</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𝑡</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𝑈</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𝑔</m:t>
                    </m:r>
                  </m:oMath>
                </a14:m>
                <a:r>
                  <a:rPr kumimoji="0" lang="en-GB" sz="2000" b="0" i="0" u="none" strike="noStrike" kern="0" cap="none" spc="0" normalizeH="0" baseline="0" noProof="0" dirty="0" smtClean="0">
                    <a:ln>
                      <a:noFill/>
                    </a:ln>
                    <a:solidFill>
                      <a:sysClr val="windowText" lastClr="000000"/>
                    </a:solidFill>
                    <a:effectLst/>
                    <a:uLnTx/>
                    <a:uFillTx/>
                    <a:latin typeface="+mn-lt"/>
                  </a:rPr>
                  <a:t> yielding typical actions of </a:t>
                </a:r>
                <a14:m>
                  <m:oMath xmlns:m="http://schemas.openxmlformats.org/officeDocument/2006/math">
                    <m:r>
                      <m:rPr>
                        <m:sty m:val="p"/>
                      </m:rPr>
                      <a:rPr kumimoji="0" lang="en-GB" sz="2000" b="0" i="0" u="none" strike="noStrike" kern="0" cap="none" spc="0" normalizeH="0" baseline="0" noProof="0" smtClean="0">
                        <a:ln>
                          <a:noFill/>
                        </a:ln>
                        <a:solidFill>
                          <a:sysClr val="windowText" lastClr="000000"/>
                        </a:solidFill>
                        <a:effectLst/>
                        <a:uLnTx/>
                        <a:uFillTx/>
                        <a:latin typeface="Cambria Math" panose="02040503050406030204" pitchFamily="18" charset="0"/>
                      </a:rPr>
                      <m:t>S</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≈ℏ</m:t>
                    </m:r>
                  </m:oMath>
                </a14:m>
                <a:r>
                  <a:rPr kumimoji="0" lang="en-GB" sz="2000" b="0" i="0" u="none" strike="noStrike" kern="0" cap="none" spc="0" normalizeH="0" baseline="0" noProof="0" dirty="0" smtClean="0">
                    <a:ln>
                      <a:noFill/>
                    </a:ln>
                    <a:solidFill>
                      <a:sysClr val="windowText" lastClr="000000"/>
                    </a:solidFill>
                    <a:effectLst/>
                    <a:uLnTx/>
                    <a:uFillTx/>
                    <a:latin typeface="+mn-lt"/>
                  </a:rPr>
                  <a:t> per particle</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sysClr val="windowText" lastClr="000000"/>
                    </a:solidFill>
                    <a:effectLst/>
                    <a:uLnTx/>
                    <a:uFillTx/>
                    <a:latin typeface="+mn-lt"/>
                  </a:rPr>
                  <a:t>Environment coupling: </a:t>
                </a:r>
                <a14:m>
                  <m:oMath xmlns:m="http://schemas.openxmlformats.org/officeDocument/2006/math">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𝜅</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𝛾</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&lt;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𝐸</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𝑡</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𝑈</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m:t>
                    </m:r>
                    <m:r>
                      <a:rPr kumimoji="0" lang="en-GB" sz="2000" b="0" i="1" u="none" strike="noStrike" kern="0" cap="none" spc="0" normalizeH="0" baseline="0" noProof="0" smtClean="0">
                        <a:ln>
                          <a:noFill/>
                        </a:ln>
                        <a:solidFill>
                          <a:sysClr val="windowText" lastClr="000000"/>
                        </a:solidFill>
                        <a:effectLst/>
                        <a:uLnTx/>
                        <a:uFillTx/>
                        <a:latin typeface="Cambria Math" panose="02040503050406030204" pitchFamily="18" charset="0"/>
                      </a:rPr>
                      <m:t>𝑔</m:t>
                    </m:r>
                  </m:oMath>
                </a14:m>
                <a:r>
                  <a:rPr kumimoji="0" lang="en-GB" sz="2000" b="0" i="0" u="none" strike="noStrike" kern="0" cap="none" spc="0" normalizeH="0" baseline="0" noProof="0" dirty="0" smtClean="0">
                    <a:ln>
                      <a:noFill/>
                    </a:ln>
                    <a:solidFill>
                      <a:sysClr val="windowText" lastClr="000000"/>
                    </a:solidFill>
                    <a:effectLst/>
                    <a:uLnTx/>
                    <a:uFillTx/>
                    <a:latin typeface="+mn-lt"/>
                  </a:rPr>
                  <a:t> ensuring coherent dynamics</a:t>
                </a:r>
                <a:endParaRPr kumimoji="0" lang="en-GB" sz="2000" b="0" i="0" u="none" strike="noStrike" kern="0" cap="none" spc="0" normalizeH="0" baseline="0" noProof="0" dirty="0">
                  <a:ln>
                    <a:noFill/>
                  </a:ln>
                  <a:solidFill>
                    <a:sysClr val="windowText" lastClr="000000"/>
                  </a:solidFill>
                  <a:effectLst/>
                  <a:uLnTx/>
                  <a:uFillTx/>
                  <a:latin typeface="+mn-l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863588" y="5769260"/>
                <a:ext cx="7171771" cy="707886"/>
              </a:xfrm>
              <a:prstGeom prst="rect">
                <a:avLst/>
              </a:prstGeom>
              <a:blipFill>
                <a:blip r:embed="rId7"/>
                <a:stretch>
                  <a:fillRect l="-935" t="-4274" r="-850" b="-13675"/>
                </a:stretch>
              </a:blipFill>
            </p:spPr>
            <p:txBody>
              <a:bodyPr/>
              <a:lstStyle/>
              <a:p>
                <a:r>
                  <a:rPr lang="en-GB">
                    <a:noFill/>
                  </a:rPr>
                  <a:t> </a:t>
                </a:r>
              </a:p>
            </p:txBody>
          </p:sp>
        </mc:Fallback>
      </mc:AlternateContent>
      <p:sp>
        <p:nvSpPr>
          <p:cNvPr id="12"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13"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1501775604"/>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Shape 58"/>
          <p:cNvSpPr/>
          <p:nvPr/>
        </p:nvSpPr>
        <p:spPr>
          <a:xfrm>
            <a:off x="975018" y="5666441"/>
            <a:ext cx="7162800" cy="446276"/>
          </a:xfrm>
          <a:prstGeom prst="rect">
            <a:avLst/>
          </a:prstGeom>
          <a:ln w="12700">
            <a:miter lim="400000"/>
          </a:ln>
          <a:effectLst>
            <a:outerShdw blurRad="127000" dist="76200" dir="2700000" rotWithShape="0">
              <a:srgbClr val="868686">
                <a:alpha val="35000"/>
              </a:srgbClr>
            </a:outerShdw>
          </a:effectLst>
          <a:extLst>
            <a:ext uri="{C572A759-6A51-4108-AA02-DFA0A04FC94B}">
              <ma14:wrappingTextBoxFlag xmlns="" xmlns:ma14="http://schemas.microsoft.com/office/mac/drawingml/2011/main" val="1"/>
            </a:ext>
          </a:extLst>
        </p:spPr>
        <p:txBody>
          <a:bodyPr lIns="38100" tIns="38100" rIns="38100" bIns="38100" anchor="ctr">
            <a:spAutoFit/>
          </a:bodyPr>
          <a:lstStyle>
            <a:lvl1pPr>
              <a:defRPr sz="4400">
                <a:solidFill>
                  <a:srgbClr val="868686"/>
                </a:solidFill>
                <a:latin typeface="+mn-lt"/>
                <a:ea typeface="+mn-ea"/>
                <a:cs typeface="+mn-cs"/>
                <a:sym typeface="Gill Sans"/>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chemeClr val="tx1"/>
                </a:solidFill>
                <a:effectLst/>
                <a:uLnTx/>
                <a:uFillTx/>
                <a:ea typeface="+mn-ea"/>
                <a:cs typeface="+mn-cs"/>
                <a:sym typeface="Gill Sans"/>
              </a:rPr>
              <a:t>Routinely used</a:t>
            </a:r>
            <a:r>
              <a:rPr kumimoji="0" lang="en-GB" sz="2400" b="0" i="0" u="none" strike="noStrike" kern="0" cap="none" spc="0" normalizeH="0" noProof="0" dirty="0" smtClean="0">
                <a:ln>
                  <a:noFill/>
                </a:ln>
                <a:solidFill>
                  <a:schemeClr val="tx1"/>
                </a:solidFill>
                <a:effectLst/>
                <a:uLnTx/>
                <a:uFillTx/>
                <a:ea typeface="+mn-ea"/>
                <a:cs typeface="+mn-cs"/>
                <a:sym typeface="Gill Sans"/>
              </a:rPr>
              <a:t> to engineer ultracold atoms</a:t>
            </a:r>
            <a:endParaRPr kumimoji="0" sz="2400" b="0" i="0" u="none" strike="noStrike" kern="0" cap="none" spc="0" normalizeH="0" baseline="0" noProof="0" dirty="0">
              <a:ln>
                <a:noFill/>
              </a:ln>
              <a:solidFill>
                <a:schemeClr val="tx1"/>
              </a:solidFill>
              <a:effectLst/>
              <a:uLnTx/>
              <a:uFillTx/>
              <a:ea typeface="+mn-ea"/>
              <a:cs typeface="+mn-cs"/>
              <a:sym typeface="Gill Sans"/>
            </a:endParaRPr>
          </a:p>
        </p:txBody>
      </p:sp>
      <p:grpSp>
        <p:nvGrpSpPr>
          <p:cNvPr id="34" name="Group 33"/>
          <p:cNvGrpSpPr/>
          <p:nvPr/>
        </p:nvGrpSpPr>
        <p:grpSpPr>
          <a:xfrm>
            <a:off x="138681" y="987077"/>
            <a:ext cx="2160588" cy="2209800"/>
            <a:chOff x="138681" y="2154296"/>
            <a:chExt cx="2160588" cy="2209800"/>
          </a:xfrm>
        </p:grpSpPr>
        <p:sp>
          <p:nvSpPr>
            <p:cNvPr id="5" name="AutoShape 14"/>
            <p:cNvSpPr>
              <a:spLocks noChangeArrowheads="1"/>
            </p:cNvSpPr>
            <p:nvPr/>
          </p:nvSpPr>
          <p:spPr bwMode="auto">
            <a:xfrm>
              <a:off x="1111819" y="3598921"/>
              <a:ext cx="279400" cy="284162"/>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AutoShape 15"/>
            <p:cNvSpPr>
              <a:spLocks noChangeArrowheads="1"/>
            </p:cNvSpPr>
            <p:nvPr/>
          </p:nvSpPr>
          <p:spPr bwMode="auto">
            <a:xfrm rot="14096385">
              <a:off x="1896837" y="2372578"/>
              <a:ext cx="257175" cy="347662"/>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 name="AutoShape 16"/>
            <p:cNvSpPr>
              <a:spLocks noChangeArrowheads="1"/>
            </p:cNvSpPr>
            <p:nvPr/>
          </p:nvSpPr>
          <p:spPr bwMode="auto">
            <a:xfrm rot="5400000">
              <a:off x="254569" y="2870258"/>
              <a:ext cx="257175" cy="346075"/>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 name="Rectangle 17"/>
            <p:cNvSpPr>
              <a:spLocks noChangeArrowheads="1"/>
            </p:cNvSpPr>
            <p:nvPr/>
          </p:nvSpPr>
          <p:spPr bwMode="auto">
            <a:xfrm rot="16200000">
              <a:off x="570481" y="2875021"/>
              <a:ext cx="1368425" cy="215900"/>
            </a:xfrm>
            <a:prstGeom prst="rect">
              <a:avLst/>
            </a:prstGeom>
            <a:gradFill rotWithShape="1">
              <a:gsLst>
                <a:gs pos="0">
                  <a:srgbClr val="850000"/>
                </a:gs>
                <a:gs pos="50000">
                  <a:srgbClr val="FF0000"/>
                </a:gs>
                <a:gs pos="100000">
                  <a:srgbClr val="85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Rectangle 18"/>
            <p:cNvSpPr>
              <a:spLocks noChangeArrowheads="1"/>
            </p:cNvSpPr>
            <p:nvPr/>
          </p:nvSpPr>
          <p:spPr bwMode="auto">
            <a:xfrm rot="19448381">
              <a:off x="516506" y="2960746"/>
              <a:ext cx="1566863" cy="215900"/>
            </a:xfrm>
            <a:prstGeom prst="rect">
              <a:avLst/>
            </a:prstGeom>
            <a:gradFill rotWithShape="1">
              <a:gsLst>
                <a:gs pos="0">
                  <a:srgbClr val="360000"/>
                </a:gs>
                <a:gs pos="50000">
                  <a:srgbClr val="FF0000"/>
                </a:gs>
                <a:gs pos="100000">
                  <a:srgbClr val="36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Rectangle 19"/>
            <p:cNvSpPr>
              <a:spLocks noChangeArrowheads="1"/>
            </p:cNvSpPr>
            <p:nvPr/>
          </p:nvSpPr>
          <p:spPr bwMode="auto">
            <a:xfrm>
              <a:off x="499044" y="2946458"/>
              <a:ext cx="1511300" cy="215900"/>
            </a:xfrm>
            <a:prstGeom prst="rect">
              <a:avLst/>
            </a:prstGeom>
            <a:gradFill rotWithShape="1">
              <a:gsLst>
                <a:gs pos="0">
                  <a:srgbClr val="850000"/>
                </a:gs>
                <a:gs pos="50000">
                  <a:srgbClr val="FF0000"/>
                </a:gs>
                <a:gs pos="100000">
                  <a:srgbClr val="85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AutoShape 24"/>
            <p:cNvSpPr>
              <a:spLocks noChangeArrowheads="1"/>
            </p:cNvSpPr>
            <p:nvPr/>
          </p:nvSpPr>
          <p:spPr bwMode="auto">
            <a:xfrm>
              <a:off x="1111819" y="2154296"/>
              <a:ext cx="279400" cy="284162"/>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AutoShape 25"/>
            <p:cNvSpPr>
              <a:spLocks noChangeArrowheads="1"/>
            </p:cNvSpPr>
            <p:nvPr/>
          </p:nvSpPr>
          <p:spPr bwMode="auto">
            <a:xfrm rot="14096385">
              <a:off x="412525" y="3445727"/>
              <a:ext cx="257175" cy="347663"/>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Oval 26"/>
            <p:cNvSpPr>
              <a:spLocks noChangeArrowheads="1"/>
            </p:cNvSpPr>
            <p:nvPr/>
          </p:nvSpPr>
          <p:spPr bwMode="auto">
            <a:xfrm>
              <a:off x="1180081" y="2987733"/>
              <a:ext cx="173038" cy="155575"/>
            </a:xfrm>
            <a:prstGeom prst="ellipse">
              <a:avLst/>
            </a:prstGeom>
            <a:noFill/>
            <a:ln w="1905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AutoShape 28"/>
            <p:cNvSpPr>
              <a:spLocks noChangeArrowheads="1"/>
            </p:cNvSpPr>
            <p:nvPr/>
          </p:nvSpPr>
          <p:spPr bwMode="auto">
            <a:xfrm rot="5400000">
              <a:off x="1997644" y="2870258"/>
              <a:ext cx="257175" cy="346075"/>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Text Box 32"/>
            <p:cNvSpPr txBox="1">
              <a:spLocks noChangeArrowheads="1"/>
            </p:cNvSpPr>
            <p:nvPr/>
          </p:nvSpPr>
          <p:spPr bwMode="auto">
            <a:xfrm>
              <a:off x="354581" y="4027546"/>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tx1">
                      <a:lumMod val="50000"/>
                      <a:lumOff val="50000"/>
                    </a:schemeClr>
                  </a:solidFill>
                  <a:effectLst/>
                  <a:uLnTx/>
                  <a:uFillTx/>
                  <a:latin typeface="Arial" charset="0"/>
                  <a:ea typeface="ＭＳ Ｐゴシック" charset="0"/>
                  <a:cs typeface="ＭＳ Ｐゴシック" charset="0"/>
                </a:rPr>
                <a:t>Lasers</a:t>
              </a:r>
            </a:p>
          </p:txBody>
        </p:sp>
        <p:sp>
          <p:nvSpPr>
            <p:cNvPr id="24" name="Text Box 33"/>
            <p:cNvSpPr txBox="1">
              <a:spLocks noChangeArrowheads="1"/>
            </p:cNvSpPr>
            <p:nvPr/>
          </p:nvSpPr>
          <p:spPr bwMode="auto">
            <a:xfrm>
              <a:off x="138681" y="2276533"/>
              <a:ext cx="6178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chemeClr val="tx1">
                      <a:lumMod val="50000"/>
                      <a:lumOff val="50000"/>
                    </a:schemeClr>
                  </a:solidFill>
                  <a:effectLst/>
                  <a:uLnTx/>
                  <a:uFillTx/>
                  <a:latin typeface="Arial" charset="0"/>
                  <a:ea typeface="ＭＳ Ｐゴシック" charset="0"/>
                  <a:cs typeface="ＭＳ Ｐゴシック" charset="0"/>
                </a:rPr>
                <a:t>BEC</a:t>
              </a:r>
            </a:p>
          </p:txBody>
        </p:sp>
        <p:sp>
          <p:nvSpPr>
            <p:cNvPr id="26" name="Line 35"/>
            <p:cNvSpPr>
              <a:spLocks noChangeShapeType="1"/>
            </p:cNvSpPr>
            <p:nvPr/>
          </p:nvSpPr>
          <p:spPr bwMode="auto">
            <a:xfrm>
              <a:off x="714944" y="2514658"/>
              <a:ext cx="287337" cy="28733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Line 36"/>
            <p:cNvSpPr>
              <a:spLocks noChangeShapeType="1"/>
            </p:cNvSpPr>
            <p:nvPr/>
          </p:nvSpPr>
          <p:spPr bwMode="auto">
            <a:xfrm flipV="1">
              <a:off x="714944" y="3738621"/>
              <a:ext cx="0" cy="360362"/>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Line 37"/>
            <p:cNvSpPr>
              <a:spLocks noChangeShapeType="1"/>
            </p:cNvSpPr>
            <p:nvPr/>
          </p:nvSpPr>
          <p:spPr bwMode="auto">
            <a:xfrm flipV="1">
              <a:off x="714944" y="3954521"/>
              <a:ext cx="287337" cy="144462"/>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Oval 30"/>
            <p:cNvSpPr>
              <a:spLocks noChangeAspect="1"/>
            </p:cNvSpPr>
            <p:nvPr/>
          </p:nvSpPr>
          <p:spPr>
            <a:xfrm>
              <a:off x="1133733" y="2919887"/>
              <a:ext cx="252178" cy="251996"/>
            </a:xfrm>
            <a:prstGeom prst="ellipse">
              <a:avLst/>
            </a:prstGeom>
            <a:gradFill flip="none" rotWithShape="1">
              <a:gsLst>
                <a:gs pos="0">
                  <a:schemeClr val="accent1">
                    <a:lumMod val="20000"/>
                    <a:lumOff val="80000"/>
                  </a:schemeClr>
                </a:gs>
                <a:gs pos="100000">
                  <a:schemeClr val="tx2">
                    <a:lumMod val="60000"/>
                    <a:lumOff val="4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nvGrpSpPr>
          <p:cNvPr id="63" name="Group 62"/>
          <p:cNvGrpSpPr/>
          <p:nvPr/>
        </p:nvGrpSpPr>
        <p:grpSpPr>
          <a:xfrm>
            <a:off x="4698362" y="3908731"/>
            <a:ext cx="2843464" cy="1704302"/>
            <a:chOff x="2927440" y="2114973"/>
            <a:chExt cx="2972563" cy="1827157"/>
          </a:xfrm>
        </p:grpSpPr>
        <p:pic>
          <p:nvPicPr>
            <p:cNvPr id="64" name="Picture 63" descr="hgb_3dlac_2ogsfmip_copy.jpg"/>
            <p:cNvPicPr>
              <a:picLocks noChangeAspect="1"/>
            </p:cNvPicPr>
            <p:nvPr/>
          </p:nvPicPr>
          <p:blipFill rotWithShape="1">
            <a:blip r:embed="rId3">
              <a:extLst>
                <a:ext uri="{28A0092B-C50C-407E-A947-70E740481C1C}">
                  <a14:useLocalDpi xmlns:a14="http://schemas.microsoft.com/office/drawing/2010/main" val="0"/>
                </a:ext>
              </a:extLst>
            </a:blip>
            <a:srcRect t="42041" r="24418"/>
            <a:stretch/>
          </p:blipFill>
          <p:spPr>
            <a:xfrm>
              <a:off x="2927440" y="2237828"/>
              <a:ext cx="2909040" cy="1704302"/>
            </a:xfrm>
            <a:prstGeom prst="rect">
              <a:avLst/>
            </a:prstGeom>
          </p:spPr>
        </p:pic>
        <p:sp>
          <p:nvSpPr>
            <p:cNvPr id="65" name="Rounded Rectangle 64"/>
            <p:cNvSpPr/>
            <p:nvPr/>
          </p:nvSpPr>
          <p:spPr>
            <a:xfrm rot="17640819">
              <a:off x="5232156" y="2994772"/>
              <a:ext cx="1102815" cy="232878"/>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chemeClr val="bg1"/>
                  </a:solidFill>
                  <a:effectLst/>
                  <a:uLnTx/>
                  <a:uFillTx/>
                </a:rPr>
                <a:t>§</a:t>
              </a:r>
              <a:endParaRPr kumimoji="0" lang="en-GB" sz="1800" b="0" i="0" u="none" strike="noStrike" kern="0" cap="none" spc="0" normalizeH="0" baseline="0" noProof="0" dirty="0">
                <a:ln>
                  <a:noFill/>
                </a:ln>
                <a:solidFill>
                  <a:schemeClr val="bg1"/>
                </a:solidFill>
                <a:effectLst/>
                <a:uLnTx/>
                <a:uFillTx/>
              </a:endParaRPr>
            </a:p>
          </p:txBody>
        </p:sp>
        <p:sp>
          <p:nvSpPr>
            <p:cNvPr id="66" name="Rounded Rectangle 65"/>
            <p:cNvSpPr/>
            <p:nvPr/>
          </p:nvSpPr>
          <p:spPr>
            <a:xfrm rot="771517">
              <a:off x="4549985" y="2114973"/>
              <a:ext cx="1102815" cy="286517"/>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chemeClr val="bg1"/>
                  </a:solidFill>
                  <a:effectLst/>
                  <a:uLnTx/>
                  <a:uFillTx/>
                </a:rPr>
                <a:t>§</a:t>
              </a:r>
              <a:endParaRPr kumimoji="0" lang="en-GB" sz="1800" b="0" i="0" u="none" strike="noStrike" kern="0" cap="none" spc="0" normalizeH="0" baseline="0" noProof="0" dirty="0">
                <a:ln>
                  <a:noFill/>
                </a:ln>
                <a:solidFill>
                  <a:schemeClr val="bg1"/>
                </a:solidFill>
                <a:effectLst/>
                <a:uLnTx/>
                <a:uFillTx/>
              </a:endParaRPr>
            </a:p>
          </p:txBody>
        </p:sp>
      </p:grpSp>
      <p:grpSp>
        <p:nvGrpSpPr>
          <p:cNvPr id="67" name="Group 66"/>
          <p:cNvGrpSpPr/>
          <p:nvPr/>
        </p:nvGrpSpPr>
        <p:grpSpPr>
          <a:xfrm>
            <a:off x="869395" y="4249781"/>
            <a:ext cx="2676423" cy="1361316"/>
            <a:chOff x="-1067" y="1856063"/>
            <a:chExt cx="3160920" cy="1569003"/>
          </a:xfrm>
        </p:grpSpPr>
        <p:pic>
          <p:nvPicPr>
            <p:cNvPr id="68" name="Picture 67" descr="hgb_3dlac_2ogsfmip_copy.jpg"/>
            <p:cNvPicPr>
              <a:picLocks noChangeAspect="1"/>
            </p:cNvPicPr>
            <p:nvPr/>
          </p:nvPicPr>
          <p:blipFill rotWithShape="1">
            <a:blip r:embed="rId3">
              <a:extLst>
                <a:ext uri="{28A0092B-C50C-407E-A947-70E740481C1C}">
                  <a14:useLocalDpi xmlns:a14="http://schemas.microsoft.com/office/drawing/2010/main" val="0"/>
                </a:ext>
              </a:extLst>
            </a:blip>
            <a:srcRect r="19586" b="50803"/>
            <a:stretch/>
          </p:blipFill>
          <p:spPr>
            <a:xfrm>
              <a:off x="-1067" y="1856063"/>
              <a:ext cx="3095003" cy="1446638"/>
            </a:xfrm>
            <a:prstGeom prst="rect">
              <a:avLst/>
            </a:prstGeom>
          </p:spPr>
        </p:pic>
        <p:grpSp>
          <p:nvGrpSpPr>
            <p:cNvPr id="69" name="Group 68"/>
            <p:cNvGrpSpPr/>
            <p:nvPr/>
          </p:nvGrpSpPr>
          <p:grpSpPr>
            <a:xfrm>
              <a:off x="1132999" y="2007557"/>
              <a:ext cx="2026854" cy="1417509"/>
              <a:chOff x="1132999" y="2007557"/>
              <a:chExt cx="2026854" cy="1417509"/>
            </a:xfrm>
          </p:grpSpPr>
          <p:sp>
            <p:nvSpPr>
              <p:cNvPr id="70" name="Rounded Rectangle 69"/>
              <p:cNvSpPr/>
              <p:nvPr/>
            </p:nvSpPr>
            <p:spPr>
              <a:xfrm rot="692560">
                <a:off x="1132999" y="3150031"/>
                <a:ext cx="1271064" cy="275035"/>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chemeClr val="bg1"/>
                    </a:solidFill>
                    <a:effectLst/>
                    <a:uLnTx/>
                    <a:uFillTx/>
                  </a:rPr>
                  <a:t>§</a:t>
                </a:r>
                <a:endParaRPr kumimoji="0" lang="en-GB" sz="1800" b="0" i="0" u="none" strike="noStrike" kern="0" cap="none" spc="0" normalizeH="0" baseline="0" noProof="0" dirty="0">
                  <a:ln>
                    <a:noFill/>
                  </a:ln>
                  <a:solidFill>
                    <a:schemeClr val="bg1"/>
                  </a:solidFill>
                  <a:effectLst/>
                  <a:uLnTx/>
                  <a:uFillTx/>
                </a:endParaRPr>
              </a:p>
            </p:txBody>
          </p:sp>
          <p:sp>
            <p:nvSpPr>
              <p:cNvPr id="71" name="Rounded Rectangle 70"/>
              <p:cNvSpPr/>
              <p:nvPr/>
            </p:nvSpPr>
            <p:spPr>
              <a:xfrm rot="17640819">
                <a:off x="2386804" y="2505571"/>
                <a:ext cx="1271064" cy="275035"/>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schemeClr val="bg1"/>
                    </a:solidFill>
                    <a:effectLst/>
                    <a:uLnTx/>
                    <a:uFillTx/>
                  </a:rPr>
                  <a:t>§</a:t>
                </a:r>
                <a:endParaRPr kumimoji="0" lang="en-GB" sz="1800" b="0" i="0" u="none" strike="noStrike" kern="0" cap="none" spc="0" normalizeH="0" baseline="0" noProof="0" dirty="0">
                  <a:ln>
                    <a:noFill/>
                  </a:ln>
                  <a:solidFill>
                    <a:schemeClr val="bg1"/>
                  </a:solidFill>
                  <a:effectLst/>
                  <a:uLnTx/>
                  <a:uFillTx/>
                </a:endParaRPr>
              </a:p>
            </p:txBody>
          </p:sp>
        </p:grpSp>
      </p:grpSp>
      <p:sp>
        <p:nvSpPr>
          <p:cNvPr id="72" name="AutoShape 57"/>
          <p:cNvSpPr>
            <a:spLocks noChangeArrowheads="1"/>
          </p:cNvSpPr>
          <p:nvPr/>
        </p:nvSpPr>
        <p:spPr bwMode="auto">
          <a:xfrm rot="16200000">
            <a:off x="4192011" y="3909078"/>
            <a:ext cx="431800" cy="792163"/>
          </a:xfrm>
          <a:prstGeom prst="upDownArrow">
            <a:avLst>
              <a:gd name="adj1" fmla="val 50000"/>
              <a:gd name="adj2" fmla="val 3669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pic>
        <p:nvPicPr>
          <p:cNvPr id="73" name="Picture 72" descr="knobb.jpg"/>
          <p:cNvPicPr>
            <a:picLocks noChangeAspect="1"/>
          </p:cNvPicPr>
          <p:nvPr/>
        </p:nvPicPr>
        <p:blipFill rotWithShape="1">
          <a:blip r:embed="rId4" cstate="print">
            <a:extLst>
              <a:ext uri="{28A0092B-C50C-407E-A947-70E740481C1C}">
                <a14:useLocalDpi xmlns:a14="http://schemas.microsoft.com/office/drawing/2010/main" val="0"/>
              </a:ext>
            </a:extLst>
          </a:blip>
          <a:srcRect l="28190" t="5324" r="28357" b="4583"/>
          <a:stretch/>
        </p:blipFill>
        <p:spPr>
          <a:xfrm>
            <a:off x="4041087" y="4624214"/>
            <a:ext cx="733647" cy="715828"/>
          </a:xfrm>
          <a:prstGeom prst="ellipse">
            <a:avLst/>
          </a:prstGeom>
        </p:spPr>
      </p:pic>
      <p:sp>
        <p:nvSpPr>
          <p:cNvPr id="74" name="Text Box 55"/>
          <p:cNvSpPr txBox="1">
            <a:spLocks noChangeArrowheads="1"/>
          </p:cNvSpPr>
          <p:nvPr/>
        </p:nvSpPr>
        <p:spPr bwMode="auto">
          <a:xfrm>
            <a:off x="349858" y="3468548"/>
            <a:ext cx="1593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rPr>
              <a:t>Superfluid :</a:t>
            </a:r>
          </a:p>
        </p:txBody>
      </p:sp>
      <p:sp>
        <p:nvSpPr>
          <p:cNvPr id="75" name="Text Box 56"/>
          <p:cNvSpPr txBox="1">
            <a:spLocks noChangeArrowheads="1"/>
          </p:cNvSpPr>
          <p:nvPr/>
        </p:nvSpPr>
        <p:spPr bwMode="auto">
          <a:xfrm>
            <a:off x="6900547" y="3406125"/>
            <a:ext cx="2028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rPr>
              <a:t>Mott-Insulator :</a:t>
            </a:r>
          </a:p>
        </p:txBody>
      </p:sp>
      <p:pic>
        <p:nvPicPr>
          <p:cNvPr id="76" name="Picture 75" descr="latexit-dra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8855" y="3832536"/>
            <a:ext cx="845997" cy="251999"/>
          </a:xfrm>
          <a:prstGeom prst="rect">
            <a:avLst/>
          </a:prstGeom>
        </p:spPr>
      </p:pic>
      <p:pic>
        <p:nvPicPr>
          <p:cNvPr id="77" name="Picture 76"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5835" y="3920875"/>
            <a:ext cx="863993" cy="251998"/>
          </a:xfrm>
          <a:prstGeom prst="rect">
            <a:avLst/>
          </a:prstGeom>
        </p:spPr>
      </p:pic>
      <p:grpSp>
        <p:nvGrpSpPr>
          <p:cNvPr id="45" name="Group 44"/>
          <p:cNvGrpSpPr/>
          <p:nvPr/>
        </p:nvGrpSpPr>
        <p:grpSpPr>
          <a:xfrm>
            <a:off x="1218182" y="872716"/>
            <a:ext cx="6110713" cy="2260600"/>
            <a:chOff x="1218182" y="2039935"/>
            <a:chExt cx="6110713" cy="2260600"/>
          </a:xfrm>
        </p:grpSpPr>
        <p:pic>
          <p:nvPicPr>
            <p:cNvPr id="14" name="Picture 23" descr="2d-atom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58458" y="2044698"/>
              <a:ext cx="2911475"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Line 27"/>
            <p:cNvSpPr>
              <a:spLocks noChangeShapeType="1"/>
            </p:cNvSpPr>
            <p:nvPr/>
          </p:nvSpPr>
          <p:spPr bwMode="auto">
            <a:xfrm>
              <a:off x="1218182" y="3129022"/>
              <a:ext cx="1675709" cy="825499"/>
            </a:xfrm>
            <a:prstGeom prst="line">
              <a:avLst/>
            </a:prstGeom>
            <a:noFill/>
            <a:ln w="19050">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 name="Oval 29"/>
            <p:cNvSpPr>
              <a:spLocks noChangeArrowheads="1"/>
            </p:cNvSpPr>
            <p:nvPr/>
          </p:nvSpPr>
          <p:spPr bwMode="auto">
            <a:xfrm>
              <a:off x="2428283" y="2039935"/>
              <a:ext cx="3313112" cy="2260600"/>
            </a:xfrm>
            <a:prstGeom prst="ellipse">
              <a:avLst/>
            </a:prstGeom>
            <a:noFill/>
            <a:ln w="19050">
              <a:solidFill>
                <a:srgbClr val="00008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Line 30"/>
            <p:cNvSpPr>
              <a:spLocks noChangeShapeType="1"/>
            </p:cNvSpPr>
            <p:nvPr/>
          </p:nvSpPr>
          <p:spPr bwMode="auto">
            <a:xfrm flipV="1">
              <a:off x="1237231" y="2054353"/>
              <a:ext cx="2365293" cy="927029"/>
            </a:xfrm>
            <a:prstGeom prst="line">
              <a:avLst/>
            </a:prstGeom>
            <a:noFill/>
            <a:ln w="19050">
              <a:solidFill>
                <a:srgbClr val="00008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 name="Text Box 34"/>
            <p:cNvSpPr txBox="1">
              <a:spLocks noChangeArrowheads="1"/>
            </p:cNvSpPr>
            <p:nvPr/>
          </p:nvSpPr>
          <p:spPr bwMode="auto">
            <a:xfrm>
              <a:off x="5741395" y="2070307"/>
              <a:ext cx="1587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chemeClr val="tx1">
                      <a:lumMod val="50000"/>
                      <a:lumOff val="50000"/>
                    </a:schemeClr>
                  </a:solidFill>
                  <a:effectLst/>
                  <a:uLnTx/>
                  <a:uFillTx/>
                  <a:latin typeface="Arial" charset="0"/>
                  <a:ea typeface="ＭＳ Ｐゴシック" charset="0"/>
                  <a:cs typeface="ＭＳ Ｐゴシック" charset="0"/>
                </a:rPr>
                <a:t>Optical Lattice</a:t>
              </a:r>
            </a:p>
          </p:txBody>
        </p:sp>
        <p:sp>
          <p:nvSpPr>
            <p:cNvPr id="30" name="Line 39"/>
            <p:cNvSpPr>
              <a:spLocks noChangeShapeType="1"/>
            </p:cNvSpPr>
            <p:nvPr/>
          </p:nvSpPr>
          <p:spPr bwMode="auto">
            <a:xfrm flipH="1">
              <a:off x="4976150" y="2298757"/>
              <a:ext cx="765245" cy="316329"/>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6" name="Group 45"/>
          <p:cNvGrpSpPr/>
          <p:nvPr/>
        </p:nvGrpSpPr>
        <p:grpSpPr>
          <a:xfrm>
            <a:off x="2919927" y="1235570"/>
            <a:ext cx="6254916" cy="1815488"/>
            <a:chOff x="2919927" y="2402789"/>
            <a:chExt cx="6254916" cy="1815488"/>
          </a:xfrm>
        </p:grpSpPr>
        <p:sp>
          <p:nvSpPr>
            <p:cNvPr id="29" name="Line 38"/>
            <p:cNvSpPr>
              <a:spLocks noChangeShapeType="1"/>
            </p:cNvSpPr>
            <p:nvPr/>
          </p:nvSpPr>
          <p:spPr bwMode="auto">
            <a:xfrm>
              <a:off x="6233322" y="2402789"/>
              <a:ext cx="0" cy="45441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2" name="Group 43"/>
            <p:cNvGrpSpPr>
              <a:grpSpLocks/>
            </p:cNvGrpSpPr>
            <p:nvPr/>
          </p:nvGrpSpPr>
          <p:grpSpPr bwMode="auto">
            <a:xfrm>
              <a:off x="6030843" y="2731209"/>
              <a:ext cx="3013075" cy="919284"/>
              <a:chOff x="3424" y="927"/>
              <a:chExt cx="2012" cy="651"/>
            </a:xfrm>
          </p:grpSpPr>
          <p:pic>
            <p:nvPicPr>
              <p:cNvPr id="35" name="Picture 44" descr="bhm"/>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24" y="1071"/>
                <a:ext cx="2012"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rc 45"/>
              <p:cNvSpPr>
                <a:spLocks/>
              </p:cNvSpPr>
              <p:nvPr/>
            </p:nvSpPr>
            <p:spPr bwMode="auto">
              <a:xfrm>
                <a:off x="3922" y="927"/>
                <a:ext cx="273" cy="318"/>
              </a:xfrm>
              <a:custGeom>
                <a:avLst/>
                <a:gdLst>
                  <a:gd name="T0" fmla="*/ 0 w 43200"/>
                  <a:gd name="T1" fmla="*/ 0 h 22799"/>
                  <a:gd name="T2" fmla="*/ 0 w 43200"/>
                  <a:gd name="T3" fmla="*/ 0 h 22799"/>
                  <a:gd name="T4" fmla="*/ 0 w 43200"/>
                  <a:gd name="T5" fmla="*/ 0 h 22799"/>
                  <a:gd name="T6" fmla="*/ 0 60000 65536"/>
                  <a:gd name="T7" fmla="*/ 0 60000 65536"/>
                  <a:gd name="T8" fmla="*/ 0 60000 65536"/>
                  <a:gd name="T9" fmla="*/ 0 w 43200"/>
                  <a:gd name="T10" fmla="*/ 0 h 22799"/>
                  <a:gd name="T11" fmla="*/ 43200 w 43200"/>
                  <a:gd name="T12" fmla="*/ 22799 h 22799"/>
                </a:gdLst>
                <a:ahLst/>
                <a:cxnLst>
                  <a:cxn ang="T6">
                    <a:pos x="T0" y="T1"/>
                  </a:cxn>
                  <a:cxn ang="T7">
                    <a:pos x="T2" y="T3"/>
                  </a:cxn>
                  <a:cxn ang="T8">
                    <a:pos x="T4" y="T5"/>
                  </a:cxn>
                </a:cxnLst>
                <a:rect l="T9" t="T10" r="T11" b="T12"/>
                <a:pathLst>
                  <a:path w="43200" h="22799" fill="none" extrusionOk="0">
                    <a:moveTo>
                      <a:pt x="33" y="22798"/>
                    </a:moveTo>
                    <a:cubicBezTo>
                      <a:pt x="11" y="22399"/>
                      <a:pt x="0" y="21999"/>
                      <a:pt x="0" y="21600"/>
                    </a:cubicBezTo>
                    <a:cubicBezTo>
                      <a:pt x="0" y="9670"/>
                      <a:pt x="9670" y="0"/>
                      <a:pt x="21600" y="0"/>
                    </a:cubicBezTo>
                    <a:cubicBezTo>
                      <a:pt x="33529" y="0"/>
                      <a:pt x="43200" y="9670"/>
                      <a:pt x="43200" y="21600"/>
                    </a:cubicBezTo>
                    <a:cubicBezTo>
                      <a:pt x="43199" y="21971"/>
                      <a:pt x="43190" y="22342"/>
                      <a:pt x="43171" y="22714"/>
                    </a:cubicBezTo>
                  </a:path>
                  <a:path w="43200" h="22799" stroke="0" extrusionOk="0">
                    <a:moveTo>
                      <a:pt x="33" y="22798"/>
                    </a:moveTo>
                    <a:cubicBezTo>
                      <a:pt x="11" y="22399"/>
                      <a:pt x="0" y="21999"/>
                      <a:pt x="0" y="21600"/>
                    </a:cubicBezTo>
                    <a:cubicBezTo>
                      <a:pt x="0" y="9670"/>
                      <a:pt x="9670" y="0"/>
                      <a:pt x="21600" y="0"/>
                    </a:cubicBezTo>
                    <a:cubicBezTo>
                      <a:pt x="33529" y="0"/>
                      <a:pt x="43200" y="9670"/>
                      <a:pt x="43200" y="21600"/>
                    </a:cubicBezTo>
                    <a:cubicBezTo>
                      <a:pt x="43199" y="21971"/>
                      <a:pt x="43190" y="22342"/>
                      <a:pt x="43171" y="22714"/>
                    </a:cubicBezTo>
                    <a:lnTo>
                      <a:pt x="21600" y="21600"/>
                    </a:lnTo>
                    <a:lnTo>
                      <a:pt x="33" y="22798"/>
                    </a:lnTo>
                    <a:close/>
                  </a:path>
                </a:pathLst>
              </a:custGeom>
              <a:noFill/>
              <a:ln w="19050">
                <a:solidFill>
                  <a:srgbClr val="008080"/>
                </a:solidFill>
                <a:round/>
                <a:headEnd type="triangle" w="lg" len="lg"/>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 name="Line 46"/>
              <p:cNvSpPr>
                <a:spLocks noChangeShapeType="1"/>
              </p:cNvSpPr>
              <p:nvPr/>
            </p:nvSpPr>
            <p:spPr bwMode="auto">
              <a:xfrm>
                <a:off x="5057" y="1154"/>
                <a:ext cx="0" cy="227"/>
              </a:xfrm>
              <a:prstGeom prst="line">
                <a:avLst/>
              </a:prstGeom>
              <a:noFill/>
              <a:ln w="19050">
                <a:solidFill>
                  <a:schemeClr val="hlink"/>
                </a:solidFill>
                <a:round/>
                <a:headEnd type="triangle" w="lg" len="lg"/>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8" name="AutoShape 49"/>
            <p:cNvSpPr>
              <a:spLocks noChangeArrowheads="1"/>
            </p:cNvSpPr>
            <p:nvPr/>
          </p:nvSpPr>
          <p:spPr bwMode="auto">
            <a:xfrm rot="11941365">
              <a:off x="5425220" y="3074598"/>
              <a:ext cx="632348" cy="360362"/>
            </a:xfrm>
            <a:prstGeom prst="rightArrow">
              <a:avLst>
                <a:gd name="adj1" fmla="val 49778"/>
                <a:gd name="adj2" fmla="val 10326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Text" lastClr="000000"/>
                </a:solidFill>
                <a:effectLst/>
                <a:uLnTx/>
                <a:uFillTx/>
              </a:endParaRPr>
            </a:p>
          </p:txBody>
        </p:sp>
        <p:sp>
          <p:nvSpPr>
            <p:cNvPr id="52" name="Line 40"/>
            <p:cNvSpPr>
              <a:spLocks noChangeShapeType="1"/>
            </p:cNvSpPr>
            <p:nvPr/>
          </p:nvSpPr>
          <p:spPr bwMode="auto">
            <a:xfrm>
              <a:off x="7389743" y="3280607"/>
              <a:ext cx="303213" cy="0"/>
            </a:xfrm>
            <a:prstGeom prst="line">
              <a:avLst/>
            </a:prstGeom>
            <a:noFill/>
            <a:ln w="19050">
              <a:solidFill>
                <a:schemeClr val="tx1"/>
              </a:solidFill>
              <a:round/>
              <a:headEnd type="triangle" w="lg" len="med"/>
              <a:tailEnd type="triangle" w="lg"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Shape 67"/>
            <p:cNvSpPr/>
            <p:nvPr/>
          </p:nvSpPr>
          <p:spPr>
            <a:xfrm>
              <a:off x="6201971" y="3772001"/>
              <a:ext cx="2972872"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chemeClr val="tx1"/>
                  </a:solidFill>
                  <a:effectLst/>
                  <a:uLnTx/>
                  <a:uFillTx/>
                  <a:latin typeface="+mj-lt"/>
                  <a:ea typeface="Futura"/>
                  <a:cs typeface="Futura"/>
                  <a:sym typeface="Futura"/>
                </a:rPr>
                <a:t>Bose Hubbard model</a:t>
              </a:r>
              <a:endParaRPr kumimoji="0" sz="2400" b="0" i="0" u="none" strike="noStrike" kern="0" cap="none" spc="0" normalizeH="0" baseline="0" noProof="0" dirty="0">
                <a:ln>
                  <a:noFill/>
                </a:ln>
                <a:solidFill>
                  <a:schemeClr val="tx1"/>
                </a:solidFill>
                <a:effectLst/>
                <a:uLnTx/>
                <a:uFillTx/>
                <a:latin typeface="+mj-lt"/>
                <a:ea typeface="Futura"/>
                <a:cs typeface="Futura"/>
                <a:sym typeface="Futura"/>
              </a:endParaRPr>
            </a:p>
          </p:txBody>
        </p:sp>
        <p:pic>
          <p:nvPicPr>
            <p:cNvPr id="56" name="Picture 55"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50625" y="2605210"/>
              <a:ext cx="125999" cy="251997"/>
            </a:xfrm>
            <a:prstGeom prst="rect">
              <a:avLst/>
            </a:prstGeom>
          </p:spPr>
        </p:pic>
        <p:pic>
          <p:nvPicPr>
            <p:cNvPr id="62" name="Picture 61" descr="latexit-drag.eps"/>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68895" y="2643081"/>
              <a:ext cx="251998" cy="251998"/>
            </a:xfrm>
            <a:prstGeom prst="rect">
              <a:avLst/>
            </a:prstGeom>
          </p:spPr>
        </p:pic>
        <p:pic>
          <p:nvPicPr>
            <p:cNvPr id="44" name="Picture 43" descr="latexit-drag.eps"/>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46492" y="2584953"/>
              <a:ext cx="168960" cy="575999"/>
            </a:xfrm>
            <a:prstGeom prst="rect">
              <a:avLst/>
            </a:prstGeom>
          </p:spPr>
        </p:pic>
        <p:sp>
          <p:nvSpPr>
            <p:cNvPr id="22" name="Oval 31"/>
            <p:cNvSpPr>
              <a:spLocks noChangeArrowheads="1"/>
            </p:cNvSpPr>
            <p:nvPr/>
          </p:nvSpPr>
          <p:spPr bwMode="auto">
            <a:xfrm rot="20675808">
              <a:off x="2919927" y="3246960"/>
              <a:ext cx="2593975" cy="358775"/>
            </a:xfrm>
            <a:prstGeom prst="ellipse">
              <a:avLst/>
            </a:prstGeom>
            <a:noFill/>
            <a:ln w="9525">
              <a:solidFill>
                <a:srgbClr val="00008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 name="TextBox 1"/>
          <p:cNvSpPr txBox="1"/>
          <p:nvPr/>
        </p:nvSpPr>
        <p:spPr>
          <a:xfrm>
            <a:off x="2447764" y="3524801"/>
            <a:ext cx="3900427" cy="461665"/>
          </a:xfrm>
          <a:prstGeom prst="rect">
            <a:avLst/>
          </a:prstGeom>
          <a:noFill/>
        </p:spPr>
        <p:txBody>
          <a:bodyPr wrap="none" rtlCol="0">
            <a:spAutoFit/>
          </a:bodyPr>
          <a:lstStyle/>
          <a:p>
            <a:r>
              <a:rPr lang="en-GB" sz="2400" dirty="0" smtClean="0"/>
              <a:t>controlled by laser intensity</a:t>
            </a:r>
            <a:endParaRPr lang="en-GB" sz="2400" dirty="0"/>
          </a:p>
        </p:txBody>
      </p:sp>
      <p:sp>
        <p:nvSpPr>
          <p:cNvPr id="59"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61"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13948061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transition.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4977" t="4212" r="4463" b="3472"/>
          <a:stretch/>
        </p:blipFill>
        <p:spPr>
          <a:xfrm>
            <a:off x="56298" y="1910424"/>
            <a:ext cx="4328215" cy="3407943"/>
          </a:xfrm>
          <a:prstGeom prst="rect">
            <a:avLst/>
          </a:prstGeom>
        </p:spPr>
      </p:pic>
      <p:sp>
        <p:nvSpPr>
          <p:cNvPr id="73" name="Shape 67"/>
          <p:cNvSpPr/>
          <p:nvPr/>
        </p:nvSpPr>
        <p:spPr>
          <a:xfrm>
            <a:off x="6051851" y="1196752"/>
            <a:ext cx="2958983"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chemeClr val="tx1"/>
                </a:solidFill>
                <a:effectLst/>
                <a:uLnTx/>
                <a:uFillTx/>
                <a:latin typeface="+mj-lt"/>
                <a:ea typeface="Futura"/>
                <a:cs typeface="Futura"/>
                <a:sym typeface="Futura"/>
              </a:rPr>
              <a:t>Time of flight imaging:</a:t>
            </a:r>
            <a:endParaRPr kumimoji="0" sz="2400" b="0" i="0" u="none" strike="noStrike" kern="0" cap="none" spc="0" normalizeH="0" baseline="0" noProof="0" dirty="0">
              <a:ln>
                <a:noFill/>
              </a:ln>
              <a:solidFill>
                <a:schemeClr val="tx1"/>
              </a:solidFill>
              <a:effectLst/>
              <a:uLnTx/>
              <a:uFillTx/>
              <a:latin typeface="+mj-lt"/>
              <a:ea typeface="Futura"/>
              <a:cs typeface="Futura"/>
              <a:sym typeface="Futura"/>
            </a:endParaRPr>
          </a:p>
        </p:txBody>
      </p:sp>
      <p:pic>
        <p:nvPicPr>
          <p:cNvPr id="51" name="Picture 50" descr="latexit-drag.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364" y="1823604"/>
            <a:ext cx="770085" cy="431999"/>
          </a:xfrm>
          <a:prstGeom prst="rect">
            <a:avLst/>
          </a:prstGeom>
        </p:spPr>
      </p:pic>
      <p:sp>
        <p:nvSpPr>
          <p:cNvPr id="75" name="Shape 67"/>
          <p:cNvSpPr/>
          <p:nvPr/>
        </p:nvSpPr>
        <p:spPr>
          <a:xfrm>
            <a:off x="201301" y="1272507"/>
            <a:ext cx="3389855" cy="446276"/>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chemeClr val="tx1"/>
                </a:solidFill>
                <a:effectLst/>
                <a:uLnTx/>
                <a:uFillTx/>
                <a:latin typeface="+mj-lt"/>
                <a:ea typeface="Futura"/>
                <a:cs typeface="Futura"/>
                <a:sym typeface="Futura"/>
              </a:rPr>
              <a:t>Can simulate this in 1D:</a:t>
            </a:r>
            <a:endParaRPr kumimoji="0" sz="2400" b="0" i="0" u="none" strike="noStrike" kern="0" cap="none" spc="0" normalizeH="0" baseline="0" noProof="0" dirty="0">
              <a:ln>
                <a:noFill/>
              </a:ln>
              <a:solidFill>
                <a:schemeClr val="tx1"/>
              </a:solidFill>
              <a:effectLst/>
              <a:uLnTx/>
              <a:uFillTx/>
              <a:latin typeface="+mj-lt"/>
              <a:ea typeface="Futura"/>
              <a:cs typeface="Futura"/>
              <a:sym typeface="Futura"/>
            </a:endParaRPr>
          </a:p>
        </p:txBody>
      </p:sp>
      <p:sp>
        <p:nvSpPr>
          <p:cNvPr id="77" name="Shape 67"/>
          <p:cNvSpPr/>
          <p:nvPr/>
        </p:nvSpPr>
        <p:spPr>
          <a:xfrm>
            <a:off x="141712" y="5678378"/>
            <a:ext cx="3670498" cy="630942"/>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lang="en-GB" sz="1800" kern="0" dirty="0" smtClean="0">
                <a:solidFill>
                  <a:srgbClr val="7F7F7F"/>
                </a:solidFill>
                <a:latin typeface="+mj-lt"/>
              </a:rPr>
              <a:t>S.R. Clark et al.</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 Phys. Rev. A</a:t>
            </a:r>
            <a:r>
              <a:rPr kumimoji="0" lang="en-GB" sz="1800" b="0" i="0" u="none" strike="noStrike" kern="0" cap="none" spc="0" normalizeH="0" baseline="0" noProof="0" dirty="0">
                <a:ln>
                  <a:noFill/>
                </a:ln>
                <a:solidFill>
                  <a:srgbClr val="7F7F7F"/>
                </a:solidFill>
                <a:effectLst/>
                <a:uLnTx/>
                <a:uFillTx/>
                <a:latin typeface="+mj-lt"/>
                <a:ea typeface="Futura"/>
                <a:cs typeface="Futura"/>
                <a:sym typeface="Futura"/>
              </a:rPr>
              <a:t>. </a:t>
            </a:r>
            <a:r>
              <a:rPr kumimoji="0" lang="en-GB" sz="1800" b="1" i="0" u="none" strike="noStrike" kern="0" cap="none" spc="0" normalizeH="0" baseline="0" noProof="0" dirty="0">
                <a:ln>
                  <a:noFill/>
                </a:ln>
                <a:solidFill>
                  <a:srgbClr val="7F7F7F"/>
                </a:solidFill>
                <a:effectLst/>
                <a:uLnTx/>
                <a:uFillTx/>
                <a:latin typeface="+mj-lt"/>
                <a:ea typeface="Futura"/>
                <a:cs typeface="Futura"/>
                <a:sym typeface="Futura"/>
              </a:rPr>
              <a:t>70</a:t>
            </a:r>
            <a:r>
              <a:rPr kumimoji="0" lang="en-GB" sz="1800" b="0" i="0" u="none" strike="noStrike" kern="0" cap="none" spc="0" normalizeH="0" baseline="0" noProof="0" dirty="0">
                <a:ln>
                  <a:noFill/>
                </a:ln>
                <a:solidFill>
                  <a:srgbClr val="7F7F7F"/>
                </a:solidFill>
                <a:effectLst/>
                <a:uLnTx/>
                <a:uFillTx/>
                <a:latin typeface="+mj-lt"/>
                <a:ea typeface="Futura"/>
                <a:cs typeface="Futura"/>
                <a:sym typeface="Futura"/>
              </a:rPr>
              <a:t>, 043612 (2004</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a:t>
            </a:r>
            <a:endParaRPr kumimoji="0"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sp>
        <p:nvSpPr>
          <p:cNvPr id="74" name="Shape 67"/>
          <p:cNvSpPr/>
          <p:nvPr/>
        </p:nvSpPr>
        <p:spPr>
          <a:xfrm>
            <a:off x="5137509" y="5907177"/>
            <a:ext cx="3970995"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M. Greiner et al, </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Nature, </a:t>
            </a:r>
            <a:r>
              <a:rPr kumimoji="0" lang="en-US" sz="1800" b="1" i="0" u="none" strike="noStrike" kern="0" cap="none" spc="0" normalizeH="0" baseline="0" noProof="0" dirty="0" smtClean="0">
                <a:ln>
                  <a:noFill/>
                </a:ln>
                <a:solidFill>
                  <a:srgbClr val="7F7F7F"/>
                </a:solidFill>
                <a:effectLst/>
                <a:uLnTx/>
                <a:uFillTx/>
                <a:latin typeface="+mj-lt"/>
                <a:ea typeface="Futura"/>
                <a:cs typeface="Futura"/>
                <a:sym typeface="Futura"/>
              </a:rPr>
              <a:t>415</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 39 </a:t>
            </a:r>
            <a:r>
              <a:rPr kumimoji="0" lang="en-US" sz="1800" b="0" i="0" u="none" strike="noStrike" kern="0" cap="none" spc="0" normalizeH="0" baseline="0" noProof="0" dirty="0">
                <a:ln>
                  <a:noFill/>
                </a:ln>
                <a:solidFill>
                  <a:srgbClr val="7F7F7F"/>
                </a:solidFill>
                <a:effectLst/>
                <a:uLnTx/>
                <a:uFillTx/>
                <a:latin typeface="+mj-lt"/>
                <a:ea typeface="Futura"/>
                <a:cs typeface="Futura"/>
                <a:sym typeface="Futura"/>
              </a:rPr>
              <a:t>(2002</a:t>
            </a:r>
            <a:r>
              <a:rPr kumimoji="0" lang="en-US" sz="1800" b="0" i="0" u="none" strike="noStrike" kern="0" cap="none" spc="0" normalizeH="0" baseline="0" noProof="0" dirty="0" smtClean="0">
                <a:ln>
                  <a:noFill/>
                </a:ln>
                <a:solidFill>
                  <a:srgbClr val="7F7F7F"/>
                </a:solidFill>
                <a:effectLst/>
                <a:uLnTx/>
                <a:uFillTx/>
                <a:latin typeface="+mj-lt"/>
                <a:ea typeface="Futura"/>
                <a:cs typeface="Futura"/>
                <a:sym typeface="Futura"/>
              </a:rPr>
              <a:t>)</a:t>
            </a:r>
            <a:endParaRPr kumimoji="0"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grpSp>
        <p:nvGrpSpPr>
          <p:cNvPr id="113" name="Group 112"/>
          <p:cNvGrpSpPr/>
          <p:nvPr/>
        </p:nvGrpSpPr>
        <p:grpSpPr>
          <a:xfrm>
            <a:off x="4657825" y="3333174"/>
            <a:ext cx="3433059" cy="2361731"/>
            <a:chOff x="4693321" y="4062062"/>
            <a:chExt cx="3433059" cy="2361731"/>
          </a:xfrm>
        </p:grpSpPr>
        <p:pic>
          <p:nvPicPr>
            <p:cNvPr id="31" name="Picture 30" descr="picture_03.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22788" y="4062062"/>
              <a:ext cx="3203592" cy="2361731"/>
            </a:xfrm>
            <a:prstGeom prst="rect">
              <a:avLst/>
            </a:prstGeom>
          </p:spPr>
        </p:pic>
        <p:sp>
          <p:nvSpPr>
            <p:cNvPr id="79" name="Text Box 56"/>
            <p:cNvSpPr txBox="1">
              <a:spLocks noChangeArrowheads="1"/>
            </p:cNvSpPr>
            <p:nvPr/>
          </p:nvSpPr>
          <p:spPr bwMode="auto">
            <a:xfrm>
              <a:off x="7641817" y="4915464"/>
              <a:ext cx="46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smtClean="0">
                  <a:ln>
                    <a:noFill/>
                  </a:ln>
                  <a:solidFill>
                    <a:srgbClr val="000099"/>
                  </a:solidFill>
                  <a:effectLst/>
                  <a:uLnTx/>
                  <a:uFillTx/>
                  <a:latin typeface="Arial" charset="0"/>
                  <a:ea typeface="ＭＳ Ｐゴシック" charset="0"/>
                  <a:cs typeface="ＭＳ Ｐゴシック" charset="0"/>
                </a:rPr>
                <a:t>MI</a:t>
              </a:r>
              <a:endPar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p:txBody>
        </p:sp>
        <p:sp>
          <p:nvSpPr>
            <p:cNvPr id="103" name="Text Box 55"/>
            <p:cNvSpPr txBox="1">
              <a:spLocks noChangeArrowheads="1"/>
            </p:cNvSpPr>
            <p:nvPr/>
          </p:nvSpPr>
          <p:spPr bwMode="auto">
            <a:xfrm>
              <a:off x="4693321" y="4981839"/>
              <a:ext cx="5124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smtClean="0">
                  <a:ln>
                    <a:noFill/>
                  </a:ln>
                  <a:solidFill>
                    <a:srgbClr val="000099"/>
                  </a:solidFill>
                  <a:effectLst/>
                  <a:uLnTx/>
                  <a:uFillTx/>
                  <a:latin typeface="Arial" charset="0"/>
                  <a:ea typeface="ＭＳ Ｐゴシック" charset="0"/>
                  <a:cs typeface="ＭＳ Ｐゴシック" charset="0"/>
                </a:rPr>
                <a:t>SF</a:t>
              </a:r>
              <a:endPar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p:txBody>
        </p:sp>
      </p:grpSp>
      <p:sp>
        <p:nvSpPr>
          <p:cNvPr id="108" name="Freeform 107"/>
          <p:cNvSpPr/>
          <p:nvPr/>
        </p:nvSpPr>
        <p:spPr>
          <a:xfrm>
            <a:off x="5231662" y="4671954"/>
            <a:ext cx="1377791" cy="929536"/>
          </a:xfrm>
          <a:custGeom>
            <a:avLst/>
            <a:gdLst>
              <a:gd name="connsiteX0" fmla="*/ 0 w 1377791"/>
              <a:gd name="connsiteY0" fmla="*/ 66842 h 929536"/>
              <a:gd name="connsiteX1" fmla="*/ 1069474 w 1377791"/>
              <a:gd name="connsiteY1" fmla="*/ 815474 h 929536"/>
              <a:gd name="connsiteX2" fmla="*/ 1323474 w 1377791"/>
              <a:gd name="connsiteY2" fmla="*/ 842211 h 929536"/>
              <a:gd name="connsiteX3" fmla="*/ 173789 w 1377791"/>
              <a:gd name="connsiteY3" fmla="*/ 0 h 929536"/>
            </a:gdLst>
            <a:ahLst/>
            <a:cxnLst>
              <a:cxn ang="0">
                <a:pos x="connsiteX0" y="connsiteY0"/>
              </a:cxn>
              <a:cxn ang="0">
                <a:pos x="connsiteX1" y="connsiteY1"/>
              </a:cxn>
              <a:cxn ang="0">
                <a:pos x="connsiteX2" y="connsiteY2"/>
              </a:cxn>
              <a:cxn ang="0">
                <a:pos x="connsiteX3" y="connsiteY3"/>
              </a:cxn>
            </a:cxnLst>
            <a:rect l="l" t="t" r="r" b="b"/>
            <a:pathLst>
              <a:path w="1377791" h="929536">
                <a:moveTo>
                  <a:pt x="0" y="66842"/>
                </a:moveTo>
                <a:cubicBezTo>
                  <a:pt x="424447" y="376544"/>
                  <a:pt x="848895" y="686246"/>
                  <a:pt x="1069474" y="815474"/>
                </a:cubicBezTo>
                <a:cubicBezTo>
                  <a:pt x="1290053" y="944702"/>
                  <a:pt x="1472755" y="978123"/>
                  <a:pt x="1323474" y="842211"/>
                </a:cubicBezTo>
                <a:cubicBezTo>
                  <a:pt x="1174193" y="706299"/>
                  <a:pt x="345351" y="131456"/>
                  <a:pt x="173789" y="0"/>
                </a:cubicBezTo>
              </a:path>
            </a:pathLst>
          </a:custGeom>
          <a:ln>
            <a:tailEnd type="arrow" w="lg" len="lg"/>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pic>
        <p:nvPicPr>
          <p:cNvPr id="109" name="Picture 108" descr="latexit-drag.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9496" y="4357103"/>
            <a:ext cx="110880" cy="251998"/>
          </a:xfrm>
          <a:prstGeom prst="rect">
            <a:avLst/>
          </a:prstGeom>
        </p:spPr>
      </p:pic>
      <p:pic>
        <p:nvPicPr>
          <p:cNvPr id="110" name="Picture 109" descr="latexit-drag.eps"/>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11432" y="4981070"/>
            <a:ext cx="162000" cy="324000"/>
          </a:xfrm>
          <a:prstGeom prst="rect">
            <a:avLst/>
          </a:prstGeom>
        </p:spPr>
      </p:pic>
      <p:grpSp>
        <p:nvGrpSpPr>
          <p:cNvPr id="70" name="Group 50"/>
          <p:cNvGrpSpPr>
            <a:grpSpLocks/>
          </p:cNvGrpSpPr>
          <p:nvPr/>
        </p:nvGrpSpPr>
        <p:grpSpPr bwMode="auto">
          <a:xfrm>
            <a:off x="6355358" y="1595181"/>
            <a:ext cx="2655476" cy="2210932"/>
            <a:chOff x="1370" y="1059"/>
            <a:chExt cx="1423" cy="1068"/>
          </a:xfrm>
        </p:grpSpPr>
        <p:pic>
          <p:nvPicPr>
            <p:cNvPr id="71" name="Picture 51"/>
            <p:cNvPicPr>
              <a:picLocks noChangeAspect="1" noChangeArrowheads="1"/>
            </p:cNvPicPr>
            <p:nvPr/>
          </p:nvPicPr>
          <p:blipFill>
            <a:blip r:embed="rId10">
              <a:lum contrast="18000"/>
              <a:extLst>
                <a:ext uri="{28A0092B-C50C-407E-A947-70E740481C1C}">
                  <a14:useLocalDpi xmlns:a14="http://schemas.microsoft.com/office/drawing/2010/main" val="0"/>
                </a:ext>
              </a:extLst>
            </a:blip>
            <a:srcRect/>
            <a:stretch>
              <a:fillRect/>
            </a:stretch>
          </p:blipFill>
          <p:spPr bwMode="auto">
            <a:xfrm>
              <a:off x="1370" y="1059"/>
              <a:ext cx="1423" cy="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52"/>
            <p:cNvSpPr>
              <a:spLocks noChangeArrowheads="1"/>
            </p:cNvSpPr>
            <p:nvPr/>
          </p:nvSpPr>
          <p:spPr bwMode="auto">
            <a:xfrm>
              <a:off x="1471" y="1147"/>
              <a:ext cx="140" cy="1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6" name="Group 105"/>
          <p:cNvGrpSpPr/>
          <p:nvPr/>
        </p:nvGrpSpPr>
        <p:grpSpPr>
          <a:xfrm>
            <a:off x="3800358" y="1343800"/>
            <a:ext cx="2684483" cy="1901720"/>
            <a:chOff x="3343347" y="1944082"/>
            <a:chExt cx="2684483" cy="1901720"/>
          </a:xfrm>
        </p:grpSpPr>
        <p:sp>
          <p:nvSpPr>
            <p:cNvPr id="78" name="Text Box 55"/>
            <p:cNvSpPr txBox="1">
              <a:spLocks noChangeArrowheads="1"/>
            </p:cNvSpPr>
            <p:nvPr/>
          </p:nvSpPr>
          <p:spPr bwMode="auto">
            <a:xfrm>
              <a:off x="3343347" y="3012967"/>
              <a:ext cx="5124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smtClean="0">
                  <a:ln>
                    <a:noFill/>
                  </a:ln>
                  <a:solidFill>
                    <a:srgbClr val="000099"/>
                  </a:solidFill>
                  <a:effectLst/>
                  <a:uLnTx/>
                  <a:uFillTx/>
                  <a:latin typeface="Arial" charset="0"/>
                  <a:ea typeface="ＭＳ Ｐゴシック" charset="0"/>
                  <a:cs typeface="ＭＳ Ｐゴシック" charset="0"/>
                </a:rPr>
                <a:t>SF</a:t>
              </a:r>
              <a:endPar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p:txBody>
        </p:sp>
        <p:pic>
          <p:nvPicPr>
            <p:cNvPr id="81" name="Picture 80"/>
            <p:cNvPicPr>
              <a:picLocks noChangeAspect="1"/>
            </p:cNvPicPr>
            <p:nvPr/>
          </p:nvPicPr>
          <p:blipFill>
            <a:blip r:embed="rId11"/>
            <a:stretch>
              <a:fillRect/>
            </a:stretch>
          </p:blipFill>
          <p:spPr>
            <a:xfrm>
              <a:off x="3829017" y="2112578"/>
              <a:ext cx="1925698" cy="1187514"/>
            </a:xfrm>
            <a:prstGeom prst="rect">
              <a:avLst/>
            </a:prstGeom>
          </p:spPr>
        </p:pic>
        <p:cxnSp>
          <p:nvCxnSpPr>
            <p:cNvPr id="85" name="Straight Arrow Connector 84"/>
            <p:cNvCxnSpPr/>
            <p:nvPr/>
          </p:nvCxnSpPr>
          <p:spPr>
            <a:xfrm flipV="1">
              <a:off x="3829016" y="1944082"/>
              <a:ext cx="0" cy="1499910"/>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p:nvPr/>
          </p:nvCxnSpPr>
          <p:spPr>
            <a:xfrm flipV="1">
              <a:off x="4608808" y="2112578"/>
              <a:ext cx="0" cy="1456790"/>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p:nvPr/>
          </p:nvCxnSpPr>
          <p:spPr>
            <a:xfrm flipH="1">
              <a:off x="3832699" y="2185229"/>
              <a:ext cx="482748" cy="0"/>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cxnSp>
          <p:nvCxnSpPr>
            <p:cNvPr id="93" name="Straight Arrow Connector 92"/>
            <p:cNvCxnSpPr/>
            <p:nvPr/>
          </p:nvCxnSpPr>
          <p:spPr>
            <a:xfrm flipH="1">
              <a:off x="4222579" y="3362694"/>
              <a:ext cx="386229" cy="1"/>
            </a:xfrm>
            <a:prstGeom prst="straightConnector1">
              <a:avLst/>
            </a:prstGeom>
            <a:ln>
              <a:solidFill>
                <a:schemeClr val="bg1">
                  <a:lumMod val="50000"/>
                </a:schemeClr>
              </a:solidFill>
              <a:prstDash val="sysDash"/>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95" name="Straight Arrow Connector 94"/>
            <p:cNvCxnSpPr/>
            <p:nvPr/>
          </p:nvCxnSpPr>
          <p:spPr>
            <a:xfrm flipV="1">
              <a:off x="4222579" y="3048879"/>
              <a:ext cx="0" cy="520489"/>
            </a:xfrm>
            <a:prstGeom prst="straightConnector1">
              <a:avLst/>
            </a:prstGeom>
            <a:ln>
              <a:solidFill>
                <a:schemeClr val="bg1">
                  <a:lumMod val="50000"/>
                </a:schemeClr>
              </a:solidFill>
              <a:prstDash val="dash"/>
              <a:tailEnd type="none"/>
            </a:ln>
            <a:effectLst/>
          </p:spPr>
          <p:style>
            <a:lnRef idx="2">
              <a:schemeClr val="accent1"/>
            </a:lnRef>
            <a:fillRef idx="0">
              <a:schemeClr val="accent1"/>
            </a:fillRef>
            <a:effectRef idx="1">
              <a:schemeClr val="accent1"/>
            </a:effectRef>
            <a:fontRef idx="minor">
              <a:schemeClr val="tx1"/>
            </a:fontRef>
          </p:style>
        </p:cxnSp>
        <p:sp>
          <p:nvSpPr>
            <p:cNvPr id="97" name="Text Box 56"/>
            <p:cNvSpPr txBox="1">
              <a:spLocks noChangeArrowheads="1"/>
            </p:cNvSpPr>
            <p:nvPr/>
          </p:nvSpPr>
          <p:spPr bwMode="auto">
            <a:xfrm>
              <a:off x="3366851" y="1971806"/>
              <a:ext cx="469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charset="0"/>
                  <a:ea typeface="ＭＳ Ｐゴシック" charset="0"/>
                  <a:cs typeface="ＭＳ Ｐゴシック" charset="0"/>
                </a:defRPr>
              </a:lvl1pPr>
              <a:lvl2pPr marL="37931725" indent="-37474525">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smtClean="0">
                  <a:ln>
                    <a:noFill/>
                  </a:ln>
                  <a:solidFill>
                    <a:srgbClr val="000099"/>
                  </a:solidFill>
                  <a:effectLst/>
                  <a:uLnTx/>
                  <a:uFillTx/>
                  <a:latin typeface="Arial" charset="0"/>
                  <a:ea typeface="ＭＳ Ｐゴシック" charset="0"/>
                  <a:cs typeface="ＭＳ Ｐゴシック" charset="0"/>
                </a:rPr>
                <a:t>MI</a:t>
              </a:r>
              <a:endParaRPr kumimoji="0" lang="en-GB" sz="2000" b="1" i="0" u="none" strike="noStrike" kern="0" cap="none" spc="0" normalizeH="0" baseline="0" noProof="0" dirty="0">
                <a:ln>
                  <a:noFill/>
                </a:ln>
                <a:solidFill>
                  <a:srgbClr val="000099"/>
                </a:solidFill>
                <a:effectLst/>
                <a:uLnTx/>
                <a:uFillTx/>
                <a:latin typeface="Arial" charset="0"/>
                <a:ea typeface="ＭＳ Ｐゴシック" charset="0"/>
                <a:cs typeface="ＭＳ Ｐゴシック" charset="0"/>
              </a:endParaRPr>
            </a:p>
          </p:txBody>
        </p:sp>
        <p:sp>
          <p:nvSpPr>
            <p:cNvPr id="105" name="Shape 67"/>
            <p:cNvSpPr/>
            <p:nvPr/>
          </p:nvSpPr>
          <p:spPr>
            <a:xfrm>
              <a:off x="4114306" y="3491859"/>
              <a:ext cx="728274"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10ms</a:t>
              </a:r>
              <a:endParaRPr kumimoji="0"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cxnSp>
          <p:nvCxnSpPr>
            <p:cNvPr id="84" name="Straight Arrow Connector 83"/>
            <p:cNvCxnSpPr/>
            <p:nvPr/>
          </p:nvCxnSpPr>
          <p:spPr>
            <a:xfrm>
              <a:off x="3829016" y="3443992"/>
              <a:ext cx="2187543" cy="0"/>
            </a:xfrm>
            <a:prstGeom prst="straightConnector1">
              <a:avLst/>
            </a:prstGeom>
            <a:ln>
              <a:solidFill>
                <a:srgbClr val="595959"/>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Shape 67"/>
            <p:cNvSpPr/>
            <p:nvPr/>
          </p:nvSpPr>
          <p:spPr>
            <a:xfrm>
              <a:off x="5481600" y="3415470"/>
              <a:ext cx="546230"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time</a:t>
              </a:r>
              <a:endParaRPr kumimoji="0"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grpSp>
      <p:sp>
        <p:nvSpPr>
          <p:cNvPr id="33"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34"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359241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69"/>
                    </p:tgtEl>
                  </p:cond>
                </p:stCondLst>
                <p:endSync evt="end" delay="0">
                  <p:rtn val="all"/>
                </p:endSync>
                <p:childTnLst>
                  <p:par>
                    <p:cTn id="38" fill="hold">
                      <p:stCondLst>
                        <p:cond delay="0"/>
                      </p:stCondLst>
                      <p:childTnLst>
                        <p:par>
                          <p:cTn id="39" fill="hold">
                            <p:stCondLst>
                              <p:cond delay="0"/>
                            </p:stCondLst>
                            <p:childTnLst>
                              <p:par>
                                <p:cTn id="40" presetID="2" presetClass="mediacall" presetSubtype="0" fill="hold" nodeType="clickEffect">
                                  <p:stCondLst>
                                    <p:cond delay="0"/>
                                  </p:stCondLst>
                                  <p:childTnLst>
                                    <p:cmd type="call" cmd="togglePause">
                                      <p:cBhvr>
                                        <p:cTn id="41" dur="1" fill="hold"/>
                                        <p:tgtEl>
                                          <p:spTgt spid="69"/>
                                        </p:tgtEl>
                                      </p:cBhvr>
                                    </p:cmd>
                                  </p:childTnLst>
                                </p:cTn>
                              </p:par>
                            </p:childTnLst>
                          </p:cTn>
                        </p:par>
                      </p:childTnLst>
                    </p:cTn>
                  </p:par>
                </p:childTnLst>
              </p:cTn>
              <p:nextCondLst>
                <p:cond evt="onClick" delay="0">
                  <p:tgtEl>
                    <p:spTgt spid="69"/>
                  </p:tgtEl>
                </p:cond>
              </p:nextCondLst>
            </p:seq>
            <p:video>
              <p:cMediaNode vol="80000">
                <p:cTn id="42" fill="hold" display="0">
                  <p:stCondLst>
                    <p:cond delay="indefinite"/>
                  </p:stCondLst>
                </p:cTn>
                <p:tgtEl>
                  <p:spTgt spid="69"/>
                </p:tgtEl>
              </p:cMediaNode>
            </p:video>
          </p:childTnLst>
        </p:cTn>
      </p:par>
    </p:tnLst>
    <p:bldLst>
      <p:bldP spid="73" grpId="0" animBg="1"/>
      <p:bldP spid="75" grpId="0" animBg="1"/>
      <p:bldP spid="77" grpId="0" animBg="1"/>
      <p:bldP spid="74" grpId="0" animBg="1"/>
      <p:bldP spid="1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hape 67"/>
          <p:cNvSpPr/>
          <p:nvPr/>
        </p:nvSpPr>
        <p:spPr>
          <a:xfrm>
            <a:off x="188149" y="548680"/>
            <a:ext cx="8928897" cy="815608"/>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2400" b="0" i="0" u="none" strike="noStrike" kern="0" cap="none" spc="0" normalizeH="0" baseline="0" noProof="0" dirty="0" smtClean="0">
                <a:ln>
                  <a:noFill/>
                </a:ln>
                <a:solidFill>
                  <a:srgbClr val="868686"/>
                </a:solidFill>
                <a:effectLst/>
                <a:uLnTx/>
                <a:uFillTx/>
                <a:latin typeface="+mj-lt"/>
                <a:ea typeface="Futura"/>
                <a:cs typeface="Futura"/>
                <a:sym typeface="Futura"/>
              </a:rPr>
              <a:t>Vibrating the lattice either its depth or position is a valuable tool for probing cold atom systems.</a:t>
            </a:r>
            <a:endParaRPr kumimoji="0" sz="2400" b="0" i="0" u="none" strike="noStrike" kern="0" cap="none" spc="0" normalizeH="0" baseline="0" noProof="0" dirty="0">
              <a:ln>
                <a:noFill/>
              </a:ln>
              <a:solidFill>
                <a:srgbClr val="868686"/>
              </a:solidFill>
              <a:effectLst/>
              <a:uLnTx/>
              <a:uFillTx/>
              <a:latin typeface="+mj-lt"/>
              <a:ea typeface="Futura"/>
              <a:cs typeface="Futura"/>
              <a:sym typeface="Futura"/>
            </a:endParaRPr>
          </a:p>
        </p:txBody>
      </p:sp>
      <p:sp>
        <p:nvSpPr>
          <p:cNvPr id="77" name="Shape 67"/>
          <p:cNvSpPr/>
          <p:nvPr/>
        </p:nvSpPr>
        <p:spPr>
          <a:xfrm>
            <a:off x="294170" y="5988074"/>
            <a:ext cx="4291076"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GB" sz="1800" i="0" u="none" strike="noStrike" kern="0" cap="none" spc="0" normalizeH="0" baseline="0" noProof="0" dirty="0" smtClean="0">
                <a:ln>
                  <a:noFill/>
                </a:ln>
                <a:solidFill>
                  <a:srgbClr val="7F7F7F"/>
                </a:solidFill>
                <a:effectLst/>
                <a:uLnTx/>
                <a:uFillTx/>
                <a:latin typeface="+mj-lt"/>
                <a:ea typeface="Futura"/>
                <a:cs typeface="Futura"/>
                <a:sym typeface="Futura"/>
              </a:rPr>
              <a:t>SR Clark</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 </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and </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DJ, </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New J. Phys. </a:t>
            </a:r>
            <a:r>
              <a:rPr kumimoji="0" lang="en-GB" sz="1800" b="1" i="0" u="none" strike="noStrike" kern="0" cap="none" spc="0" normalizeH="0" baseline="0" noProof="0" dirty="0" smtClean="0">
                <a:ln>
                  <a:noFill/>
                </a:ln>
                <a:solidFill>
                  <a:srgbClr val="7F7F7F"/>
                </a:solidFill>
                <a:effectLst/>
                <a:uLnTx/>
                <a:uFillTx/>
                <a:latin typeface="+mj-lt"/>
                <a:ea typeface="Futura"/>
                <a:cs typeface="Futura"/>
                <a:sym typeface="Futura"/>
              </a:rPr>
              <a:t>8</a:t>
            </a:r>
            <a:r>
              <a:rPr kumimoji="0" lang="en-GB" sz="1800" b="0" i="0" u="none" strike="noStrike" kern="0" cap="none" spc="0" normalizeH="0" baseline="0" noProof="0" dirty="0" smtClean="0">
                <a:ln>
                  <a:noFill/>
                </a:ln>
                <a:solidFill>
                  <a:srgbClr val="7F7F7F"/>
                </a:solidFill>
                <a:effectLst/>
                <a:uLnTx/>
                <a:uFillTx/>
                <a:latin typeface="+mj-lt"/>
                <a:ea typeface="Futura"/>
                <a:cs typeface="Futura"/>
                <a:sym typeface="Futura"/>
              </a:rPr>
              <a:t>, 160 (2006)</a:t>
            </a:r>
            <a:endParaRPr kumimoji="0"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sp>
        <p:nvSpPr>
          <p:cNvPr id="74" name="Shape 67"/>
          <p:cNvSpPr/>
          <p:nvPr/>
        </p:nvSpPr>
        <p:spPr>
          <a:xfrm>
            <a:off x="5173005" y="5991381"/>
            <a:ext cx="3970995" cy="353943"/>
          </a:xfrm>
          <a:prstGeom prst="rect">
            <a:avLst/>
          </a:prstGeom>
          <a:ln w="12700">
            <a:miter lim="400000"/>
          </a:ln>
          <a:extLst>
            <a:ext uri="{C572A759-6A51-4108-AA02-DFA0A04FC94B}">
              <ma14:wrappingTextBoxFlag xmlns="" xmlns:ma14="http://schemas.microsoft.com/office/mac/drawingml/2011/main" val="1"/>
            </a:ext>
          </a:extLst>
        </p:spPr>
        <p:txBody>
          <a:bodyPr wrap="square" lIns="38100" tIns="38100" rIns="38100" bIns="38100" anchor="ctr">
            <a:spAutoFit/>
          </a:bodyPr>
          <a:lstStyle>
            <a:lvl1pPr>
              <a:defRPr sz="2400">
                <a:solidFill>
                  <a:srgbClr val="868686"/>
                </a:solidFill>
                <a:latin typeface="Futura"/>
                <a:ea typeface="Futura"/>
                <a:cs typeface="Futura"/>
                <a:sym typeface="Futura"/>
              </a:defRPr>
            </a:lvl1pPr>
          </a:lstStyle>
          <a:p>
            <a:pPr marL="0" marR="0" lvl="0" indent="0"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sv-SE" sz="1800" b="0" i="0" u="none" strike="noStrike" kern="0" cap="none" spc="0" normalizeH="0" baseline="0" noProof="0" dirty="0">
                <a:ln>
                  <a:noFill/>
                </a:ln>
                <a:solidFill>
                  <a:srgbClr val="7F7F7F"/>
                </a:solidFill>
                <a:effectLst/>
                <a:uLnTx/>
                <a:uFillTx/>
                <a:latin typeface="+mj-lt"/>
                <a:ea typeface="Futura"/>
                <a:cs typeface="Futura"/>
                <a:sym typeface="Futura"/>
              </a:rPr>
              <a:t>R. </a:t>
            </a:r>
            <a:r>
              <a:rPr kumimoji="0" lang="sv-SE" sz="1800" b="0" i="0" u="none" strike="noStrike" kern="0" cap="none" spc="0" normalizeH="0" baseline="0" noProof="0" dirty="0" err="1">
                <a:ln>
                  <a:noFill/>
                </a:ln>
                <a:solidFill>
                  <a:srgbClr val="7F7F7F"/>
                </a:solidFill>
                <a:effectLst/>
                <a:uLnTx/>
                <a:uFillTx/>
                <a:latin typeface="+mj-lt"/>
                <a:ea typeface="Futura"/>
                <a:cs typeface="Futura"/>
                <a:sym typeface="Futura"/>
              </a:rPr>
              <a:t>Jördens</a:t>
            </a:r>
            <a:r>
              <a:rPr kumimoji="0" lang="sv-SE" sz="1800" b="0" i="0" u="none" strike="noStrike" kern="0" cap="none" spc="0" normalizeH="0" baseline="0" noProof="0" dirty="0">
                <a:ln>
                  <a:noFill/>
                </a:ln>
                <a:solidFill>
                  <a:srgbClr val="7F7F7F"/>
                </a:solidFill>
                <a:effectLst/>
                <a:uLnTx/>
                <a:uFillTx/>
                <a:latin typeface="+mj-lt"/>
                <a:ea typeface="Futura"/>
                <a:cs typeface="Futura"/>
                <a:sym typeface="Futura"/>
              </a:rPr>
              <a:t>, et al., Nature 455, 204 (2008</a:t>
            </a:r>
            <a:r>
              <a:rPr kumimoji="0" lang="sv-SE" sz="1800" b="0" i="0" u="none" strike="noStrike" kern="0" cap="none" spc="0" normalizeH="0" baseline="0" noProof="0" dirty="0" smtClean="0">
                <a:ln>
                  <a:noFill/>
                </a:ln>
                <a:solidFill>
                  <a:srgbClr val="7F7F7F"/>
                </a:solidFill>
                <a:effectLst/>
                <a:uLnTx/>
                <a:uFillTx/>
                <a:latin typeface="+mj-lt"/>
                <a:ea typeface="Futura"/>
                <a:cs typeface="Futura"/>
                <a:sym typeface="Futura"/>
              </a:rPr>
              <a:t>)</a:t>
            </a:r>
            <a:endParaRPr kumimoji="0" lang="sv-SE" sz="1800" b="0" i="0" u="none" strike="noStrike" kern="0" cap="none" spc="0" normalizeH="0" baseline="0" noProof="0" dirty="0">
              <a:ln>
                <a:noFill/>
              </a:ln>
              <a:solidFill>
                <a:srgbClr val="7F7F7F"/>
              </a:solidFill>
              <a:effectLst/>
              <a:uLnTx/>
              <a:uFillTx/>
              <a:latin typeface="+mj-lt"/>
              <a:ea typeface="Futura"/>
              <a:cs typeface="Futura"/>
              <a:sym typeface="Futura"/>
            </a:endParaRPr>
          </a:p>
        </p:txBody>
      </p:sp>
      <p:pic>
        <p:nvPicPr>
          <p:cNvPr id="34" name="Picture 3" descr="Titelbild"/>
          <p:cNvPicPr>
            <a:picLocks noChangeAspect="1" noChangeArrowheads="1"/>
          </p:cNvPicPr>
          <p:nvPr/>
        </p:nvPicPr>
        <p:blipFill>
          <a:blip r:embed="rId3"/>
          <a:srcRect/>
          <a:stretch>
            <a:fillRect/>
          </a:stretch>
        </p:blipFill>
        <p:spPr bwMode="auto">
          <a:xfrm>
            <a:off x="972374" y="1700808"/>
            <a:ext cx="7027862" cy="4244975"/>
          </a:xfrm>
          <a:prstGeom prst="rect">
            <a:avLst/>
          </a:prstGeom>
          <a:noFill/>
          <a:ln w="9525">
            <a:noFill/>
            <a:miter lim="800000"/>
            <a:headEnd/>
            <a:tailEnd/>
          </a:ln>
        </p:spPr>
      </p:pic>
      <p:pic>
        <p:nvPicPr>
          <p:cNvPr id="35" name="Picture 4" descr="atomrot"/>
          <p:cNvPicPr>
            <a:picLocks noChangeAspect="1" noChangeArrowheads="1"/>
          </p:cNvPicPr>
          <p:nvPr/>
        </p:nvPicPr>
        <p:blipFill>
          <a:blip r:embed="rId4"/>
          <a:srcRect/>
          <a:stretch>
            <a:fillRect/>
          </a:stretch>
        </p:blipFill>
        <p:spPr bwMode="auto">
          <a:xfrm>
            <a:off x="5768211" y="2564408"/>
            <a:ext cx="204788" cy="203200"/>
          </a:xfrm>
          <a:prstGeom prst="rect">
            <a:avLst/>
          </a:prstGeom>
          <a:noFill/>
          <a:ln w="9525">
            <a:noFill/>
            <a:miter lim="800000"/>
            <a:headEnd/>
            <a:tailEnd/>
          </a:ln>
        </p:spPr>
      </p:pic>
      <p:pic>
        <p:nvPicPr>
          <p:cNvPr id="36" name="Picture 5" descr="atomrot"/>
          <p:cNvPicPr>
            <a:picLocks noChangeAspect="1" noChangeArrowheads="1"/>
          </p:cNvPicPr>
          <p:nvPr/>
        </p:nvPicPr>
        <p:blipFill>
          <a:blip r:embed="rId4"/>
          <a:srcRect/>
          <a:stretch>
            <a:fillRect/>
          </a:stretch>
        </p:blipFill>
        <p:spPr bwMode="auto">
          <a:xfrm>
            <a:off x="5191949" y="3285133"/>
            <a:ext cx="204787" cy="203200"/>
          </a:xfrm>
          <a:prstGeom prst="rect">
            <a:avLst/>
          </a:prstGeom>
          <a:noFill/>
          <a:ln w="9525">
            <a:noFill/>
            <a:miter lim="800000"/>
            <a:headEnd/>
            <a:tailEnd/>
          </a:ln>
        </p:spPr>
      </p:pic>
      <p:pic>
        <p:nvPicPr>
          <p:cNvPr id="37" name="Picture 6" descr="atomrot"/>
          <p:cNvPicPr>
            <a:picLocks noChangeAspect="1" noChangeArrowheads="1"/>
          </p:cNvPicPr>
          <p:nvPr/>
        </p:nvPicPr>
        <p:blipFill>
          <a:blip r:embed="rId4"/>
          <a:srcRect/>
          <a:stretch>
            <a:fillRect/>
          </a:stretch>
        </p:blipFill>
        <p:spPr bwMode="auto">
          <a:xfrm>
            <a:off x="7136636" y="2996208"/>
            <a:ext cx="204788" cy="203200"/>
          </a:xfrm>
          <a:prstGeom prst="rect">
            <a:avLst/>
          </a:prstGeom>
          <a:noFill/>
          <a:ln w="9525">
            <a:noFill/>
            <a:miter lim="800000"/>
            <a:headEnd/>
            <a:tailEnd/>
          </a:ln>
        </p:spPr>
      </p:pic>
      <p:pic>
        <p:nvPicPr>
          <p:cNvPr id="38" name="Picture 7" descr="atomrot"/>
          <p:cNvPicPr>
            <a:picLocks noChangeAspect="1" noChangeArrowheads="1"/>
          </p:cNvPicPr>
          <p:nvPr/>
        </p:nvPicPr>
        <p:blipFill>
          <a:blip r:embed="rId4"/>
          <a:srcRect/>
          <a:stretch>
            <a:fillRect/>
          </a:stretch>
        </p:blipFill>
        <p:spPr bwMode="auto">
          <a:xfrm>
            <a:off x="6560374" y="3788371"/>
            <a:ext cx="204787" cy="203200"/>
          </a:xfrm>
          <a:prstGeom prst="rect">
            <a:avLst/>
          </a:prstGeom>
          <a:noFill/>
          <a:ln w="9525">
            <a:noFill/>
            <a:miter lim="800000"/>
            <a:headEnd/>
            <a:tailEnd/>
          </a:ln>
        </p:spPr>
      </p:pic>
      <p:pic>
        <p:nvPicPr>
          <p:cNvPr id="39" name="Picture 10" descr="atomrot"/>
          <p:cNvPicPr>
            <a:picLocks noChangeAspect="1" noChangeArrowheads="1"/>
          </p:cNvPicPr>
          <p:nvPr/>
        </p:nvPicPr>
        <p:blipFill>
          <a:blip r:embed="rId4"/>
          <a:srcRect/>
          <a:stretch>
            <a:fillRect/>
          </a:stretch>
        </p:blipFill>
        <p:spPr bwMode="auto">
          <a:xfrm>
            <a:off x="1735961" y="3932833"/>
            <a:ext cx="204788" cy="203200"/>
          </a:xfrm>
          <a:prstGeom prst="rect">
            <a:avLst/>
          </a:prstGeom>
          <a:noFill/>
          <a:ln w="9525">
            <a:noFill/>
            <a:miter lim="800000"/>
            <a:headEnd/>
            <a:tailEnd/>
          </a:ln>
        </p:spPr>
      </p:pic>
      <p:pic>
        <p:nvPicPr>
          <p:cNvPr id="40" name="Picture 11" descr="atomrot"/>
          <p:cNvPicPr>
            <a:picLocks noChangeAspect="1" noChangeArrowheads="1"/>
          </p:cNvPicPr>
          <p:nvPr/>
        </p:nvPicPr>
        <p:blipFill>
          <a:blip r:embed="rId4"/>
          <a:srcRect/>
          <a:stretch>
            <a:fillRect/>
          </a:stretch>
        </p:blipFill>
        <p:spPr bwMode="auto">
          <a:xfrm>
            <a:off x="3464749" y="2348508"/>
            <a:ext cx="204787" cy="203200"/>
          </a:xfrm>
          <a:prstGeom prst="rect">
            <a:avLst/>
          </a:prstGeom>
          <a:noFill/>
          <a:ln w="9525">
            <a:noFill/>
            <a:miter lim="800000"/>
            <a:headEnd/>
            <a:tailEnd/>
          </a:ln>
        </p:spPr>
      </p:pic>
      <p:pic>
        <p:nvPicPr>
          <p:cNvPr id="41" name="Picture 12" descr="atom"/>
          <p:cNvPicPr>
            <a:picLocks noChangeAspect="1" noChangeArrowheads="1"/>
          </p:cNvPicPr>
          <p:nvPr/>
        </p:nvPicPr>
        <p:blipFill>
          <a:blip r:embed="rId5"/>
          <a:srcRect/>
          <a:stretch>
            <a:fillRect/>
          </a:stretch>
        </p:blipFill>
        <p:spPr bwMode="auto">
          <a:xfrm>
            <a:off x="2672586" y="2996208"/>
            <a:ext cx="204788" cy="209550"/>
          </a:xfrm>
          <a:prstGeom prst="rect">
            <a:avLst/>
          </a:prstGeom>
          <a:noFill/>
          <a:ln w="9525">
            <a:noFill/>
            <a:miter lim="800000"/>
            <a:headEnd/>
            <a:tailEnd/>
          </a:ln>
        </p:spPr>
      </p:pic>
      <p:pic>
        <p:nvPicPr>
          <p:cNvPr id="42" name="Picture 13" descr="atom"/>
          <p:cNvPicPr>
            <a:picLocks noChangeAspect="1" noChangeArrowheads="1"/>
          </p:cNvPicPr>
          <p:nvPr/>
        </p:nvPicPr>
        <p:blipFill>
          <a:blip r:embed="rId5"/>
          <a:srcRect/>
          <a:stretch>
            <a:fillRect/>
          </a:stretch>
        </p:blipFill>
        <p:spPr bwMode="auto">
          <a:xfrm>
            <a:off x="4472811" y="2132608"/>
            <a:ext cx="204788" cy="209550"/>
          </a:xfrm>
          <a:prstGeom prst="rect">
            <a:avLst/>
          </a:prstGeom>
          <a:noFill/>
          <a:ln w="9525">
            <a:noFill/>
            <a:miter lim="800000"/>
            <a:headEnd/>
            <a:tailEnd/>
          </a:ln>
        </p:spPr>
      </p:pic>
      <p:pic>
        <p:nvPicPr>
          <p:cNvPr id="43" name="Picture 14" descr="atom"/>
          <p:cNvPicPr>
            <a:picLocks noChangeAspect="1" noChangeArrowheads="1"/>
          </p:cNvPicPr>
          <p:nvPr/>
        </p:nvPicPr>
        <p:blipFill>
          <a:blip r:embed="rId5"/>
          <a:srcRect/>
          <a:stretch>
            <a:fillRect/>
          </a:stretch>
        </p:blipFill>
        <p:spPr bwMode="auto">
          <a:xfrm>
            <a:off x="6200011" y="3140671"/>
            <a:ext cx="204788" cy="209550"/>
          </a:xfrm>
          <a:prstGeom prst="rect">
            <a:avLst/>
          </a:prstGeom>
          <a:noFill/>
          <a:ln w="9525">
            <a:noFill/>
            <a:miter lim="800000"/>
            <a:headEnd/>
            <a:tailEnd/>
          </a:ln>
        </p:spPr>
      </p:pic>
      <p:pic>
        <p:nvPicPr>
          <p:cNvPr id="44" name="Picture 15" descr="atom"/>
          <p:cNvPicPr>
            <a:picLocks noChangeAspect="1" noChangeArrowheads="1"/>
          </p:cNvPicPr>
          <p:nvPr/>
        </p:nvPicPr>
        <p:blipFill>
          <a:blip r:embed="rId5"/>
          <a:srcRect/>
          <a:stretch>
            <a:fillRect/>
          </a:stretch>
        </p:blipFill>
        <p:spPr bwMode="auto">
          <a:xfrm>
            <a:off x="5480874" y="4004271"/>
            <a:ext cx="204787" cy="209550"/>
          </a:xfrm>
          <a:prstGeom prst="rect">
            <a:avLst/>
          </a:prstGeom>
          <a:noFill/>
          <a:ln w="9525">
            <a:noFill/>
            <a:miter lim="800000"/>
            <a:headEnd/>
            <a:tailEnd/>
          </a:ln>
        </p:spPr>
      </p:pic>
      <p:pic>
        <p:nvPicPr>
          <p:cNvPr id="45" name="Picture 17" descr="atom"/>
          <p:cNvPicPr>
            <a:picLocks noChangeAspect="1" noChangeArrowheads="1"/>
          </p:cNvPicPr>
          <p:nvPr/>
        </p:nvPicPr>
        <p:blipFill>
          <a:blip r:embed="rId5"/>
          <a:srcRect/>
          <a:stretch>
            <a:fillRect/>
          </a:stretch>
        </p:blipFill>
        <p:spPr bwMode="auto">
          <a:xfrm>
            <a:off x="4760149" y="2708871"/>
            <a:ext cx="204787" cy="209550"/>
          </a:xfrm>
          <a:prstGeom prst="rect">
            <a:avLst/>
          </a:prstGeom>
          <a:noFill/>
          <a:ln w="9525">
            <a:noFill/>
            <a:miter lim="800000"/>
            <a:headEnd/>
            <a:tailEnd/>
          </a:ln>
        </p:spPr>
      </p:pic>
      <p:pic>
        <p:nvPicPr>
          <p:cNvPr id="46" name="Picture 19" descr="atom"/>
          <p:cNvPicPr>
            <a:picLocks noChangeAspect="1" noChangeArrowheads="1"/>
          </p:cNvPicPr>
          <p:nvPr/>
        </p:nvPicPr>
        <p:blipFill>
          <a:blip r:embed="rId5"/>
          <a:srcRect/>
          <a:stretch>
            <a:fillRect/>
          </a:stretch>
        </p:blipFill>
        <p:spPr bwMode="auto">
          <a:xfrm>
            <a:off x="3031361" y="4364633"/>
            <a:ext cx="204788" cy="209550"/>
          </a:xfrm>
          <a:prstGeom prst="rect">
            <a:avLst/>
          </a:prstGeom>
          <a:noFill/>
          <a:ln w="9525">
            <a:noFill/>
            <a:miter lim="800000"/>
            <a:headEnd/>
            <a:tailEnd/>
          </a:ln>
        </p:spPr>
      </p:pic>
      <p:pic>
        <p:nvPicPr>
          <p:cNvPr id="47" name="Picture 20" descr="atom"/>
          <p:cNvPicPr>
            <a:picLocks noChangeAspect="1" noChangeArrowheads="1"/>
          </p:cNvPicPr>
          <p:nvPr/>
        </p:nvPicPr>
        <p:blipFill>
          <a:blip r:embed="rId5"/>
          <a:srcRect/>
          <a:stretch>
            <a:fillRect/>
          </a:stretch>
        </p:blipFill>
        <p:spPr bwMode="auto">
          <a:xfrm>
            <a:off x="2888486" y="3645496"/>
            <a:ext cx="204788" cy="209550"/>
          </a:xfrm>
          <a:prstGeom prst="rect">
            <a:avLst/>
          </a:prstGeom>
          <a:noFill/>
          <a:ln w="9525">
            <a:noFill/>
            <a:miter lim="800000"/>
            <a:headEnd/>
            <a:tailEnd/>
          </a:ln>
        </p:spPr>
      </p:pic>
      <p:pic>
        <p:nvPicPr>
          <p:cNvPr id="48" name="Picture 9" descr="atomrot"/>
          <p:cNvPicPr>
            <a:picLocks noChangeAspect="1" noChangeArrowheads="1"/>
          </p:cNvPicPr>
          <p:nvPr/>
        </p:nvPicPr>
        <p:blipFill>
          <a:blip r:embed="rId4"/>
          <a:srcRect/>
          <a:stretch>
            <a:fillRect/>
          </a:stretch>
        </p:blipFill>
        <p:spPr bwMode="auto">
          <a:xfrm>
            <a:off x="3781122" y="2891119"/>
            <a:ext cx="204787" cy="203200"/>
          </a:xfrm>
          <a:prstGeom prst="rect">
            <a:avLst/>
          </a:prstGeom>
          <a:noFill/>
          <a:ln w="9525">
            <a:noFill/>
            <a:miter lim="800000"/>
            <a:headEnd/>
            <a:tailEnd/>
          </a:ln>
        </p:spPr>
      </p:pic>
      <p:pic>
        <p:nvPicPr>
          <p:cNvPr id="49" name="Picture 19" descr="atom"/>
          <p:cNvPicPr>
            <a:picLocks noChangeAspect="1" noChangeArrowheads="1"/>
          </p:cNvPicPr>
          <p:nvPr/>
        </p:nvPicPr>
        <p:blipFill>
          <a:blip r:embed="rId5"/>
          <a:srcRect/>
          <a:stretch>
            <a:fillRect/>
          </a:stretch>
        </p:blipFill>
        <p:spPr bwMode="auto">
          <a:xfrm>
            <a:off x="4014024" y="3526433"/>
            <a:ext cx="204787" cy="209550"/>
          </a:xfrm>
          <a:prstGeom prst="rect">
            <a:avLst/>
          </a:prstGeom>
          <a:noFill/>
          <a:ln w="9525">
            <a:noFill/>
            <a:miter lim="800000"/>
            <a:headEnd/>
            <a:tailEnd/>
          </a:ln>
        </p:spPr>
      </p:pic>
      <p:sp>
        <p:nvSpPr>
          <p:cNvPr id="28" name="Line 2"/>
          <p:cNvSpPr>
            <a:spLocks noChangeShapeType="1"/>
          </p:cNvSpPr>
          <p:nvPr/>
        </p:nvSpPr>
        <p:spPr bwMode="auto">
          <a:xfrm flipV="1">
            <a:off x="178560" y="236186"/>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
        <p:nvSpPr>
          <p:cNvPr id="30" name="Line 2"/>
          <p:cNvSpPr>
            <a:spLocks noChangeShapeType="1"/>
          </p:cNvSpPr>
          <p:nvPr/>
        </p:nvSpPr>
        <p:spPr bwMode="auto">
          <a:xfrm flipV="1">
            <a:off x="178560" y="6584391"/>
            <a:ext cx="8786880" cy="12961"/>
          </a:xfrm>
          <a:prstGeom prst="line">
            <a:avLst/>
          </a:prstGeom>
          <a:ln w="76200">
            <a:headEnd/>
            <a:tailEnd/>
          </a:ln>
          <a:extLst/>
        </p:spPr>
        <p:style>
          <a:lnRef idx="3">
            <a:schemeClr val="accent1"/>
          </a:lnRef>
          <a:fillRef idx="0">
            <a:schemeClr val="accent1"/>
          </a:fillRef>
          <a:effectRef idx="2">
            <a:schemeClr val="accent1"/>
          </a:effectRef>
          <a:fontRef idx="minor">
            <a:schemeClr val="tx1"/>
          </a:fontRef>
        </p:style>
        <p:txBody>
          <a:bodyPr lIns="82945" tIns="41473" rIns="82945" bIns="41473"/>
          <a:lstStyle/>
          <a:p>
            <a:pPr algn="l" defTabSz="407526" hangingPunct="0">
              <a:lnSpc>
                <a:spcPct val="93000"/>
              </a:lnSpc>
              <a:buClr>
                <a:srgbClr val="000000"/>
              </a:buClr>
              <a:buSzPct val="100000"/>
              <a:buFont typeface="Times New Roman" pitchFamily="16" charset="0"/>
              <a:buNone/>
            </a:pPr>
            <a:endParaRPr lang="de-DE" sz="1800">
              <a:solidFill>
                <a:srgbClr val="000000"/>
              </a:solidFill>
            </a:endParaRPr>
          </a:p>
        </p:txBody>
      </p:sp>
    </p:spTree>
    <p:extLst>
      <p:ext uri="{BB962C8B-B14F-4D97-AF65-F5344CB8AC3E}">
        <p14:creationId xmlns:p14="http://schemas.microsoft.com/office/powerpoint/2010/main" val="176374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repeatCount="indefinite" accel="50000" decel="50000" autoRev="1" fill="hold" nodeType="clickEffect">
                                  <p:stCondLst>
                                    <p:cond delay="0"/>
                                  </p:stCondLst>
                                  <p:endCondLst>
                                    <p:cond evt="onNext" delay="0">
                                      <p:tgtEl>
                                        <p:sldTgt/>
                                      </p:tgtEl>
                                    </p:cond>
                                  </p:endCondLst>
                                  <p:childTnLst>
                                    <p:animScale>
                                      <p:cBhvr>
                                        <p:cTn id="6" dur="100" fill="hold"/>
                                        <p:tgtEl>
                                          <p:spTgt spid="34"/>
                                        </p:tgtEl>
                                      </p:cBhvr>
                                      <p:by x="102000" y="102000"/>
                                    </p:animScale>
                                  </p:childTnLst>
                                </p:cTn>
                              </p:par>
                            </p:childTnLst>
                          </p:cTn>
                        </p:par>
                        <p:par>
                          <p:cTn id="7" fill="hold">
                            <p:stCondLst>
                              <p:cond delay="200"/>
                            </p:stCondLst>
                            <p:childTnLst>
                              <p:par>
                                <p:cTn id="8" presetID="0" presetClass="path" presetSubtype="0" accel="50000" decel="50000" fill="hold" nodeType="afterEffect">
                                  <p:stCondLst>
                                    <p:cond delay="500"/>
                                  </p:stCondLst>
                                  <p:childTnLst>
                                    <p:animMotion origin="layout" path="M -0.00886 0.01389 C -0.00486 -0.01574 -0.0007 -0.04514 0.01337 -0.06204 C 0.02743 -0.07893 0.05382 -0.09005 0.07587 -0.08796 C 0.09792 -0.08588 0.12153 -0.06759 0.14531 -0.04907 " pathEditMode="relative" rAng="0" ptsTypes="AAAA">
                                      <p:cBhvr>
                                        <p:cTn id="9" dur="500" fill="hold"/>
                                        <p:tgtEl>
                                          <p:spTgt spid="46"/>
                                        </p:tgtEl>
                                        <p:attrNameLst>
                                          <p:attrName>ppt_x</p:attrName>
                                          <p:attrName>ppt_y</p:attrName>
                                        </p:attrNameLst>
                                      </p:cBhvr>
                                      <p:rCtr x="7708" y="-5116"/>
                                    </p:animMotion>
                                  </p:childTnLst>
                                </p:cTn>
                              </p:par>
                            </p:childTnLst>
                          </p:cTn>
                        </p:par>
                        <p:par>
                          <p:cTn id="10" fill="hold">
                            <p:stCondLst>
                              <p:cond delay="1200"/>
                            </p:stCondLst>
                            <p:childTnLst>
                              <p:par>
                                <p:cTn id="11" presetID="0" presetClass="path" presetSubtype="0" accel="50000" decel="50000" fill="hold" nodeType="afterEffect">
                                  <p:stCondLst>
                                    <p:cond delay="500"/>
                                  </p:stCondLst>
                                  <p:childTnLst>
                                    <p:animMotion origin="layout" path="M -0.00017 0.0037 C 0.00018 -0.0044 0.00104 -0.01181 -0.01215 -0.02685 C -0.025 -0.04167 -0.05937 -0.08889 -0.0783 -0.08588 C -0.09722 -0.08241 -0.11111 -0.04444 -0.12482 -0.00648 " pathEditMode="relative" rAng="0" ptsTypes="AAAA">
                                      <p:cBhvr>
                                        <p:cTn id="12" dur="500" fill="hold"/>
                                        <p:tgtEl>
                                          <p:spTgt spid="36"/>
                                        </p:tgtEl>
                                        <p:attrNameLst>
                                          <p:attrName>ppt_x</p:attrName>
                                          <p:attrName>ppt_y</p:attrName>
                                        </p:attrNameLst>
                                      </p:cBhvr>
                                      <p:rCtr x="-6233" y="-4491"/>
                                    </p:animMotion>
                                  </p:childTnLst>
                                </p:cTn>
                              </p:par>
                            </p:childTnLst>
                          </p:cTn>
                        </p:par>
                        <p:par>
                          <p:cTn id="13" fill="hold">
                            <p:stCondLst>
                              <p:cond delay="2200"/>
                            </p:stCondLst>
                            <p:childTnLst>
                              <p:par>
                                <p:cTn id="14" presetID="0" presetClass="path" presetSubtype="0" accel="50000" decel="50000" fill="hold" nodeType="afterEffect">
                                  <p:stCondLst>
                                    <p:cond delay="500"/>
                                  </p:stCondLst>
                                  <p:childTnLst>
                                    <p:animMotion origin="layout" path="M -3.88889E-6 2.59259E-6 C -0.00052 -0.0007 -0.00086 -0.00139 0.00122 -0.00787 C 0.0033 -0.01412 0.00487 -0.0456 0.01302 -0.03866 C 0.02118 -0.03148 0.03542 0.00231 0.04983 0.03611 " pathEditMode="relative" rAng="0" ptsTypes="AAAA">
                                      <p:cBhvr>
                                        <p:cTn id="15" dur="500" fill="hold"/>
                                        <p:tgtEl>
                                          <p:spTgt spid="35"/>
                                        </p:tgtEl>
                                        <p:attrNameLst>
                                          <p:attrName>ppt_x</p:attrName>
                                          <p:attrName>ppt_y</p:attrName>
                                        </p:attrNameLst>
                                      </p:cBhvr>
                                      <p:rCtr x="2465"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INIT" val=""/>
  <p:tag name="USEAMSFONTS" val="True"/>
  <p:tag name="EMBEDFONTS" val="False"/>
  <p:tag name="USEBOLDAMS" val="False"/>
  <p:tag name="DEFAULTDISPLAYSOURCE" val="\documentclass{slides}\pagestyle{empty}&#10;&#10;\newcommand{\dx}[0]{{\rm d}x}&#10;\newcommand{\ddx}[0]{{\rm d}^3x}&#10;\newcommand{\dt}[0]{{\rm d}t}&#10;\newcommand{\dtau}[0]{{\rm d}\tau}&#10;\newcommand{\rmi}{{\rm i}}&#10;\newcommand{\rme}{{\rm e}}&#10;\newcommand{\rmd}{{\rm d}}&#10;\newcommand{\EV}[1]{\left\langle #1 \right\rangle}&#10;\newcommand{\op}[2]{\left| #1 \right\rangle \left\langle #2 \right|}&#10;\newcommand{\ket}[1]{\left| #1 \right\rangle}&#10;\newcommand{\bra}[1]{\left\langle #1 \right|}&#10;\newcommand{\bx}[0]{{\bf x}}&#10;\newcommand{\bk}[0]{{\bf k}}&#10;\newcommand{\bq}[0]{{\bf q}}&#10;\newcommand{\bn}[0]{{\bf n}}&#10;\newcommand{\up}[0]{\uparrow}&#10;\newcommand{\down}[0]{\downarrow}&#10;&#10;\begin{document}&#10;&#10;&#10;&#10;\end{document}&#10;"/>
  <p:tag name="TEX2PS" val="latex $(base).tex; dvips -D $(res) -E -o $(base).ps $(base).dvi"/>
  <p:tag name="EXTERNALEDITCOMMAND" val="notepad %"/>
  <p:tag name="GHOSTSCRIPTCOMMAND" val="gswin32c"/>
  <p:tag name="DEFAULTBITMAP" val="pngmono"/>
  <p:tag name="DEFAULTBLEND" val="False"/>
  <p:tag name="DEFAULTTRANSPARENT" val="False"/>
  <p:tag name="DEFAULTWORKAROUNDTRANSPARENCYBUG" val="False"/>
  <p:tag name="DEFAULTRESOLUTION" val="1200"/>
  <p:tag name="DEFAULTMAGNIFICATION" val="2"/>
  <p:tag name="DEFAULTFONTSIZE" val="11"/>
  <p:tag name="DEFAULTWIDTH" val="706"/>
  <p:tag name="DEFAULTHEIGHT" val="554"/>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Larissa">
  <a:themeElements>
    <a:clrScheme name="Lariss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cs typeface="DejaVu Sans" charset="0"/>
          </a:defRPr>
        </a:defPPr>
      </a:lstStyle>
    </a:lnDef>
    <a:txDef>
      <a:spPr bwMode="auto">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wrap="none" lIns="81639" tIns="56821" rIns="81639" bIns="40820">
        <a:spAutoFit/>
      </a:bodyPr>
      <a:lstStyle>
        <a:defPPr>
          <a:lnSpc>
            <a:spcPct val="150000"/>
          </a:lnSpc>
          <a:buSzPct val="45000"/>
          <a:buFont typeface="Wingdings" charset="2"/>
          <a:buChar char=""/>
          <a:defRPr dirty="0"/>
        </a:defPPr>
      </a:lstStyle>
    </a:txDef>
  </a:objectDefaults>
  <a:extraClrSchemeLst>
    <a:extraClrScheme>
      <a:clrScheme name="Lariss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ariss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ariss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ariss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riss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ariss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ariss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ariss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829</TotalTime>
  <Words>7527</Words>
  <Application>Microsoft Office PowerPoint</Application>
  <PresentationFormat>On-screen Show (4:3)</PresentationFormat>
  <Paragraphs>716</Paragraphs>
  <Slides>52</Slides>
  <Notes>35</Notes>
  <HiddenSlides>0</HiddenSlides>
  <MMClips>6</MMClips>
  <ScaleCrop>false</ScaleCrop>
  <HeadingPairs>
    <vt:vector size="6" baseType="variant">
      <vt:variant>
        <vt:lpstr>Fonts Used</vt:lpstr>
      </vt:variant>
      <vt:variant>
        <vt:i4>15</vt:i4>
      </vt:variant>
      <vt:variant>
        <vt:lpstr>Theme</vt:lpstr>
      </vt:variant>
      <vt:variant>
        <vt:i4>10</vt:i4>
      </vt:variant>
      <vt:variant>
        <vt:lpstr>Slide Titles</vt:lpstr>
      </vt:variant>
      <vt:variant>
        <vt:i4>52</vt:i4>
      </vt:variant>
    </vt:vector>
  </HeadingPairs>
  <TitlesOfParts>
    <vt:vector size="77" baseType="lpstr">
      <vt:lpstr>宋体</vt:lpstr>
      <vt:lpstr>Arial</vt:lpstr>
      <vt:lpstr>Blackadder ITC</vt:lpstr>
      <vt:lpstr>Calibri</vt:lpstr>
      <vt:lpstr>Calibri Light</vt:lpstr>
      <vt:lpstr>Cambria Math</vt:lpstr>
      <vt:lpstr>DejaVu Sans</vt:lpstr>
      <vt:lpstr>Futura</vt:lpstr>
      <vt:lpstr>Gill Sans</vt:lpstr>
      <vt:lpstr>Helvetica</vt:lpstr>
      <vt:lpstr>ＭＳ Ｐゴシック</vt:lpstr>
      <vt:lpstr>Symbol</vt:lpstr>
      <vt:lpstr>Times</vt:lpstr>
      <vt:lpstr>Times New Roman</vt:lpstr>
      <vt:lpstr>Wingdings</vt:lpstr>
      <vt:lpstr>1_Office Theme</vt:lpstr>
      <vt:lpstr>Office Theme</vt:lpstr>
      <vt:lpstr>1_Blank Presentation</vt:lpstr>
      <vt:lpstr>2_Office Theme</vt:lpstr>
      <vt:lpstr>Larissa</vt:lpstr>
      <vt:lpstr>3_Office Theme</vt:lpstr>
      <vt:lpstr>4_Office Theme</vt:lpstr>
      <vt:lpstr>5_Office Theme</vt:lpstr>
      <vt:lpstr>6_Office Theme</vt:lpstr>
      <vt:lpstr>Blank Presentation</vt:lpstr>
      <vt:lpstr>Quantum Optics in Quantum Materials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 to the team and collaborators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c-axis phase dynamics in cuprates</vt:lpstr>
      <vt:lpstr>PowerPoint Presentation</vt:lpstr>
    </vt:vector>
  </TitlesOfParts>
  <Company>The University of Oxford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Repairing unknown defects in insulating atomic patterns</dc:title>
  <dc:creator>Dieter Jaksch</dc:creator>
  <cp:lastModifiedBy>Dieter Jaksch</cp:lastModifiedBy>
  <cp:revision>760</cp:revision>
  <dcterms:created xsi:type="dcterms:W3CDTF">2004-06-23T11:50:09Z</dcterms:created>
  <dcterms:modified xsi:type="dcterms:W3CDTF">2016-01-12T23:27:12Z</dcterms:modified>
</cp:coreProperties>
</file>